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699" r:id="rId3"/>
  </p:sldMasterIdLst>
  <p:notesMasterIdLst>
    <p:notesMasterId r:id="rId62"/>
  </p:notesMasterIdLst>
  <p:sldIdLst>
    <p:sldId id="971" r:id="rId4"/>
    <p:sldId id="1384" r:id="rId5"/>
    <p:sldId id="1388" r:id="rId6"/>
    <p:sldId id="1389" r:id="rId7"/>
    <p:sldId id="1390" r:id="rId8"/>
    <p:sldId id="1392" r:id="rId9"/>
    <p:sldId id="1393" r:id="rId10"/>
    <p:sldId id="1397" r:id="rId11"/>
    <p:sldId id="1401" r:id="rId12"/>
    <p:sldId id="1404" r:id="rId13"/>
    <p:sldId id="1405" r:id="rId14"/>
    <p:sldId id="1409" r:id="rId15"/>
    <p:sldId id="1413" r:id="rId16"/>
    <p:sldId id="1419" r:id="rId17"/>
    <p:sldId id="1421" r:id="rId18"/>
    <p:sldId id="1422" r:id="rId19"/>
    <p:sldId id="1423" r:id="rId20"/>
    <p:sldId id="1428" r:id="rId21"/>
    <p:sldId id="1430" r:id="rId22"/>
    <p:sldId id="1431" r:id="rId23"/>
    <p:sldId id="1434" r:id="rId24"/>
    <p:sldId id="1435" r:id="rId25"/>
    <p:sldId id="1436" r:id="rId26"/>
    <p:sldId id="1438" r:id="rId27"/>
    <p:sldId id="1440" r:id="rId28"/>
    <p:sldId id="1441" r:id="rId29"/>
    <p:sldId id="1442" r:id="rId30"/>
    <p:sldId id="1445" r:id="rId31"/>
    <p:sldId id="1446" r:id="rId32"/>
    <p:sldId id="1449" r:id="rId33"/>
    <p:sldId id="1450" r:id="rId34"/>
    <p:sldId id="1451" r:id="rId35"/>
    <p:sldId id="1456" r:id="rId36"/>
    <p:sldId id="1459" r:id="rId37"/>
    <p:sldId id="1466" r:id="rId38"/>
    <p:sldId id="1467" r:id="rId39"/>
    <p:sldId id="1469" r:id="rId40"/>
    <p:sldId id="1471" r:id="rId41"/>
    <p:sldId id="1472" r:id="rId42"/>
    <p:sldId id="1473" r:id="rId43"/>
    <p:sldId id="1476" r:id="rId44"/>
    <p:sldId id="1478" r:id="rId45"/>
    <p:sldId id="1480" r:id="rId46"/>
    <p:sldId id="1481" r:id="rId47"/>
    <p:sldId id="1178" r:id="rId48"/>
    <p:sldId id="1203" r:id="rId49"/>
    <p:sldId id="1195" r:id="rId50"/>
    <p:sldId id="1196" r:id="rId51"/>
    <p:sldId id="1204" r:id="rId52"/>
    <p:sldId id="1198" r:id="rId53"/>
    <p:sldId id="1206" r:id="rId54"/>
    <p:sldId id="1207" r:id="rId55"/>
    <p:sldId id="1315" r:id="rId56"/>
    <p:sldId id="1003" r:id="rId57"/>
    <p:sldId id="1360" r:id="rId58"/>
    <p:sldId id="1361" r:id="rId59"/>
    <p:sldId id="1382" r:id="rId60"/>
    <p:sldId id="1380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815AD1D-7799-4B3C-9B3D-CB7FE3D93D57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E1FB362-43EF-4F8D-8DC8-ED8D44985505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D7AEC-4017-4186-9918-4D7251D8F3EC}" type="slidenum">
              <a:rPr lang="en-GB" altLang="zh-TW"/>
              <a:pPr/>
              <a:t>1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BF78E0-C36E-4807-8134-B9B531E08BF6}" type="slidenum">
              <a:rPr lang="en-GB" altLang="zh-TW"/>
              <a:pPr/>
              <a:t>13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FDE80E72-3D33-4677-8488-C8A29EE0168B}" type="slidenum">
              <a:rPr lang="zh-TW" altLang="en-US">
                <a:latin typeface="+mn-lt"/>
                <a:cs typeface="+mn-cs"/>
              </a:rPr>
              <a:pPr>
                <a:defRPr/>
              </a:pPr>
              <a:t>14</a:t>
            </a:fld>
            <a:endParaRPr lang="en-US" altLang="zh-TW">
              <a:latin typeface="+mn-lt"/>
              <a:cs typeface="+mn-cs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6DC16B-840F-4185-BDA4-0DB88A44FB37}" type="slidenum">
              <a:rPr lang="en-GB" altLang="zh-TW"/>
              <a:pPr/>
              <a:t>24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8D7218-2830-4A05-AD70-A883F45A7EC8}" type="slidenum">
              <a:rPr lang="en-GB" altLang="zh-TW"/>
              <a:pPr/>
              <a:t>25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86E84A-DCC5-43C8-985C-4EE0B92DA2CD}" type="slidenum">
              <a:rPr lang="en-GB" altLang="zh-TW"/>
              <a:pPr/>
              <a:t>26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560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DC0FA67B-02C2-493C-BE50-046DB74B0D05}" type="slidenum">
              <a:rPr lang="zh-TW" altLang="en-US">
                <a:latin typeface="+mn-lt"/>
                <a:cs typeface="+mn-cs"/>
              </a:rPr>
              <a:pPr>
                <a:defRPr/>
              </a:pPr>
              <a:t>27</a:t>
            </a:fld>
            <a:endParaRPr lang="zh-TW" altLang="en-US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C4DB8C-8EB2-4393-92D1-056088365B90}" type="slidenum">
              <a:rPr lang="en-GB" altLang="zh-TW"/>
              <a:pPr/>
              <a:t>28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618EFA-5F5D-42F3-9AC5-528FE88802EF}" type="slidenum">
              <a:rPr lang="en-GB" altLang="zh-TW"/>
              <a:pPr/>
              <a:t>29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99E07B-7984-4D36-9041-A1D20FEA8B49}" type="slidenum">
              <a:rPr lang="en-GB" altLang="zh-TW"/>
              <a:pPr/>
              <a:t>31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zh-TW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590626-1AC3-4B3F-BC94-477ABAB31FDF}" type="slidenum">
              <a:rPr lang="en-GB" altLang="zh-TW"/>
              <a:pPr/>
              <a:t>32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22E64E-21A2-4B7A-BBC7-FC8FCBDD84A5}" type="slidenum">
              <a:rPr lang="en-GB" altLang="zh-TW"/>
              <a:pPr/>
              <a:t>2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981B85-53E2-4E58-B79B-0A66C1BFFF20}" type="slidenum">
              <a:rPr lang="en-GB" altLang="zh-TW"/>
              <a:pPr/>
              <a:t>33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FA4882-3710-4806-9182-205CDFAA3D4C}" type="slidenum">
              <a:rPr lang="en-GB" altLang="zh-TW"/>
              <a:pPr/>
              <a:t>34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42AD3F-CA63-45E1-99C4-3D00E49398E2}" type="slidenum">
              <a:rPr lang="en-GB" altLang="zh-TW"/>
              <a:pPr/>
              <a:t>35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A9821-CAC6-4F1C-8F86-00BB42B3641B}" type="slidenum">
              <a:rPr lang="en-GB" altLang="zh-TW"/>
              <a:pPr/>
              <a:t>36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E07C83-1D3E-4D06-A46C-B7BB6BB204BB}" type="slidenum">
              <a:rPr lang="en-GB" altLang="zh-TW"/>
              <a:pPr/>
              <a:t>37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044E82-E991-41D5-AE8B-FC377C05694A}" type="slidenum">
              <a:rPr lang="en-GB" altLang="zh-TW"/>
              <a:pPr/>
              <a:t>38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9A53A8-8086-4BB4-AB30-3CFBBB0FBF63}" type="slidenum">
              <a:rPr lang="en-GB" altLang="zh-TW"/>
              <a:pPr/>
              <a:t>39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351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EB967F2B-CA21-4F6C-BBAD-B8FDB103A09B}" type="slidenum">
              <a:rPr lang="zh-TW" altLang="en-US">
                <a:latin typeface="+mn-lt"/>
                <a:cs typeface="+mn-cs"/>
              </a:rPr>
              <a:pPr>
                <a:defRPr/>
              </a:pPr>
              <a:t>40</a:t>
            </a:fld>
            <a:endParaRPr lang="zh-TW" altLang="en-US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EBBF8B-3E50-40F9-8DA8-82E3DB129548}" type="slidenum">
              <a:rPr lang="en-GB" altLang="zh-TW"/>
              <a:pPr/>
              <a:t>41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8FE808-FE40-4382-A2A7-E988ABA598CD}" type="slidenum">
              <a:rPr lang="en-GB" altLang="zh-TW"/>
              <a:pPr/>
              <a:t>42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8CCB01-8EF9-4515-85AC-7ACD60D8740E}" type="slidenum">
              <a:rPr lang="en-GB" altLang="zh-TW"/>
              <a:pPr/>
              <a:t>3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992EEE-E989-4B46-A5D6-B5D071F935AD}" type="slidenum">
              <a:rPr lang="en-GB" altLang="zh-TW"/>
              <a:pPr/>
              <a:t>43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FD341D-C1CF-4F50-A34E-581AC607258D}" type="slidenum">
              <a:rPr lang="en-GB" altLang="zh-TW"/>
              <a:pPr/>
              <a:t>44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46321A4-8693-4A8A-B653-722FCE26ABB8}" type="slidenum">
              <a:rPr lang="zh-TW" altLang="en-US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zh-TW" altLang="en-US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B3DC20-6D46-4F56-8D0E-F4FE668794D2}" type="slidenum">
              <a:rPr lang="en-GB" altLang="zh-TW"/>
              <a:pPr/>
              <a:t>46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826A8E5-D13C-452C-8229-EF0637EFC7A1}" type="slidenum">
              <a:rPr lang="zh-TW" altLang="en-US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en-US" altLang="zh-TW">
              <a:latin typeface="+mn-lt"/>
              <a:cs typeface="+mn-cs"/>
            </a:endParaRPr>
          </a:p>
        </p:txBody>
      </p:sp>
      <p:sp>
        <p:nvSpPr>
          <p:cNvPr id="29593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E0691B-4BC5-4E52-A87E-B54CB14E3B0D}" type="slidenum">
              <a:rPr lang="zh-TW" altLang="en-US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US" altLang="zh-TW">
              <a:latin typeface="+mn-lt"/>
              <a:cs typeface="+mn-cs"/>
            </a:endParaRPr>
          </a:p>
        </p:txBody>
      </p:sp>
      <p:sp>
        <p:nvSpPr>
          <p:cNvPr id="29901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36E4E0-6369-4749-B96D-48B0A919B66B}" type="slidenum">
              <a:rPr lang="en-GB" altLang="zh-TW"/>
              <a:pPr/>
              <a:t>49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96B415B-6E37-4143-8B4A-BA7FB3211DC4}" type="slidenum">
              <a:rPr lang="zh-TW" altLang="en-US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US" altLang="zh-TW">
              <a:latin typeface="+mn-lt"/>
              <a:cs typeface="+mn-cs"/>
            </a:endParaRPr>
          </a:p>
        </p:txBody>
      </p:sp>
      <p:sp>
        <p:nvSpPr>
          <p:cNvPr id="30105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C25A02-6291-4278-9564-A6D4197F3BA3}" type="slidenum">
              <a:rPr lang="en-GB" altLang="zh-TW"/>
              <a:pPr/>
              <a:t>51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8BE38-8B22-49F6-81CD-404BC5CB2F9A}" type="slidenum">
              <a:rPr lang="en-GB" altLang="zh-TW"/>
              <a:pPr/>
              <a:t>52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CC8288-2A4F-4EC1-8215-FB673A4FC3E2}" type="slidenum">
              <a:rPr lang="en-GB" altLang="zh-TW"/>
              <a:pPr/>
              <a:t>5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zh-TW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D60601F-2200-4341-A7F3-81B3D32FCD5D}" type="slidenum">
              <a:rPr lang="zh-TW" altLang="en-US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zh-TW" altLang="en-US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FB7EA7-87E3-4BA2-B5F4-82CF4587E641}" type="slidenum">
              <a:rPr lang="en-GB" altLang="zh-TW"/>
              <a:pPr/>
              <a:t>54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5EEED8-1D6E-42C1-A389-F8E56FB1883C}" type="slidenum">
              <a:rPr lang="en-GB" altLang="zh-TW"/>
              <a:pPr/>
              <a:t>55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A92867-4BCD-4F59-93AE-F02677AC854B}" type="slidenum">
              <a:rPr lang="en-GB" altLang="zh-TW"/>
              <a:pPr/>
              <a:t>56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2E065B-7932-43AD-ACE8-EE648DAF4E4E}" type="slidenum">
              <a:rPr lang="en-GB" altLang="zh-TW"/>
              <a:pPr/>
              <a:t>58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TW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FFC53E-0CF8-4F28-8851-4BF48B11A3CE}" type="slidenum">
              <a:rPr lang="en-GB" altLang="zh-TW"/>
              <a:pPr/>
              <a:t>6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636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377B172D-1BB2-4C37-B340-6F9781177356}" type="slidenum">
              <a:rPr lang="zh-TW" altLang="en-US">
                <a:latin typeface="+mn-lt"/>
                <a:cs typeface="+mn-cs"/>
              </a:rPr>
              <a:pPr>
                <a:defRPr/>
              </a:pPr>
              <a:t>8</a:t>
            </a:fld>
            <a:endParaRPr lang="en-US" altLang="zh-TW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5125E947-513A-479B-B0F6-B6BA72C23777}" type="slidenum">
              <a:rPr lang="zh-TW" altLang="en-US">
                <a:latin typeface="+mn-lt"/>
                <a:cs typeface="+mn-cs"/>
              </a:rPr>
              <a:pPr>
                <a:defRPr/>
              </a:pPr>
              <a:t>9</a:t>
            </a:fld>
            <a:endParaRPr lang="zh-TW" altLang="en-US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zh-TW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40D691-4527-4A65-B99A-605F5339FEC6}" type="slidenum">
              <a:rPr lang="en-GB" altLang="zh-TW"/>
              <a:pPr/>
              <a:t>10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zh-TW" smtClean="0"/>
          </a:p>
        </p:txBody>
      </p:sp>
      <p:sp>
        <p:nvSpPr>
          <p:cNvPr id="2119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AF174A-5813-4E3C-9875-ED6A40EBBF83}" type="slidenum">
              <a:rPr lang="en-GB" altLang="zh-TW" sz="1200">
                <a:latin typeface="Calibri" pitchFamily="34" charset="0"/>
              </a:rPr>
              <a:pPr algn="r"/>
              <a:t>12</a:t>
            </a:fld>
            <a:endParaRPr lang="en-GB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56A7-52B3-45AA-BAFF-1E6B5C6481FC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42F5-E246-49F5-B56E-BBF3B4AD3E3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17A2A-531B-4D18-948A-797704A72AA7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79A1-52BC-4FF4-B03B-7E3857B97E21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0941-5C8C-4198-96EA-76058B0BE449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DC3D8-EF9F-4270-AADC-DB46F3F17F41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A6F1-3A2D-4398-9367-9115D3770C62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B4A93-4A64-42B4-B146-78EED97F8A0C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87E5-4B63-433C-B6A4-927426367500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9F68-E19A-42CF-93DB-BA34C992A1DC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E2FF-E2D7-497A-8633-80DEEEF73E3C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6976-4241-4F12-91FE-CBC589C8670E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0BD1-A25E-456F-87A3-67D8B7677333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B1BF-6C11-442E-9459-FB8DC60B1293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5544-1169-427A-A809-E1174E93576B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65834-7ED2-43BD-811B-726DE2D57127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B3D8-B4AF-4B8B-A5AA-A950FB6FF69F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800FF-DC68-487E-B3DF-10BE2A9EC68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308E-7B14-49EC-8B92-30910D07AD5C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EB69-B70A-41C0-9C11-28A6C7E1B232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47A2A-96FA-4FCF-A69E-1F5EF652B92E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ABBE-C48A-4CAC-A3C8-023CBBE318E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FEAB2-269A-4DED-A5F8-9A36D646D3C7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CB38-F22D-4987-8F9C-3137FC72499A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C7162-0575-432B-9460-B1F1FA7724A8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0578-2CEC-4D2D-A3B8-8792A97AD07F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89C7-C1BB-4E24-AFA4-9D588573ED95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BE4A-33D2-4AF2-944B-697677B8C787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C6D5-6564-409E-A67E-90ED128D3F9E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B5CF-5BEF-4186-9BCD-AFC7C6F4C553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DE32680-4983-4ED2-A30B-F2355C7883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2D00A73-C3FD-47FE-B924-28F1C11E0D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175692E-E56A-4B00-9740-D54C0396D4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E036203-C58E-482B-9AB6-A6F3DD0F68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5A524D2-AC45-4B74-83B2-858148BA12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9367A1F-3F68-481C-987F-1AABFCC421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2130E21-024F-4CBD-8A4A-5286FFB8A7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D27C-416E-408E-BAD3-3D97C9FAF5C1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A91A6-82AF-4B39-95AA-8728924BA3C8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A485569-43EE-47C8-B6DE-6EA1841B9C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D78A2A5-1E6B-422C-A473-60F2B61E26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65A3151-3D84-49CD-96AF-24D15C0F40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983C687-8881-43BD-9D71-BC2D912807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92D3DAC-3893-459B-A6A3-E1CB60B482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FA51A47-496B-4122-AA9B-25648C54B0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C0DDEB4-23D9-4B2C-984A-D73552342D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43493-BE87-4AD9-9594-C9D46E212452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73CB-C56C-46C1-9EEF-9CFDF16BAA2C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80D5-B525-4C79-BB8D-28C68E63A96C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D955F-2CFB-4EF1-A961-8B6884B94069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F268-4786-44BC-95EC-79AF3ABDE7C5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37D3-6982-4C08-BC54-9F1CBA6E3963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F1ED-92C6-4A8C-B138-D4E5676F4B2A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ED74-7A9F-4B1A-85C7-054FA15F7827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2E44-E3E9-494F-8588-CB88F0A47493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F2D29-0951-49F0-BD00-5C070E96FF8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5204-21CB-4950-B1DE-3F3A57F9CCD6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BB815-8827-4A19-AF6D-075724B7726A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GB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GB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3535AAF-AD12-4253-B2C3-9A10D9638155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2D138AA-800A-47F6-944D-466620985AB8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9" r:id="rId1"/>
    <p:sldLayoutId id="2147485420" r:id="rId2"/>
    <p:sldLayoutId id="2147485421" r:id="rId3"/>
    <p:sldLayoutId id="2147485422" r:id="rId4"/>
    <p:sldLayoutId id="2147485423" r:id="rId5"/>
    <p:sldLayoutId id="2147485424" r:id="rId6"/>
    <p:sldLayoutId id="2147485425" r:id="rId7"/>
    <p:sldLayoutId id="2147485426" r:id="rId8"/>
    <p:sldLayoutId id="2147485427" r:id="rId9"/>
    <p:sldLayoutId id="2147485428" r:id="rId10"/>
    <p:sldLayoutId id="21474854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GB" altLang="zh-TW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GB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B423C3-E51A-47F8-A8DC-CC8990D71B59}" type="datetimeFigureOut">
              <a:rPr lang="en-GB" altLang="zh-TW"/>
              <a:pPr>
                <a:defRPr/>
              </a:pPr>
              <a:t>14/08/2014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BC8D66E-D9FF-4203-8012-3B2832B64063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0" r:id="rId1"/>
    <p:sldLayoutId id="2147485431" r:id="rId2"/>
    <p:sldLayoutId id="2147485432" r:id="rId3"/>
    <p:sldLayoutId id="2147485433" r:id="rId4"/>
    <p:sldLayoutId id="2147485434" r:id="rId5"/>
    <p:sldLayoutId id="2147485435" r:id="rId6"/>
    <p:sldLayoutId id="2147485436" r:id="rId7"/>
    <p:sldLayoutId id="2147485437" r:id="rId8"/>
    <p:sldLayoutId id="2147485438" r:id="rId9"/>
    <p:sldLayoutId id="2147485439" r:id="rId10"/>
    <p:sldLayoutId id="21474854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solidFill>
                  <a:srgbClr val="FFFFFF"/>
                </a:solidFill>
                <a:latin typeface="+mn-lt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solidFill>
                  <a:srgbClr val="FFFFFF"/>
                </a:solidFill>
                <a:latin typeface="+mn-lt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rgbClr val="FFFFFF"/>
                </a:solidFill>
                <a:latin typeface="+mn-lt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D6B3E20D-756B-4345-A337-E19490FE7C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032000" y="6329363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 anchorCtr="1">
            <a:spAutoFit/>
          </a:bodyPr>
          <a:lstStyle/>
          <a:p>
            <a:pPr eaLnBrk="0" hangingPunct="0">
              <a:defRPr/>
            </a:pPr>
            <a:endParaRPr lang="en-GB" altLang="zh-TW" sz="2400">
              <a:solidFill>
                <a:srgbClr val="FFFFFF"/>
              </a:solidFill>
              <a:latin typeface="Arial"/>
              <a:ea typeface="新細明體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42" r:id="rId1"/>
    <p:sldLayoutId id="2147485443" r:id="rId2"/>
    <p:sldLayoutId id="2147485444" r:id="rId3"/>
    <p:sldLayoutId id="2147485445" r:id="rId4"/>
    <p:sldLayoutId id="2147485446" r:id="rId5"/>
    <p:sldLayoutId id="2147485447" r:id="rId6"/>
    <p:sldLayoutId id="2147485448" r:id="rId7"/>
    <p:sldLayoutId id="2147485449" r:id="rId8"/>
    <p:sldLayoutId id="2147485450" r:id="rId9"/>
    <p:sldLayoutId id="2147485451" r:id="rId10"/>
    <p:sldLayoutId id="2147485452" r:id="rId11"/>
    <p:sldLayoutId id="2147485453" r:id="rId12"/>
    <p:sldLayoutId id="2147485454" r:id="rId13"/>
    <p:sldLayoutId id="214748545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.tw/url?sa=i&amp;rct=j&amp;q=&amp;esrc=s&amp;frm=1&amp;source=images&amp;cd=&amp;cad=rja&amp;uact=8&amp;docid=xdjHcUT9IylkfM&amp;tbnid=FJvDDmy1yCFyAM:&amp;ved=0CAYQjRw&amp;url=http://imchickenrice.blogspot.com/2013/06/blog-post.html&amp;ei=-6opU7ajAYPCkwWCpoH4BA&amp;psig=AFQjCNE-cYk13tGtT7sC_OevFN3sjP8rZw&amp;ust=139532606384487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.tw/url?sa=i&amp;rct=j&amp;q=&amp;esrc=s&amp;frm=1&amp;source=images&amp;cd=&amp;cad=rja&amp;uact=8&amp;docid=oePG_qoTsm9-YM&amp;tbnid=VkEj8vb1aRvrXM:&amp;ved=0CAYQjRw&amp;url=http://entertainmentagentblog.com/2010/06/20/in-the-immortal-words-of-gary-gilmore-and-nike-just-do-it/&amp;ei=oFsmU_zOJorukgW7kYHQAw&amp;psig=AFQjCNE48paDIUF6yba4AB9lWAUqRbq4iQ&amp;ust=139510911472343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111968" y="-242888"/>
            <a:ext cx="7772400" cy="1470026"/>
          </a:xfrm>
        </p:spPr>
        <p:txBody>
          <a:bodyPr/>
          <a:lstStyle/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青少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年常見的精神疾病及評估介入方式</a:t>
            </a:r>
            <a:endParaRPr lang="en-GB" sz="32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2483768" y="5805264"/>
            <a:ext cx="6400800" cy="1752600"/>
          </a:xfrm>
        </p:spPr>
        <p:txBody>
          <a:bodyPr/>
          <a:lstStyle/>
          <a:p>
            <a:pPr algn="r" eaLnBrk="1" hangingPunct="1"/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衛生福利部彰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化醫院 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r" eaLnBrk="1" hangingPunct="1"/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兒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童心智科 梁孫源 </a:t>
            </a:r>
            <a:r>
              <a:rPr lang="en-US" altLang="zh-TW" sz="240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MD,Msc</a:t>
            </a:r>
            <a:endParaRPr lang="en-GB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9460" name="Content Placeholder 3" descr="l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55663"/>
            <a:ext cx="6605971" cy="494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健康促進</a:t>
            </a:r>
            <a:endParaRPr lang="en-GB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教職員的健康促進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健康的學校環境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友善、溫暖、教導的態度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資源及支援系統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合作的氣氛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成長</a:t>
            </a:r>
            <a:endParaRPr lang="en-GB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1988" name="Picture 2" descr="C:\Users\ted\Desktop\SCN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-144463"/>
            <a:ext cx="4643438" cy="703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altLang="zh-TW" smtClean="0"/>
          </a:p>
        </p:txBody>
      </p:sp>
      <p:pic>
        <p:nvPicPr>
          <p:cNvPr id="46083" name="Content Placeholder 3" descr="09child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6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Family therapy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zh-TW" smtClean="0"/>
          </a:p>
          <a:p>
            <a:pPr eaLnBrk="1" hangingPunct="1">
              <a:buFont typeface="Arial" charset="0"/>
              <a:buNone/>
            </a:pPr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en-US" altLang="zh-TW" smtClean="0"/>
              <a:t>Find a place called home</a:t>
            </a:r>
          </a:p>
          <a:p>
            <a:pPr eaLnBrk="1" hangingPunct="1">
              <a:buFont typeface="Arial" charset="0"/>
              <a:buNone/>
            </a:pPr>
            <a:endParaRPr lang="en-GB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OL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Michael Rutter</a:t>
            </a:r>
            <a:r>
              <a:rPr lang="zh-TW" altLang="en-US" smtClean="0"/>
              <a:t> 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smtClean="0"/>
              <a:t>人 </a:t>
            </a:r>
            <a:r>
              <a:rPr lang="en-US" altLang="zh-TW" sz="2800" smtClean="0"/>
              <a:t>:</a:t>
            </a:r>
            <a:r>
              <a:rPr lang="zh-TW" altLang="en-US" sz="2800" smtClean="0"/>
              <a:t> 面對失落會挫折</a:t>
            </a:r>
            <a:endParaRPr lang="en-US" altLang="zh-TW" sz="2800" smtClean="0"/>
          </a:p>
          <a:p>
            <a:r>
              <a:rPr lang="zh-TW" altLang="en-US" sz="2800" smtClean="0"/>
              <a:t>抵抗力 </a:t>
            </a:r>
            <a:r>
              <a:rPr lang="en-US" altLang="zh-TW" sz="2800" smtClean="0"/>
              <a:t>:</a:t>
            </a:r>
            <a:r>
              <a:rPr lang="zh-TW" altLang="en-US" sz="2800" smtClean="0"/>
              <a:t> 打疫苗、成功克服挫折的經驗</a:t>
            </a:r>
            <a:endParaRPr lang="en-US" altLang="zh-TW" sz="2800" smtClean="0"/>
          </a:p>
          <a:p>
            <a:r>
              <a:rPr lang="zh-TW" altLang="en-US" sz="2800" smtClean="0"/>
              <a:t>第一次跳傘和第一百次跳傘感受的壓力不同</a:t>
            </a:r>
            <a:endParaRPr lang="en-US" altLang="zh-TW" sz="2800" smtClean="0"/>
          </a:p>
          <a:p>
            <a:r>
              <a:rPr lang="zh-TW" altLang="en-US" sz="2800" smtClean="0"/>
              <a:t>增加保護因子</a:t>
            </a:r>
          </a:p>
          <a:p>
            <a:r>
              <a:rPr lang="zh-TW" altLang="en-US" sz="2800" smtClean="0"/>
              <a:t>減少危險因子</a:t>
            </a:r>
            <a:endParaRPr lang="en-US" altLang="zh-TW" sz="2800" smtClean="0"/>
          </a:p>
        </p:txBody>
      </p:sp>
      <p:pic>
        <p:nvPicPr>
          <p:cNvPr id="58372" name="Picture 2" descr="http://www.history.qmul.ac.uk/research/modbiomed/Images/454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286250"/>
            <a:ext cx="17526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Resilience: Individual</a:t>
            </a:r>
            <a:br>
              <a:rPr lang="en-US" altLang="zh-TW" dirty="0" smtClean="0"/>
            </a:br>
            <a:r>
              <a:rPr lang="zh-TW" altLang="en-US" dirty="0" smtClean="0"/>
              <a:t>人要如何變強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zh-TW" altLang="en-US" dirty="0" smtClean="0"/>
              <a:t>樂觀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foster optimism )</a:t>
            </a:r>
          </a:p>
          <a:p>
            <a:pPr>
              <a:defRPr/>
            </a:pPr>
            <a:r>
              <a:rPr lang="zh-TW" altLang="en-US" dirty="0" smtClean="0"/>
              <a:t>面對恐懼 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facing fear )</a:t>
            </a:r>
          </a:p>
          <a:p>
            <a:pPr>
              <a:defRPr/>
            </a:pPr>
            <a:r>
              <a:rPr lang="zh-TW" altLang="en-US" dirty="0" smtClean="0"/>
              <a:t>堅守道德勇氣 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Solidifying moral compass</a:t>
            </a:r>
            <a:r>
              <a:rPr lang="zh-TW" altLang="en-US" dirty="0" smtClean="0"/>
              <a:t> </a:t>
            </a:r>
            <a:r>
              <a:rPr lang="en-US" altLang="zh-TW" dirty="0" smtClean="0"/>
              <a:t>)</a:t>
            </a:r>
          </a:p>
          <a:p>
            <a:pPr>
              <a:defRPr/>
            </a:pPr>
            <a:r>
              <a:rPr lang="zh-TW" altLang="en-US" dirty="0" smtClean="0"/>
              <a:t>信仰 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practicing religion and spirituality )</a:t>
            </a:r>
          </a:p>
          <a:p>
            <a:pPr>
              <a:defRPr/>
            </a:pPr>
            <a:r>
              <a:rPr lang="zh-TW" altLang="en-US" dirty="0" smtClean="0"/>
              <a:t>社會支持系統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attracting and giving social support )</a:t>
            </a:r>
          </a:p>
          <a:p>
            <a:pPr>
              <a:defRPr/>
            </a:pPr>
            <a:r>
              <a:rPr lang="zh-TW" altLang="en-US" dirty="0" smtClean="0"/>
              <a:t>向典範看齊 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imitating resilient role models )</a:t>
            </a:r>
          </a:p>
          <a:p>
            <a:pPr>
              <a:defRPr/>
            </a:pPr>
            <a:r>
              <a:rPr lang="zh-TW" altLang="en-US" dirty="0" smtClean="0"/>
              <a:t>運動身體健康 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physical training )</a:t>
            </a:r>
          </a:p>
          <a:p>
            <a:pPr>
              <a:defRPr/>
            </a:pPr>
            <a:r>
              <a:rPr lang="zh-TW" altLang="en-US" dirty="0" smtClean="0"/>
              <a:t>大腦及情緒的修行 </a:t>
            </a:r>
            <a:r>
              <a:rPr lang="en-US" altLang="zh-TW" dirty="0" smtClean="0"/>
              <a:t>Mental and emotional training</a:t>
            </a:r>
          </a:p>
          <a:p>
            <a:pPr>
              <a:defRPr/>
            </a:pPr>
            <a:r>
              <a:rPr lang="zh-TW" altLang="en-US" dirty="0" smtClean="0"/>
              <a:t>保持彈性 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enhancing cognitive and emotional flexibility)</a:t>
            </a:r>
          </a:p>
          <a:p>
            <a:pPr>
              <a:defRPr/>
            </a:pPr>
            <a:r>
              <a:rPr lang="zh-TW" altLang="en-US" dirty="0" smtClean="0"/>
              <a:t>找出意義 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finding meaning, purpose and growth )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59396" name="AutoShape 2" descr="data:image/jpeg;base64,/9j/4AAQSkZJRgABAQAAAQABAAD/2wCEAAkGBxQTEhUUEhQWFhUXFx4YGBgYGBccHBsYHBcaHhceHxceHCggHR0lHBocITEiJyktLi4uGh82ODMsNygtLisBCgoKDg0OGxAQGywmICQsNCwsLCwsLCwsNSwsLCwsLCwsLCwsLCwsLCwsLCwsLCwsLCwsLCwsLCwsLCwsLCwsLP/AABEIAKABBAMBIgACEQEDEQH/xAAcAAACAgMBAQAAAAAAAAAAAAAABgQFAgMHAQj/xABJEAACAQMCAwYCBgcEBwgDAAABAgMABBESIQUxQQYTIlFhcTKBBxQjQpGhM1JicoKxwUOS0fAWJGNzorLCFTRTVIOT0uE1RMP/xAAaAQACAwEBAAAAAAAAAAAAAAADBAABAgUG/8QAMREAAgIBBAECBAUCBwAAAAAAAAECAxEEEiExQSJRE2GBoSNxkbHBMlIUFTNC0eHw/9oADAMBAAIRAxEAPwDuNFFFQgUUUVCBRRRUIFFeE0ZqEPaXe2PaqOxjUlTLNIdMMCnxSOeQ5HAzzONvWpPartFFY27TS5P3UQfE7n4VA8yaXuyHZ+RXe9vcPezfMQRfdiTy9T5n5nMpYLiskO24HxC9+04jctBGdxa2zFMDPJ5h4jtzA/Gto+jm3j3tJrq1fnqjndt/2kckN7GnKqm9uHVzhvb2pay7YsjFdW54Qv3vaLiHDU13kaXluvxTwgpIg83iOQRyyQaa+zHai2v4+8tpA4HxLyZSehXmK0w34YFZBsRg+RB55FJz/Rukdy09jIbYuNSOnKJxzUpyeFxzXbSRzIOASu6MkYsqcXydQBr2kngHbF1nWx4kiw3RH2ci/orgeaE/C3mp68ueKdc0cCe0UUVCBRRXmqoQ9oqu4txyC2x30gUtsq83Y+SoPEx9hVU/aSV8G3tHIzu07dwMdTpKs59tIoc7YQ5k8FqLfQy0ZpTm4pdH+2tY/aOWX/8Aon8qxXjNyP7a2f3hljz/ABd6+Pwpb/MNP/cF/wAPZ3gb6KVv9KZUAL2wcZAzbyiQ78iUdUIGfepHAu2lpdD7OQK36kngf+6efLpTFd1dizF5ByhKPaGGivA1e0UyFFFFQgUUUVCBRRRUIFFFFQgUUUVCBUfiF6kMbyysEjRSzMeQA51vNIvbe2+vXltYk/YIPrNyP1lVsQofRmDH+GqbLRosuJ8R4ie9iYWNpn7MsmuaVf1sEhUB6Zz7Gs5OydyTvxe739IR/Jaa7htKEjbA2A29KoD60ndqXB4wNU6feslXw/sERex3NzdS3SwoO6ExBxLqbJwBjAGnHXO/QYbuI8RjhXXK4VfXqfIeZqts7gqw8uoq5dAwIOCCMEc9jUru+IsknV8Mg2nG4JG0pKurVpwdiW8gDzPpzrzi8fI/L/ClPtN2QG7RZG2Cv3SOg0nYe3L2qk4bxG7gHdtNrjB+GRckegbOR880K2cZRafYaqqSkpIda2w3DLyNVPCeJGbUCoBG+x2qxpHLTyhxpPhhxjhcXEITBOMH4o5F2ZH6Mp6EH8cV52H47NrewviPrcIyr8hPDnwyD16N61nG2CCOYqP2y4O1xFHc2x03dtmWBvPHxxn0YZHviulpbm+Gc7U1KLyh5oqo7LccS9tYrhNg43U81cHDqfUMCKtjTwmaridUUs5CqoJZicAAcyT5Um317cXYZo5mtIAQF8I76Qat2Of0alc6Vxq3BOPhrVx29+tOxOGt4JNKp0nuF3JbHOONuQ6sp8hWi+mJYQhvExyW65PxtjyCqceWkCuVrdY4eivsboo3cs18OghthLJAhMkj6Vkc6nJPIAk50KoLYzvgmpMsxIAJJx1PUncn8+XSoESZkOPhhUKPQuATn106R/Ea3XEmlWPUKT+A3rgXTlOWHyzp1VRjybK9qPJeRoPHJGp65dR/WoNz2ht1GRNExzjHeD/PT86GqZvhJhviR9y2FL/aOMNKrMoOpNyQN8MOY6kFufvVva30bgaZI22+66n5c6qeN5658M2n5NCT/MCjaeMoTx0Ys2uOTDg3aGe1fTExZMZ7qQkoRnfS25TG24yBkbV0rs52kiu1OjKSKPHE3xL/APJfJhtXIsa9Dr7+6kbj+R+Va0Zi6PFIYpomJDLk7ZIIIyMqcDI64rtafVyjhS68nOt06fK7O917S72L7Si9iLEBZUOmRQcgHfBHXScfkR0pirrpprKEGsPAUUUVZQUUUVCBRRRUIeE0vdo+2VpZsElkJlb4Yo1LyNnlhF3qZ2p4t9UtZp8aiiEqv6znZF+bEClvsr2YjskM8o7y8k8U0rYLF25qp+6o5YrE5qKyzUYuT4B+P8TuVxbWS2ynlLdSDUAevcIDy9W+VaPoz4Q8UM09xIZZ7iZi8h6qjFUwOg2Jx60zW/EFbnsfX/GtXGrkwwmRFJ7shiqjdkB8YA89OSAOZHrQfjKSygvwnF4Zv4l+jNUtXsMqSoGQhkYZBHIgjY/hVLNHpJB6UjqY87h3TS4cRa4xxj6tOXYZh0DvMcxjJDj0HI/jTrwW8WSNSpBBAKkcipGQaUuO8MLkyLvthl9MdPOqvsNctBK9up+zK97EP1Tn7VB+zuGA/aNVVJLn9QlsNy/92dRZQRg1QcY4GrgkjI8x8Q/xHvVzZz61z15GtxFNSirFkThOVbFSys1iBC9dyTzNSK3XcWliPmPY1prnNNPDOinlZCrHhM25X5iq6s4X0sD5GtVz2yyYsjui0R7BfqPESo2t79iwHSO6VcsB+zIoLfvA+Yww9qrxo7du7OJJCsUfo8jBQf4clvZTVX2x4a09nII9pUxNCfKWMhl/HGn2Jqik7TG9Sznghll7sNLIigKBN3bRhWdvD4S7k4yRgV1Z2ba28nJ2+rBKgtlXSsYAigUgHPRNQzk88uhJPzPOky47ZxRTSkBpshkGjGB+j+8ehw+4zWXFODXsyLHcCNVk8LBZDIEVQXLd2AFLZ2y7Hc7AVhw/srZ28StdhppTuVyQo/ZCL8WBzJ578htXHlGhPNks58Lk6VbbXX8C/P24uAJApSESOWP3mG+w1NgbYA5dKpri6muca2mm8tnYfIKNI/Cum2t9awhjb2kaHOP0agn11HJH862TdrLjGcKoHnIcf8grS1EYv0V/sn/LDJteEcq+ouuR3MgwusjumGFyBnGBtkgVMHAbv/ytx/7T/wCFNXFe38IbxiOTw6D9oxOknONkIxnfHpVfF25dUVhKxVnwv2RIJwBpGWBbHn5mmVZdJZUP1Zl6nDxlC7fcOmiUtNBLGo2LPGwXfYDURgVHt+IaBiObSM6sB9sgYBxnHXyroc/Hp5ItEyal540H3HhEh674qK30g2unBjhOBgqwA9CMGI/nUjdY1zDL+TI7n/ux9eBbsO0LoACqyINtjgge+4P5VLtOMo02RkFgfCwweacj161Yy9qODMuZbeLV1CRHPyZcD+VKsqjiFx3fDbZ4kz4y8hdQM7McjCewJq4wjPLlBx92+hedsc8d/Lkc+E8XNleLKOX9oPOF2Ac+hVgHHz8zXd1NfOU3Zm4sQzzmKWEoQ8qyDVjTjdWwxAwNtz5U3D6YIYLG3CI004hRXLZVFYKActjLHbko9yKa0zW3CeV7ilyy8+TrF5epHoDHd2CKOpY+Q9ACT7VJFc4+jaxurlzxLiBOt1K20fIRxN8TBehbA574HPeuj0yACiiirIFeE1UdqO0EdjbvcS5IXYKvxMx2VQPMmlo8Cnv1D8SkaNG3FnCxVVH6ssg8UpxjI8IHkapvBaWQ4rxyK/vYLSBllSF/rE7qcqDGQYkDDYnWQx/d9aueLMcgdMZ/x/pWzh3CIYB/q8aIAmhVUALjJPT15nnVZYcXW7g7zGiRGKSRk5KMDgj8udJ6n1QeBrT+mayabuQqjMOYBNaey3aX6zJJazKEYKHjYN+kTk2MjYqeY32IqVIgYEHkRg+xpRvbQ215ZyA5H1hEBx92Vu7YH21A/Kk9M0pYHb45hn2J139Y4Y/2C97ak57v70ZP6h6p5L03x5VdW3HFuceEq4GT7Vc8ZiBAyMjcH2NVNvbqgwigZ8qu6TTcSqlGSUvJtpM7Rg21zDOo8AkBb9x8o/4as/KnOqXtbYiW3YHyI+TbUGt4YWSyhq4TJglfnVpSb2Rvy9vBIeekBt8+JfC+/oQacRTunfG32Eb16t3uV/Fo9g3lsagRQs3wgmpnaHjENrCZJzsdlQbtI3RVXqTXI+L9o72+JUMYouXcwvpUeYkuAMsfNUGPOqnp05bm8I1XdLbtiss6lMiR/pZoo/R3UfzIrSt/Zf8AnIP/AHY/8a5RadmkUD4R6Iij/iYMx/GrCLhqqchpP77Y/DOPyrOKl4yGULn28HZLSZGUd2yuBgZVg3tuK5Qt61vdX9mmyJP3idQolUOQB7k1v7LQH6+XXbTblWx11SLo/AK2Pc1Sdo7iT/tW/aJY2bXGhVmKk6IUBIOK1biypxx7dgFF12Jt+5jIsoY6ndzzDEnHIj4c4x5r15jet1xxCOJNchCD16n0/WpX452lu4dmiSPPLxaj+HlSVeXjyuXkYsx6n+XoPSsV6OViW/r5EnqFHhfca+L9uXJItwFX9ZtyflyFLjzSTsXmdmG5JPp0HTyFQ0TP8seZNMPayxFsUthuyomvA/tGGpx+JA+VPQqrr4ihWUpT5ZG7K8Da8uBGqnSPE2Oij19adoLAScSMaAGK0AiXHLvdgQPMA5/D1p87Fdl14bw/W/6Z17yT0OnOn10jb13ql+j+ywsUh+KbXcN/GTo/LFL3XPl/RDVFa4X1Yxns8n67/lXGPpH4QILrIHhcnVjqwO59yMH3rv8AXNfpc4drhdxzTRJ8idDfzH4UvpbGrMe4xqY7q38jldzwp1lkjG5RS/ug3BH8JzWm34jIg0q7hfIMwGfPANP15aiOXhkwG01uqtn/AHYyPzpF45Z9zcSRjkrHHsd1/IiulCalwznTht5RlYl5XCxqms9WxnPnljzrpfZDshB3mq6dpJ9ii4AVDz8KnIkI6gjHp1rlaXjYwTkeRAP86uOF9o3jGk/B+q3iT5Kd1+VD1ELZRxW8F1Sgn6lk+nOBdowzCCZl74HSGQEJJ4crjOQrEBvBk40npTLmuD9juMwXSiGUfaZ1rqOSSM4KODnUuTg7MOfOuk9mO0h1fVrlm1htMUrLgSjAIGoeHvByPLPMDoBUarM/hWLEl9/yLtoxHfHlDhRRRTwuIvbCDv8AifDYTgpH31y4PmgVY/zY/hTRM+FJ8gaTe0HFGgvry6EesWttAmN/hkldpSMcyFXOKZLy8VolKMGVwCCOq86WvlhB6Y7ngo7njzW8tvGF1ieYRtvjSG5MPPfAx5Z8qruPcGkW4a4tW0ynZ0PKQcx7N0zjy8qreOTH63ATyW4hHsDIoP8AOnbiaYkPrvSLf4SY/tStKXgs0rKTKMb7ZGD61H7XQlrOYr8Ua96uOeqMhxj+7VxWMiZBHmCPxGKXjLEkw0llNFvdSiSFZB94K4+YB/rVVWHYS677h6ITl4tVu+eeqPYZ910t8xWdMapepMX0z9LQVhNGGUqeTAj8azopbIyKXY247ua5tGO4bvk/dfZx/fBP8R86dp+OR29u0kp2TAwObEnCqo6sScCkHjzC2vobknCBtMh/2cvhP918N8qj/SNFJ3sDAlo2GlQNtMm5JB/aTPi+6qtjc03W/WpLyL2RzFxKrinEmvJmmm3zlVRTkKo+JEO3hB+N9tR8PIYqfaKcDOAOijko6AefvUPhtsAMYyduWwwN12+6o5Kvpk5JNWlVbPcw1FaigooooYwM3Yy1GWfqzAE/soM/1J+dc6vZrpFn4g9v3lrNPI4dT4kIcopZeikqBn1+VOvEL82vDJHXaR17uLzMkr6V/LJ+VNvZq3jitYbXGyRBCCAQ23i29ST+NMU7NmJ+X+xzdRu3+nx/J8scWeSQiaU7y5I/dBxt5DOwqvroH0vdjvqNyJIhi2m3QdEf76e2fEPfHTJQETJAHMnFdGPXBz3nI2/R1wgXN7bQkZUu0jg/qopP9KveHWAbjkzsjyx2szSOF8TYRgqfERqwcHHPC7ZxTB9GXDfq3EeISEEi1iMYAGSS7A7euEx/FVv2D7Jd7ccQnukAc3JBUsxQDGtgRsGxrxk0OXeUbT45LztpxiOfhsslvIrh1KAjo7eDSRzByeRArHh9qI5FVeSQKg9gQP6CtHEOydrOsjcPeESqyBmgIwWVwR3kYOHAIzjIJxzrCz4xi5FvdDurjQQB9yUah4o2Pscodx686S1NUu0OaayPTL2ljttba4Zx52sn4gg0zOwAJJwAMk+Qqr48g7qZjy+ruPx3/pSdbxJDcuYs51xVc8O4O/6sgX8Qf/jSz9INt/rKkdY87fsk06cTKLZ8Mts6p4ykrRKRqA7lyc9B4mA3pb7UwO8haTTlLZ2KjJ07gLljzOTzwK6Nbakvr+4lJZrf0/YSrCFnbSi6zgnT5gc8Va8IFqx0Tqy5PxAkFT6jqvqdx1qs4VcGOVGU4IO3v0ronEOHw3sYcKwbGzhdweWDyzg9KLfbsaT6fkBVDdyuyrl7JBN4JieuGXIPUEOvI+tNfD+LTyxpBKdEyyKYp/iR2Q61UsNteVAI6gk1R9nGkib6tcgEgZifnqAO49xzpss5nUkKwC41MMfq7g+nP/Dc1zL7XlKXOOUxyuCxxx7o61wa/FxBFMBgSIHx5ZG4+R2oqD2Mz9TiyNPxbc8DvG2+XKiu3B5imc6XDaKrh0gmn4pGw5SrGfVfqyf4mqHs7ZyW2LfdolzoY/dX7oz5Dlir+yj7ri12h5XEMU6+pjLxyD80NZzJhiPWubrcj2jfaFrtranuHmQeKMatuuk6h+Ypy4mQyo45MMj2IyKrnQMCDyIwfY7GsuzknecPjGSTGDEx/ahYxt/yGhVequSC2vFkWeUUUUqMFV2Ll7q9u7c7CXE6jzceGT8u7NXV0mHI9aVu0Mxtri3ux8KuFkH+zY6X39FOr+AU68Rg1EMvIjc9AOeT6Y/lTk18SpPyLJqu1/MgIhJwNzUHjfF4bXaRi8u32UeNQzyLMThB6nn0zVNx3tlpzFZHmN5tsnz0A7Bef2jbbbA0s2tp15ZOonfJJPM53LftnxH0rKrjBZfLNbpWPC4RJ4sz3g+3wiEY7uPPLPWRhlh7Ba3dnibm1lsJm+3g3jc/eQDMT46j7jDqKAKhXsDrJHcQ/podwP10+8h9xnHrirUs8P6BJ1YW5fU1WL/rAg5OV6hwcMD5kEbk7cgOVWVSLuATgXtopdZRiZFA1h12zjqw5MvPYY9Y1u2vOnJI5jByPcYyPnWZdhKpJoyr1FJIA5nYe9T7fg8jbthFAyWboPPFR7XikZfurEq8h8JuZNo0b9kc3b0G3rtWUs9GpWKJtvE+scQgtQPsrJRNL6zMmIk9wDqP9KcYnwQfLeqvgXCFtoyoYuzMXkkbGp3bmx/kB0FWNZtnykukAhHh57ZD+lXhIueFzjrGBMpxnGg5bb1TUK4b2j7FvYS2riVJoJmUxzIMDOoZBGTuPevoDtHeKnDZ2frG0YB6u/gQe5LAfOuL9pFkCiNhgJLHIyjBCOpUHLZxrKNlgBtpArp12cL5nOlX38jtXB+G/Vpr6cqcSukg0jJIWBA2B56w5+dWF5YrPaz/AFdgpuYyRIP1mTSGz7ACpRmCpqPLApW4XxlHMr8PkUqHPeRsMxmQ7khgdSFuZI1AnpzNW7IrspVyfQr/AEPfR9eWN3JPchUTuzGFDZ1kspzt90AH1px7e8BS4VCR4wCAOWQSp+RBUEHoa3Djl2RjureM/rd5JJv+53af81a9TEeNy56kgDn5DoPSgX6qO3EWGo08lLMkLHZy0mLMLiSU93hQrNkMMgjUMDfkc9dsnnU/jEfeCRpZu6sokJuGUAs7Zx3at09cDOcAHrTNNaaYSw3bmP6CkHszx20uLBrO++zV8q8mcDvMjUGfHgfUMjVzzQ6a8zzIJbP0YiMHZ/hHDr+1EtrDH3ZJGGjCuGB38Q8QbIzqyaQe2Nl9UtuIGQ5ZmS2jLcymdQPqcZJPpXUOFvY8LtEhjlXQudI1K8kjHcnC8yfQAfKuYfSA7cRmOSsaWyCeaMtljrIyoAHNUAz703ZjKFq92Gc77NcLWaV4ZAVJj1KeqnYg46gg1cWE89jJon1dyx/SLuAeQOcfiNqtJ4B9fiki0kNEw57eHHkPXyq5eRx8S5HqAR+Iz/y0pbqHJ9ZTXQaurC47R7LbCVQe8yNmVhpO/Qhv87E+dS7PKsXf7TulL4AxlztEvXJZiQPb0qsgkWM+BAoJyyqwAHXODjH4V0PsPwDvClzIPslOqJSPjfGBIc8lUEhR6lvKlq6ZWS2roNOxQjnyOXA7Iw28UbHLKgDHzbm5+bE0VYYoruLhYOZkT+2yd1PZXnIRTdxJ/urjC/lIEPtmpXFEw/vU3tjwk3VlcQD4njOn98DK/wDEBVNwTiP1uwguN9RQav3hs4PrkGlNVDdAY0s9sgqH2Sm7u8vLYjZ9N0n8Y7uUDyAZAf4jUyqHtJP9Wltr3pC+iX/cS4D/AIMFb5GkdNLE8PyO6mOYZXgYriPSxFa6seKICBIu4I5jqOhqh45xaO0i7yUambIijBwZGGOuDhckDODz2BNU6nvcUaVq2bmYdoo4zbP35CxsNIJ6sQQFC82J5YG5zVFacXkuuGNANQnt8CSNsFpYR8BxncMu2P1lINUD3Ms8wluHy+NKDHhRdiwReQ9T7ZJ6SpoSWWRGKSpnQ46Z6EfeU9QfyO9Gi1BOKM/DlYtzIttFn4SDk5Lc8dPmw/BeXvPVcVnHexO3+sL9XkJ3dAWhc/rNt4D55/E1Obg8uAVAdTyZSCD7UJ5GK3FcECt9patI2lR7noB61hcKkRAuHEZPJPikPtGN61XXE5XXu4I3hg++f7Zh1Jx8C+udWPLnU2suVi8Gm5dkuXNhLoUALMxUOksoP6uR8I2LD23xtLbjl+RjXbr+0I3Y/wB0sP51PsezrYA8MagYAG+3oBVvBwWJRuNXqf8ACqdi9jCril2JdxbvN/3qV5uuk4WPP+7Gx+ea3NENOnA045D8sVukABIG4zt7dKxq3JsKoRXRb9kOIsQYZDqK5Kt5rzH5Hb2YdMllVSTgc/8AIrnVqxjuFZScndfLIOSPYnI/9Q10SW9SC3lupD4IkLg/Lw49SSAPeq+HumkvItKeyLFLtN2mij4lbwzDNtatmVtsC5dDoJH3ggPyLA9Kq+McMePvk7tpo5I5FRk3bS5Lq69C4OAwOM4yD0q+l7EWx4U0l1KIppkM0s2saTJJlgME6WAJCjrtSXxb/tLh0lvbW8yPHdIvc6RlQfDnTqzpG+eZGCcV0J1S42+BGFsVnPkee2nE2l4MjxZLSrChA2J1sisPTOoj51ZfVISYhExt7s6Y9OAPBhiA0R8MsY0nceuCKoLCVY3k4TdOWdR9m58PeowDbEcnUkjHPw5q5iv2Xu4uIRmaKLJSdU1azsELxqMo6jPiXIPPw8qzCaTcZdknBtKUeizltrhP0kIf9uBgQfMmJyGT2DPUZL6IsELhHO4STMbH2V8Z+WatbWaJ42ktbssqqSRrEoGPNT4gfTIrO2gmECpJDDOmkeH4enVHBGfnUlpa5dEjqJx7KbjN5doo0IhhA8WQSx8t8hcbetc3tLKVrm4uJCsfff2ce4B28RPInHM9STXT7Xh9ubhlWzaHCjUECr4idj9m/LApa4/bW8PezCKQqkZlZdUhOScRg5bbcnJqvgSXTNxvh5iL/DOEhShd/CgLS4CqCqqdWdIB54qssZjLb3E7YLzMwRdslpypCjzCop/Cpn1dhb29oVkeS5/SrEpdxADqk26BnIXJI5Zq6sexF9KR9kluozo7yTVpB+IsqjLO2BnccsDYb4jXJrKCWWRTwLN3cISsjRnKgjIzgE4zkgag23UVLWAyusUBkklIz3ajVjrljnwj1JFdH4b9GsY3up5Jz1UfZx+2lTqI9CxHpTfw7hkUCBII0jUdEUAflzq4aTpyAy1H9ol9mewGnTJfFZWBDLEN0UjcaifjIPoFHlT+KBXtOxiorCFZScuwooorRR5SR2bthb3V9ZnZS4uYh/s5siQD92RSf4xTvSh24jED2/EB/YMY5sdbeUgOT+4wV/YHzrMllYLi8M8dCCQelR7y1WWN45BlHUqw8wRg1acViw2ocj/n+VV8siojSOdKIMsf6AdWPID1riSg4zwjsRmnDcyo7F8X+rsOG3p8S7W0jcp4hyXP/iLsCPUfNK4zfyTXUktyrRsrFIkfK4QcgCdhnJ8QzsGPWpvEHF4xkmQY5Rrn4FB6EfeyMlhzI8gK22d3cRKVEomjx+juFL4HkJAcge4anJWZWH2BhQ09y6I9mnMgbbAbcx6eS+Q+dSa2i/hAy1k6MefcujDPnglP5VHPFoMkJb3MjDmG7tFBI2y2rIHXYGgbW2NKaisEu1ttZOTpRRl2PJVG5yf6VpsuBwSxm4hUxRzFUjVHdBoL6TMwUjU7Z2HQaeuceP3twURlVUyNMCZK6vNnONZHsAMcutSOxd7GwueH94GMLtpK/wDhsc7eqOSPwq1lReAdj3SWUXNh2WtYf0cePMkklvPUeZ+dW0cKqNIAA8gKwtZtQ3+JTpb0PnjyIwR71updt+QiREssoTEfujKHzTkB7ry9tNQe0F/pHdrzPxHyHl86y7SXfcosw+JDy81Ozfh8XuuKp7axkmOQM5O7Hln/AD5VpLyy448kOtkFuz/Apb2G348q2G7gSTuog13cD+zj2RT+3J8KgfP2Na+IR30s0MDzpAJMlo7dd0jHPMpOSTvyAoqi/PBUrkulk9uuHFGjeZ0hUNks7KNsfq5yd8VRdtu2STwR2FudcKYMs2CqylDlVQHmobBJ66dqm9vOy9rBZl0QmUyRqJHYu+77+I+lIMo8SH1P5qaZoUUtyBbHbLMvDXHvyZ/W37vu8u0aOSkeTpUnZiqnYczXT/o47IzxOl1dhkSJW7iFjkh3xl9IyE2yMDc5ztyrlaDdlPLn+PP+Rrt3ZDj7Xdohc5eP7OQftKNmP7y4b5+lats2QbJbU5JJdefzQofSxwhpPt48iVPtARnJwfFg+fIj2rV2E+koSaYL1gsnJZjsG9H8m9eR9Ort2kgzGG6qfyO388fjXE+2vZ4xMZox9mx3GPgY/wBDQqXG2OyffgHdGUPxIfVHc+IcNjmw2iJm5hmXfHTDqQR8q0B5oVPinVRuSs2vHsJAcCuJ9k+3txZAICJYf/Dcnb91ua110cdlmiUDh98GlXYCIYGcffZgoHvg+lZlRbW8R5RmN1U16jCXi0yuWhuZiXxqLLFzAwMAJ0qvuLIs6G4724mO8UGrxMRkhigAVEGfjYVe8G7MXsuCyJZJ5krNOR6bCOM+uGx609cD4FDahhEvic5d2Op3Pmznc0xCmx/1sFZdVH/TX1Kzsb2aNuHmnZXuZsayo8MaL8ESddK559Tk0zYor2m0sLAm3nlhRRRVlBRRRUIFFFFQgVovrVZY3jcZR1KsD1BGDW+ioQQex16SsnD7kn6xaYXUf7SLlFIvyABHQ1XfSGZQIbeOOZ0OZHMcTtkjZV1KMK2M4z5g049o+ysN2Vdy8cyDEc0TFJE9mHMehyPSqT/RjikZ+x4orrnlPbKSB08SsM/gKDKlN5CxtaWBHsOHTYy0MoxsAY3AAHpj/IqUljKxwI3J/db/AApwPAuLsMNxC3T1S1JP5yCqXtPwS5tu6lur66uLUNpuQjCHQGICyfZAMUU/EM5xvnpQHpOexta5pYwVN/GluVSeRElc4SEuockjYsTsidSx8tgayg4OETeeA53La1ALHmedPvD+zVkkWmK3h7t/EfArasj4ixBJ96X+K9iLIk6rWLfkwUA/lQra4wXkJVfOb8ZFDjPHUjH1WycSXMoxJKu6xIfiw3LV7VFHCu7SP6u3dyQ+KN99z94N5hutMK9kVgz9XRQDuQBg/wD3WyPgcp5gD3IoTsS4j9w8a85c+39vyPOEdpFnYKQIrxRpeBmAEi/sMefUg8xuMb1di/c7LBLq/aCqB7tkjHtmqa67GxzLpnIYeg3Hsx5Gtf8AoOi//uXwjA3Tvzpx16Zx86x+G/l9zLU49cmjjfEYoph9abv5+aWsI2XHLVk+e+WwOuKr724uLr/vDd3EeVvEdsftybFvYACsDcWkK6LZVSPVpGnLNIw2O/Nz6Zr2FHbd/COiD/qPU+g2963wui4Rz3z8v+S57MQJG3hCokaE7YAA5E/gTUZLstcGcdThfPR6+46dBgc81q1nSVzs2Mjzxyz6VN4Nad5IM/Cu5+XIfM0PPbDbSF9Ktx9jDH5yavwU4rmkzeJPVv8ApNN/0j3eudBnYasey4X+ppPl+NB7n8sf1pyhYijK/pf5r+AZcSA+Yxz6g+XzNNX0e3sqXfdxaD3ynKOSutk3AVvuvp1YJ2OkClibofIj/A/zrbFcGNlkXOpGDjHPwnP5jI+dEaysM1ZDMZJd9ncIrpJw8e6uBiSNxiRM8sr5bbMNjsQaU7q3+JHAPQg9acnWK6jjd8/CGjlQ4kTUAfC3kc7qdj1BpU42ksUypPhtYPdzqMLKF5hk+5IBzHI4yPKklBdx/wCwMLGntn5/QVuK8KHhjto0R894WAA+AjADb4JbHp4a6L9FXbt7sm2uSDMqllfl3iqQHDDkHUkcue56Gk+2bMsv7Olfyz/1Ur3s8lpeGSBu7dHEqbZHiB1AjqD4tvWm6JvOGCvpUlwj6hzXtJXZD6Rba7CpIwguORjc4BP7DHZh+dOgNOp5OXKLi8M9oryvahQUUUVCBRRRUIFFFFQgUUUVCBRRRUIFYyRhgQQCCMEHkQeYrKioQTv9DZIP/wAfePAmSRDIgmhGf1VJDIPQNgeVevBxRVw8dlcfuvLCx/FXApwoxWXFPstSa6Ocy8SnEpiaxnDhQx0vC6kHmVYspIB2O2dxkDIrO54k6Af6rck+QRB+ZcD86bO0HB/rCDS5jlQ6opVGSje3VSNivUVX2d6ZtUE6iO4Tcr0YdJIz95D6bg7Gk7dLBcpDdepl02Jk/aG6fa3s/TMj5wRzGlAVP9+oc/Ar26wLqZUjzkoFGD/6anT/AHmblyp2lQgkGlzjfE545CsegKMY1Ixztv8AeHWklPDwkkO7N3L5JfB+z0NudSAs+Ma3OWx0A6AegwKoeJR6ZXHkx/A7ivJe0l4v9nE/7pKn+62QfxFVo48k5d2yjL8YZSukgcs8uWOtaUJPkJGSi8dElmwMn/J6VZJeGKMonxtux8vID18zVFa5kYSNlVHwKRvv94jz8h0rXxviggjzzdtkXzPmfQczUUG3g3u4y+hZ49ca7mTyTCD3G7fmcfKqz+09l/mf/qtij1ydyT5knJP5/wAqwQeJj7D8s/1p+PCNKLUYp++TJxkGvVOR7ivaKoNjnJ1r6OrzvLCJesWYj/CfCf7uKmcYQMYlmyyiTUjjmDgqykdcqSM+3lSl9FF3iS4h/WVZR8jpb/o/GuiTRBhg+YPzByKQt9NjwJpeH4KS47GK+WaZxEfuJhWb95xvjA6YzXM+1loqTKEBCNGQFJ1aQrDABO/3s12iY+FvY1x3tew72IfsMf8AiWi6ebcsFKHOX7lEygjBGR60zdm+3V5ZgKknexj+zmJYAeQfOpfzHpS1RTabQ1OiFiw0fSvYvtGL+1S4VDHqJVkJ1aWU4YasDI9cD2q+riP0OzTRpcyRMXVJcPbnkylAdaHpIDnbk3LY712i0uVkRXQ6lZQykdQRkUynk85OO2TRuoooqzIUUUVCBRRRUI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914400"/>
            <a:ext cx="3105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9397" name="Picture 4" descr="未命名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85725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面對恐懼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/>
              <a:t>成功克服逆境的重點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/>
              <a:t>不在採取哪一種措施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00B050"/>
                </a:solidFill>
              </a:rPr>
              <a:t>在於有沒有採取措施</a:t>
            </a:r>
            <a:endParaRPr lang="en-US" altLang="zh-TW" smtClean="0">
              <a:solidFill>
                <a:srgbClr val="00B050"/>
              </a:solidFill>
            </a:endParaRPr>
          </a:p>
          <a:p>
            <a:pPr>
              <a:buFont typeface="Arial" charset="0"/>
              <a:buNone/>
            </a:pPr>
            <a:endParaRPr lang="en-US" altLang="zh-TW" smtClean="0"/>
          </a:p>
          <a:p>
            <a:pPr algn="r">
              <a:buFont typeface="Arial" charset="0"/>
              <a:buNone/>
            </a:pPr>
            <a:r>
              <a:rPr lang="en-US" altLang="zh-TW" smtClean="0"/>
              <a:t>( Cheng et al., 1999 …)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大腦及情緒的修行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zh-TW" altLang="en-US" dirty="0" smtClean="0"/>
              <a:t>冥想</a:t>
            </a: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止、觀</a:t>
            </a: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訓練大腦新的迴路 </a:t>
            </a:r>
            <a:r>
              <a:rPr lang="en-US" altLang="zh-TW" dirty="0" smtClean="0"/>
              <a:t>:</a:t>
            </a:r>
            <a:r>
              <a:rPr lang="zh-TW" altLang="en-US" dirty="0" smtClean="0"/>
              <a:t> 擺脫一程不變，走一條新的路、用左手刷牙、閉上眼睛穿衣服</a:t>
            </a:r>
            <a:r>
              <a:rPr lang="en-US" altLang="zh-TW" dirty="0" smtClean="0"/>
              <a:t>…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經常經歷生活中的意料之外，大腦將更有可塑性，產生更多新的神經連結。</a:t>
            </a:r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保持彈性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/>
              <a:t>事情進行不順利時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>
                <a:solidFill>
                  <a:srgbClr val="00B050"/>
                </a:solidFill>
              </a:rPr>
              <a:t>接受</a:t>
            </a:r>
            <a:r>
              <a:rPr lang="zh-TW" altLang="en-US" smtClean="0"/>
              <a:t> 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zh-TW" altLang="en-US" sz="2000" smtClean="0"/>
              <a:t>接受那不可改變的部分。不是放棄，而是轉進。 </a:t>
            </a:r>
            <a:r>
              <a:rPr lang="en-US" altLang="zh-TW" sz="2000" smtClean="0"/>
              <a:t>(</a:t>
            </a:r>
            <a:r>
              <a:rPr lang="zh-TW" altLang="en-US" sz="2000" smtClean="0"/>
              <a:t> 深思熟慮之後的決定 </a:t>
            </a:r>
            <a:r>
              <a:rPr lang="en-US" altLang="zh-TW" sz="2000" smtClean="0"/>
              <a:t>)</a:t>
            </a:r>
          </a:p>
          <a:p>
            <a:r>
              <a:rPr lang="zh-TW" altLang="en-US" smtClean="0">
                <a:solidFill>
                  <a:srgbClr val="00B050"/>
                </a:solidFill>
              </a:rPr>
              <a:t>重新看待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zh-TW" altLang="en-US" sz="2000" smtClean="0"/>
              <a:t>是不是有不同的角度可看待此事</a:t>
            </a:r>
            <a:r>
              <a:rPr lang="en-US" altLang="zh-TW" sz="2000" smtClean="0"/>
              <a:t>, reframe, tragic art</a:t>
            </a:r>
          </a:p>
          <a:p>
            <a:r>
              <a:rPr lang="zh-TW" altLang="en-US" smtClean="0">
                <a:solidFill>
                  <a:srgbClr val="00B050"/>
                </a:solidFill>
              </a:rPr>
              <a:t>從失敗中學習</a:t>
            </a:r>
            <a:r>
              <a:rPr lang="zh-TW" altLang="en-US" smtClean="0"/>
              <a:t> </a:t>
            </a:r>
            <a:r>
              <a:rPr lang="en-US" altLang="zh-TW" smtClean="0"/>
              <a:t>: </a:t>
            </a:r>
            <a:r>
              <a:rPr lang="zh-TW" altLang="en-US" sz="2000" smtClean="0"/>
              <a:t>這件事教了我們甚麼</a:t>
            </a:r>
            <a:r>
              <a:rPr lang="en-US" altLang="zh-TW" sz="2000" smtClean="0"/>
              <a:t> </a:t>
            </a:r>
          </a:p>
          <a:p>
            <a:r>
              <a:rPr lang="zh-TW" altLang="en-US" smtClean="0">
                <a:solidFill>
                  <a:srgbClr val="00B050"/>
                </a:solidFill>
              </a:rPr>
              <a:t>保持幽默</a:t>
            </a:r>
            <a:r>
              <a:rPr lang="zh-TW" altLang="en-US" smtClean="0"/>
              <a:t> </a:t>
            </a:r>
            <a:r>
              <a:rPr lang="en-US" altLang="zh-TW" smtClean="0"/>
              <a:t>:</a:t>
            </a:r>
            <a:r>
              <a:rPr lang="zh-TW" altLang="en-US" smtClean="0"/>
              <a:t>  </a:t>
            </a:r>
            <a:r>
              <a:rPr lang="zh-TW" altLang="en-US" sz="2000" smtClean="0"/>
              <a:t>只要笑得出來，情緒就不致失控。</a:t>
            </a:r>
            <a:endParaRPr lang="en-US" altLang="zh-TW" sz="2000" smtClean="0"/>
          </a:p>
          <a:p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/>
            <a:r>
              <a:rPr lang="zh-TW" altLang="en-US" sz="2000" smtClean="0"/>
              <a:t>中山醫學大學醫學系</a:t>
            </a:r>
            <a:endParaRPr lang="en-US" altLang="zh-TW" sz="2000" smtClean="0"/>
          </a:p>
          <a:p>
            <a:pPr eaLnBrk="1" hangingPunct="1"/>
            <a:r>
              <a:rPr lang="zh-TW" altLang="en-US" sz="2000" smtClean="0"/>
              <a:t>倫敦大學國王學院兒童青少年心理衛生碩士 </a:t>
            </a:r>
            <a:endParaRPr lang="en-US" altLang="zh-TW" sz="2000" smtClean="0"/>
          </a:p>
          <a:p>
            <a:pPr eaLnBrk="1" hangingPunct="1">
              <a:buFont typeface="Arial" charset="0"/>
              <a:buNone/>
            </a:pPr>
            <a:endParaRPr lang="en-US" altLang="zh-TW" sz="2000" smtClean="0"/>
          </a:p>
          <a:p>
            <a:pPr eaLnBrk="1" hangingPunct="1"/>
            <a:r>
              <a:rPr lang="zh-TW" altLang="en-US" sz="2000" smtClean="0"/>
              <a:t>台中榮總精神科住院醫師、總醫師</a:t>
            </a:r>
            <a:endParaRPr lang="en-US" altLang="zh-TW" sz="2000" smtClean="0"/>
          </a:p>
          <a:p>
            <a:pPr eaLnBrk="1" hangingPunct="1"/>
            <a:r>
              <a:rPr lang="zh-TW" altLang="en-US" sz="2000" smtClean="0"/>
              <a:t>精神科專科醫師  </a:t>
            </a:r>
            <a:endParaRPr lang="en-US" altLang="zh-TW" sz="2000" smtClean="0"/>
          </a:p>
          <a:p>
            <a:pPr eaLnBrk="1" hangingPunct="1"/>
            <a:r>
              <a:rPr lang="zh-TW" altLang="en-US" sz="2000" smtClean="0"/>
              <a:t>兒童青少年精神科專科醫師 </a:t>
            </a:r>
            <a:endParaRPr lang="en-US" altLang="zh-TW" sz="2000" smtClean="0"/>
          </a:p>
          <a:p>
            <a:pPr eaLnBrk="1" hangingPunct="1"/>
            <a:r>
              <a:rPr lang="zh-TW" altLang="en-US" sz="2000" smtClean="0"/>
              <a:t>衛生福利部彰化醫院精神科主治醫師   </a:t>
            </a:r>
            <a:endParaRPr lang="en-US" altLang="zh-TW" sz="2000" smtClean="0"/>
          </a:p>
          <a:p>
            <a:pPr eaLnBrk="1" hangingPunct="1"/>
            <a:r>
              <a:rPr lang="zh-TW" altLang="en-US" sz="2000" smtClean="0"/>
              <a:t>衛生福利部彰化醫院精神科兒童青少年精神科主任  </a:t>
            </a:r>
            <a:endParaRPr lang="en-US" altLang="zh-TW" sz="2000" smtClean="0"/>
          </a:p>
          <a:p>
            <a:pPr eaLnBrk="1" hangingPunct="1"/>
            <a:r>
              <a:rPr lang="zh-TW" altLang="en-US" sz="2000" smtClean="0"/>
              <a:t>衛生福利部彰化醫院精神科副主任</a:t>
            </a:r>
            <a:endParaRPr lang="en-US" altLang="zh-TW" sz="2000" smtClean="0"/>
          </a:p>
          <a:p>
            <a:pPr eaLnBrk="1" hangingPunct="1"/>
            <a:r>
              <a:rPr lang="zh-TW" altLang="en-US" sz="2000" smtClean="0"/>
              <a:t>彰化縣鑑定輔導委員會委員 </a:t>
            </a:r>
            <a:endParaRPr lang="en-US" altLang="zh-TW" sz="2000" smtClean="0"/>
          </a:p>
          <a:p>
            <a:pPr eaLnBrk="1" hangingPunct="1"/>
            <a:r>
              <a:rPr lang="zh-TW" altLang="en-US" sz="2000" smtClean="0"/>
              <a:t>彰化醫院兒童發展聯合評估中心主持人  </a:t>
            </a:r>
            <a:endParaRPr lang="en-US" altLang="zh-TW" sz="2000" smtClean="0"/>
          </a:p>
          <a:p>
            <a:pPr eaLnBrk="1" hangingPunct="1"/>
            <a:r>
              <a:rPr lang="zh-TW" altLang="en-US" sz="2000" smtClean="0"/>
              <a:t>彰化縣政府精神疾病防治諮詢小組委員 </a:t>
            </a:r>
            <a:endParaRPr lang="en-US" altLang="zh-TW" sz="2000" smtClean="0"/>
          </a:p>
          <a:p>
            <a:pPr eaLnBrk="1" hangingPunct="1"/>
            <a:endParaRPr lang="en-US" altLang="zh-TW" sz="2000" smtClean="0"/>
          </a:p>
          <a:p>
            <a:pPr eaLnBrk="1" hangingPunct="1"/>
            <a:endParaRPr lang="en-US" altLang="zh-TW" sz="2000" smtClean="0"/>
          </a:p>
          <a:p>
            <a:pPr eaLnBrk="1" hangingPunct="1"/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Reappraisal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zh-TW" altLang="en-US" dirty="0" smtClean="0"/>
              <a:t>最壞會怎樣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最好會怎樣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如果最壞的結果發生了，整個事件會變得怎麼樣</a:t>
            </a:r>
            <a:r>
              <a:rPr lang="en-US" altLang="zh-TW" dirty="0" smtClean="0"/>
              <a:t>?</a:t>
            </a:r>
          </a:p>
          <a:p>
            <a:pPr>
              <a:defRPr/>
            </a:pPr>
            <a:r>
              <a:rPr lang="zh-TW" altLang="en-US" dirty="0" smtClean="0"/>
              <a:t>如果最好的結果發生了，整個事件會變得怎麼樣</a:t>
            </a:r>
            <a:r>
              <a:rPr lang="en-US" altLang="zh-TW" dirty="0" smtClean="0"/>
              <a:t>?</a:t>
            </a:r>
          </a:p>
          <a:p>
            <a:pPr>
              <a:defRPr/>
            </a:pPr>
            <a:r>
              <a:rPr lang="zh-TW" altLang="en-US" dirty="0" smtClean="0"/>
              <a:t>怎麼做會讓最壞的結果不要發生，最好的結果發生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Just Do IT 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68612" name="AutoShape 2" descr="data:image/jpeg;base64,/9j/4AAQSkZJRgABAQAAAQABAAD/2wCEAAkGBxQHBhUIBxITEBUUDR0XFRMYFRsWFxIWGB0iFx4cGR0cKCggJB0lJxcYLTEiJyowMi4wHSs5ODgsNygtLysBCgoKDA0MFA8MFDcZFBksKysrKysrKysrKysrKysrKysrKysrKysrKysrKysrKysrKysrKysrKysrKysrKysrK//AABEIAOEA4QMBIgACEQEDEQH/xAAcAAEAAgMBAQEAAAAAAAAAAAAAAwYEBQcIAQL/xABIEAABAwICBAwCBQgJBQAAAAAAAQIDBBEFBgcSITETFDRBUVNhc4GSstEicTI3kaGzQkNScnWCscEVIyQzNjhidIMIFyXC4f/EABUBAQEAAAAAAAAAAAAAAAAAAAAB/8QAFBEBAAAAAAAAAAAAAAAAAAAAAP/aAAwDAQACEQMRAD8A5DXVkiV0iJJJ/eu/Ld0r2kHHJOtk87vcV/LpO+d6lICon45J1snnd7jjknWyed3uQACfjknWyed3uOOSdbJ53e5AAJ+OSdbJ53e445J1snnd7kAAn45J1snnd7jjknWyed3uQACfjknWyed3uOOSdbJ53e5AAJ+OSdbJ53e445J1snnd7kAAn45J1snnd7jjknWyed3uQACfjknWyed3uOOSdbJ53e5AAJ+OSdbJ53e445J1snnd7kAAn45J1snnd7jjknWyed3uQACfjknWyed3uOOSdbJ53e5AAJ+OSdbJ53e445J1snnd7kAAn45J1snnd7ha2S397J53e5AHbvADoXDu/Td5lBGAqkV/LpO+d6lICev5dJ3zvUpAEAAAAAAAAAAAAAAAAAAAAAAAAAAAAAAAAA7d4AO3eAF+AAVSK/l0nfO9SkBPX8uk753qUgCAAAAAAAAAAAAAAAAAAAAAAAAAAAAAAAAAdu8AHbvAC/AAKpFfy6TvnepSAnr+XSd871KQBAAAAAAAAAAAAAAAAAAAAAAAAAAAAAAAAAO3eADt3gBfgAFUiv5dJ3zvUpAT1/LpO+d6lIAgAAAAAAAAAAAAAAAAAAAAAAAAAAAAAAAAHbvAB27wAvwACqRX8uk753qUgJ6/l0nfO9SkAQAABdiFlzrlF+UuL8PK2XjFNwqarVbqps2Lf5ladu8Dqenffh37M9gqo5xyg/K0NNJPK2XjVNwqarVbqJsWy33/AEiLJGV3Zvx1MJp5GwqsTn6zkVyfDbZZPmXPTdyLCv2Z/JhhaA/rBb/tJP5EFNw7AZsUx/8AoTDW8LKszmJzJ8Krdyqu5qIiqXF+jSCGfiNVjVCyoRbOi/Ja/dqq9VTbfsv2EOj7McWWNJUlbieyN8ksTn2vwes+6Ot0XaiL2KozRouqqGN2J4G5uJUqqr2yxOR8mou272pvXtbfp2bkDUZayrDjDpm1uJUlHwUuoiyOsk2/4mXVq6uzo5yzSaJo4sNbicmMUTYXv1WTLsjc7bsR2tZV+F2zsU5idOxz/L9QftZ38agop2bMBjwGoZFRVtPXo9iqroVRUjVFtZ1lXapFlLAXZnzFFgtO9sbpdaz3IqomoxZF2J2NNOXbQt9Z1J/y/gSBGbUaPKSCodSPxyibI1ytVrmqxGuTYqK5XWSxoM35KqspOY/EWtfFJ/d1EbteJ+y9r7FRbbbKm2y2vZTBzb/iur/aE34jjoGjCR2OZAxTLtb8ccVLw0CL+aeqPds6E1mNWyc6r0kVzvL2BT5jxVuG4RGskjtvQ1jU3ueu5Gp09qIl1VELn/21p2T8RnxqgbUX1Vi3tR+7V19ZNt9lrX7DPyu9cuaFavG6T4Z6qpSFsibHNjujLIvMu2Wy9Kp0HK7bLFG5zVlioypiXEcYYjVVLse1bskbuuxf5LZU50NMdXrplzLoHbW1yq+WgrUjbIv0lYrmsRFXo1ZWJ+4hygItOLZMdheCUOKzzx6lcqW+FU4FFst3Kq2VEv8AcWKg0Vw4lVpSYdjNBNI6+qxi6zlsl1siOvsRFJ9I/wBVuDd0voQ1GhD6yqfu5fwnEVLiejunw+GVX4zQOfE114tZEermIvwW1r610tbpOfpuNpmr/FNX/v5fxHGrKgAAAdu8AHbvAC/AAKpFfy6TvnepSAnr+XSd871KQBAAAZtFhE+IOayhgllWRbM1WOVHLe2xbW2Lv6DoWnqZG41SYWiorqfDWo9UXc5y7vnZqL8nIVbBs/4jgeFphmFVSxRNvqt4ON2rrKrlsrmqu1VXnK/V1T62pdVVj3SPe67nuVXOcvSqqFdT0iUcmaMi4ZmDCGLM2Gk4GdrEVzonojUW6Jtsiscir8uki0KYZJhOJz5pxVjoKanon3ke1W67ltsbffsau7nVE5yiZfzTWZbc5cDqHwa30mpZzHL0q1yK2/ba5LmDOVdmSJIsaqnysRb8HZrGX6VaxERVTmVb2IMGmop8erpHYfC+Z660rmRtVytartq2TaqIrkLnofp6+jzrEzDo5441k/tKOa5sfB7b690trdHPcpeDYxPgVbx3B5nwSattZq72rts5NypsTYqW2IbzEtJOKYnSLS1dbJqOSyoxrI1VOhXMRF2/MoxdILon53rHYZbg+Nutb6N/yrdmtrWtsLbjn+X+g/azv41BzE2U2O1E+BMwOWVVp4pVkZFqts166229tb8t+9ecDWl20LfWdSf8v4EhSTNwfFJcExJmI4W9YpY76r0RFtrNVi7HIqbnLzBG2zJhFRV5uqmUtPPIrq+WyNie5Xf1jt1k2l4p6JdG2jiq/pZUbW4lHwTKfWRXRxWVqudbcqI96/PVTfe1Vk0pYtKzUdXPsvRHE1ftRtyq1lZJX1C1NdI+Z673vcr3L81XaRXTtHermvR7V5J12sqEk4emRy2R9rO1U+StW/Qj78ynPpMuVceIf0e+lqOF1rcHwTlcq9lk2p27jX087qWdJ6V7o3tW7XtcrXNXpRU2opbU0o4slPwHHn2ta/Bx63m1b+Nyiy50amTdGEGT5nNWqqJuHqGIt+CbfWRFtz3Riduq5TlJLU1D6uoWoq3uke5bue9yuc5elVXaqkQR1LSP9VuDd0voQ1GhD6yqfu5fwnFXxDH6jEsMhw2ulV8VOloWarU4NLW3oiKu7nVSLBsWmwPEW4jhUixSsRUa9Ea62smquxyKm5V5iKnzSmtmuqa1LquISoiJvVeEcfMfy9U5cqW02Nwugc+PXaiqi6zb23tVUvs2pvQwaipfUVbquZyq98ivc/cqvVdZV2bluvMZ+YMxVOZKptTjczp3Mj1GqqNajW79zURLrzrvUqNUAAAdu8AHbvAC/AAKpFfy6TvnepSAnr+XSd871KQBAAAAAAAAAEvF3cV4yqWbr6qL0utdUT5IqX6Lp0kQAAAAAAAAAAAAAABNS0r6yTgqNj5Xfosarl+xBU0zqWTg50RHc7boqp87bl7AIQAAAAAO3eADt3gBfgAFUiv5dJ3zvUpAT1/LpO+d6lIAgAAAAAFgyRlWXN2Otw+lu1qfFLLbZFGm9e1V3InOvYiqmihidPMkMKK5znI1rU3ucq2RE+dz1bo4yizKGXW01kWV6I+d/wCk9U3J/pbuT/6FeetJb44czLhGFpqwUbEgjai/lJ8Ujl/1K5VuvPbsKobjOMLoM21cdQio7j0irfnu9VRfFFQ04QAAABVsbrB8p1uNL/4ukmkS30tXVZ5nWb94GlB1TBtBlZV2dik0NMnQl5X/AGJZv3l5wfQlh9EqPxB01UvQ52oy/wAmWX7VCvObGq96MYiqqrsREuq+BZ8I0eYli7UfSUcqNVfpSWiT5/GqKqfJD0JW1eFZBpv6xKekW2xrWosr/kifGvzOb5o05yTKsGWYEjbu4aX4nL2tYmxObeq/IgxKbQutDTcczVXQ0saJ8Wrtt+8+yfcpra7EcDy7/V4LSvxSVPzs7nNhv06tkv5bdpR8Yxqoxyp4xi80k7uly3RP1U3J4IYAG+xjN1TirOBc5sEXNBA1IYkToVG7/wB5VNCAVAAAAAADt3gA7d4AX4ABVIr+XSd871KQE9fy6TvnepSAIAAAAAOi6C8CTF86JVTJdlLFwnZwirqs/wDZfA9L8xwz/psciVVaz8rUiXtVE1/dDuhFcs0paLFzNVri+CubHOrUR7HbGTW2It03Pts6FREOTSaLsVjk1OJOXbvSSNUXx1j1YAPNGE6F8SrnJxtIaVOdXvR6p4Mv/EvOC6Caans/GKiaoVN7WIkTF/i770OvGLX4hHh1MtTXyMiY1Nr3uRqJ4qBpsFyNh+CIi4fRwtVNz3N4R/mfdfvLBZGN5kRE+w5TmjTfS0KrBgMbqt27XW8cSeKprO8ERO05HmjP9dmZVZiE6tjX8zH8Efjbaviqgd7zNpUw/ALxJLxmRPzcPx2XoV30U+2/YchzTphrsZvDhypRRrzR7ZFTteu1P3UQ50Aj9zSunmWadyvc5bq5yq5zl7VXafgAoAAAAAAAAAAAHbvAB27wAvwACqRX8uk753qUgJ6/l0nfO9SkAQAAAAAWHI2aX5RzA3EoE1m21JY724SNd6fNLIqL0oensuZwo8x06S4XURuVUusauRsjOxzV2oeQBbnCvbD6hrEu9zU+aohWsa0h4dg7F41VxOcmzUjXhX36LMvbxPJqqrvpKq/NT5u3EHZMz6c5Jbw5ZhSNN3DS/E75tYi2T95V+RyvGcbqMdn4fF55J3X2a7ro39Vu5PBDXgqAAAAAAAAAAAAAAAAAAAB27wAdu8AL8AAqkV/LpO+d6lICev5dJ3zvUpAEAAAAAAAAAAAAAAAAAAAAAAAAAAAAAAAAA7d4AO3eAF+AAVSK/l0nfO9SkBPX8uk753qUgCAAAAAAAAAAAAAAAAAAAAAAAAAAAAAAAAAdu8AHbvAC/AAKpFfy6TvnepSAnr1/t8nfO9SkFwgBcXAAXFwAFxcABcXAAXFwAFxcABcXAAXFwAFxcABcXAAXFwAFxcAHbvAXPirsAv4Plz6FSVHKHfrr/EjAAAAAAAAAAAAAAAAAAAAAAAAAAAAAAAAAAHxdx9AFiAAR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13" name="AutoShape 4" descr="data:image/jpeg;base64,/9j/4AAQSkZJRgABAQAAAQABAAD/2wCEAAkGBxQHBhUIBxITEBUUDR0XFRMYFRsWFxIWGB0iFx4cGR0cKCggJB0lJxcYLTEiJyowMi4wHSs5ODgsNygtLysBCgoKDA0MFA8MFDcZFBksKysrKysrKysrKysrKysrKysrKysrKysrKysrKysrKysrKysrKysrKysrKysrKysrK//AABEIAOEA4QMBIgACEQEDEQH/xAAcAAEAAgMBAQEAAAAAAAAAAAAAAwYEBQcIAQL/xABIEAABAwICBAwCBQgJBQAAAAAAAQIDBBEFBgcSITETFDRBUVNhc4GSstEicTI3kaGzQkNScnWCscEVIyQzNjhidIMIFyXC4f/EABUBAQEAAAAAAAAAAAAAAAAAAAAB/8QAFBEBAAAAAAAAAAAAAAAAAAAAAP/aAAwDAQACEQMRAD8A5DXVkiV0iJJJ/eu/Ld0r2kHHJOtk87vcV/LpO+d6lICon45J1snnd7jjknWyed3uQACfjknWyed3uOOSdbJ53e5AAJ+OSdbJ53e445J1snnd7kAAn45J1snnd7jjknWyed3uQACfjknWyed3uOOSdbJ53e5AAJ+OSdbJ53e445J1snnd7kAAn45J1snnd7jjknWyed3uQACfjknWyed3uOOSdbJ53e5AAJ+OSdbJ53e445J1snnd7kAAn45J1snnd7jjknWyed3uQACfjknWyed3uOOSdbJ53e5AAJ+OSdbJ53e445J1snnd7kAAn45J1snnd7ha2S397J53e5AHbvADoXDu/Td5lBGAqkV/LpO+d6lICev5dJ3zvUpAEAAAAAAAAAAAAAAAAAAAAAAAAAAAAAAAAA7d4AO3eAF+AAVSK/l0nfO9SkBPX8uk753qUgCAAAAAAAAAAAAAAAAAAAAAAAAAAAAAAAAAdu8AHbvAC/AAKpFfy6TvnepSAnr+XSd871KQBAAAAAAAAAAAAAAAAAAAAAAAAAAAAAAAAAO3eADt3gBfgAFUiv5dJ3zvUpAT1/LpO+d6lIAgAAAAAAAAAAAAAAAAAAAAAAAAAAAAAAAAHbvAB27wAvwACqRX8uk753qUgJ6/l0nfO9SkAQAABdiFlzrlF+UuL8PK2XjFNwqarVbqps2Lf5ladu8Dqenffh37M9gqo5xyg/K0NNJPK2XjVNwqarVbqJsWy33/AEiLJGV3Zvx1MJp5GwqsTn6zkVyfDbZZPmXPTdyLCv2Z/JhhaA/rBb/tJP5EFNw7AZsUx/8AoTDW8LKszmJzJ8Krdyqu5qIiqXF+jSCGfiNVjVCyoRbOi/Ja/dqq9VTbfsv2EOj7McWWNJUlbieyN8ksTn2vwes+6Ot0XaiL2KozRouqqGN2J4G5uJUqqr2yxOR8mou272pvXtbfp2bkDUZayrDjDpm1uJUlHwUuoiyOsk2/4mXVq6uzo5yzSaJo4sNbicmMUTYXv1WTLsjc7bsR2tZV+F2zsU5idOxz/L9QftZ38agop2bMBjwGoZFRVtPXo9iqroVRUjVFtZ1lXapFlLAXZnzFFgtO9sbpdaz3IqomoxZF2J2NNOXbQt9Z1J/y/gSBGbUaPKSCodSPxyibI1ytVrmqxGuTYqK5XWSxoM35KqspOY/EWtfFJ/d1EbteJ+y9r7FRbbbKm2y2vZTBzb/iur/aE34jjoGjCR2OZAxTLtb8ccVLw0CL+aeqPds6E1mNWyc6r0kVzvL2BT5jxVuG4RGskjtvQ1jU3ueu5Gp09qIl1VELn/21p2T8RnxqgbUX1Vi3tR+7V19ZNt9lrX7DPyu9cuaFavG6T4Z6qpSFsibHNjujLIvMu2Wy9Kp0HK7bLFG5zVlioypiXEcYYjVVLse1bskbuuxf5LZU50NMdXrplzLoHbW1yq+WgrUjbIv0lYrmsRFXo1ZWJ+4hygItOLZMdheCUOKzzx6lcqW+FU4FFst3Kq2VEv8AcWKg0Vw4lVpSYdjNBNI6+qxi6zlsl1siOvsRFJ9I/wBVuDd0voQ1GhD6yqfu5fwnEVLiejunw+GVX4zQOfE114tZEermIvwW1r610tbpOfpuNpmr/FNX/v5fxHGrKgAAAdu8AHbvAC/AAKpFfy6TvnepSAnr+XSd871KQBAAAZtFhE+IOayhgllWRbM1WOVHLe2xbW2Lv6DoWnqZG41SYWiorqfDWo9UXc5y7vnZqL8nIVbBs/4jgeFphmFVSxRNvqt4ON2rrKrlsrmqu1VXnK/V1T62pdVVj3SPe67nuVXOcvSqqFdT0iUcmaMi4ZmDCGLM2Gk4GdrEVzonojUW6Jtsiscir8uki0KYZJhOJz5pxVjoKanon3ke1W67ltsbffsau7nVE5yiZfzTWZbc5cDqHwa30mpZzHL0q1yK2/ba5LmDOVdmSJIsaqnysRb8HZrGX6VaxERVTmVb2IMGmop8erpHYfC+Z660rmRtVytartq2TaqIrkLnofp6+jzrEzDo5441k/tKOa5sfB7b690trdHPcpeDYxPgVbx3B5nwSattZq72rts5NypsTYqW2IbzEtJOKYnSLS1dbJqOSyoxrI1VOhXMRF2/MoxdILon53rHYZbg+Nutb6N/yrdmtrWtsLbjn+X+g/azv41BzE2U2O1E+BMwOWVVp4pVkZFqts166229tb8t+9ecDWl20LfWdSf8v4EhSTNwfFJcExJmI4W9YpY76r0RFtrNVi7HIqbnLzBG2zJhFRV5uqmUtPPIrq+WyNie5Xf1jt1k2l4p6JdG2jiq/pZUbW4lHwTKfWRXRxWVqudbcqI96/PVTfe1Vk0pYtKzUdXPsvRHE1ftRtyq1lZJX1C1NdI+Z673vcr3L81XaRXTtHermvR7V5J12sqEk4emRy2R9rO1U+StW/Qj78ynPpMuVceIf0e+lqOF1rcHwTlcq9lk2p27jX087qWdJ6V7o3tW7XtcrXNXpRU2opbU0o4slPwHHn2ta/Bx63m1b+Nyiy50amTdGEGT5nNWqqJuHqGIt+CbfWRFtz3Riduq5TlJLU1D6uoWoq3uke5bue9yuc5elVXaqkQR1LSP9VuDd0voQ1GhD6yqfu5fwnFXxDH6jEsMhw2ulV8VOloWarU4NLW3oiKu7nVSLBsWmwPEW4jhUixSsRUa9Ea62smquxyKm5V5iKnzSmtmuqa1LquISoiJvVeEcfMfy9U5cqW02Nwugc+PXaiqi6zb23tVUvs2pvQwaipfUVbquZyq98ivc/cqvVdZV2bluvMZ+YMxVOZKptTjczp3Mj1GqqNajW79zURLrzrvUqNUAAAdu8AHbvAC/AAKpFfy6TvnepSAnr+XSd871KQBAAAAAAAAAEvF3cV4yqWbr6qL0utdUT5IqX6Lp0kQAAAAAAAAAAAAAABNS0r6yTgqNj5Xfosarl+xBU0zqWTg50RHc7boqp87bl7AIQAAAAAO3eADt3gBfgAFUiv5dJ3zvUpAT1/LpO+d6lIAgAAAAAFgyRlWXN2Otw+lu1qfFLLbZFGm9e1V3InOvYiqmihidPMkMKK5znI1rU3ucq2RE+dz1bo4yizKGXW01kWV6I+d/wCk9U3J/pbuT/6FeetJb44czLhGFpqwUbEgjai/lJ8Ujl/1K5VuvPbsKobjOMLoM21cdQio7j0irfnu9VRfFFQ04QAAABVsbrB8p1uNL/4ukmkS30tXVZ5nWb94GlB1TBtBlZV2dik0NMnQl5X/AGJZv3l5wfQlh9EqPxB01UvQ52oy/wAmWX7VCvObGq96MYiqqrsREuq+BZ8I0eYli7UfSUcqNVfpSWiT5/GqKqfJD0JW1eFZBpv6xKekW2xrWosr/kifGvzOb5o05yTKsGWYEjbu4aX4nL2tYmxObeq/IgxKbQutDTcczVXQ0saJ8Wrtt+8+yfcpra7EcDy7/V4LSvxSVPzs7nNhv06tkv5bdpR8Yxqoxyp4xi80k7uly3RP1U3J4IYAG+xjN1TirOBc5sEXNBA1IYkToVG7/wB5VNCAVAAAAAADt3gA7d4AX4ABVIr+XSd871KQE9fy6TvnepSAIAAAAAOi6C8CTF86JVTJdlLFwnZwirqs/wDZfA9L8xwz/psciVVaz8rUiXtVE1/dDuhFcs0paLFzNVri+CubHOrUR7HbGTW2It03Pts6FREOTSaLsVjk1OJOXbvSSNUXx1j1YAPNGE6F8SrnJxtIaVOdXvR6p4Mv/EvOC6Caans/GKiaoVN7WIkTF/i770OvGLX4hHh1MtTXyMiY1Nr3uRqJ4qBpsFyNh+CIi4fRwtVNz3N4R/mfdfvLBZGN5kRE+w5TmjTfS0KrBgMbqt27XW8cSeKprO8ERO05HmjP9dmZVZiE6tjX8zH8Efjbaviqgd7zNpUw/ALxJLxmRPzcPx2XoV30U+2/YchzTphrsZvDhypRRrzR7ZFTteu1P3UQ50Aj9zSunmWadyvc5bq5yq5zl7VXafgAoAAAAAAAAAAAHbvAB27wAvwACqRX8uk753qUgJ6/l0nfO9SkAQAAAAAWHI2aX5RzA3EoE1m21JY724SNd6fNLIqL0oensuZwo8x06S4XURuVUusauRsjOxzV2oeQBbnCvbD6hrEu9zU+aohWsa0h4dg7F41VxOcmzUjXhX36LMvbxPJqqrvpKq/NT5u3EHZMz6c5Jbw5ZhSNN3DS/E75tYi2T95V+RyvGcbqMdn4fF55J3X2a7ro39Vu5PBDXgqAAAAAAAAAAAAAAAAAAAB27wAdu8AL8AAqkV/LpO+d6lICev5dJ3zvUpAEAAAAAAAAAAAAAAAAAAAAAAAAAAAAAAAAA7d4AO3eAF+AAVSK/l0nfO9SkBPX8uk753qUgCAAAAAAAAAAAAAAAAAAAAAAAAAAAAAAAAAdu8AHbvAC/AAKpFfy6TvnepSAnr1/t8nfO9SkFwgBcXAAXFwAFxcABcXAAXFwAFxcABcXAAXFwAFxcABcXAAXFwAFxcAHbvAXPirsAv4Plz6FSVHKHfrr/EjAAAAAAAAAAAAAAAAAAAAAAAAAAAAAAAAAAHxdx9AFiAA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2651125"/>
            <a:ext cx="55340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zh-TW" altLang="en-US" dirty="0" smtClean="0"/>
              <a:t>沒摔倒過，就學不會騎腳踏車啊 </a:t>
            </a:r>
            <a:r>
              <a:rPr lang="en-US" altLang="zh-TW" dirty="0" smtClean="0"/>
              <a:t>!</a:t>
            </a:r>
          </a:p>
          <a:p>
            <a:pPr>
              <a:buFont typeface="Arial" charset="0"/>
              <a:buNone/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小時候學騎腳踏車的過程，就是跌倒了，然後爬起來，再試一次，直到學會為止。</a:t>
            </a:r>
            <a:endParaRPr lang="en-US" altLang="zh-TW" dirty="0" smtClean="0"/>
          </a:p>
          <a:p>
            <a:pPr>
              <a:buFont typeface="Arial" charset="0"/>
              <a:buNone/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長大之後呢 </a:t>
            </a:r>
            <a:r>
              <a:rPr lang="en-US" altLang="zh-TW" dirty="0" smtClean="0"/>
              <a:t>?</a:t>
            </a:r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幾乎所有的事情，在我們學會之前，總是會經歷一些波折。</a:t>
            </a:r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給孩子的示範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對生命的熱愛 </a:t>
            </a:r>
            <a:r>
              <a:rPr lang="en-US" altLang="zh-TW" smtClean="0"/>
              <a:t>( love of life )</a:t>
            </a:r>
          </a:p>
          <a:p>
            <a:r>
              <a:rPr lang="zh-TW" altLang="en-US" smtClean="0"/>
              <a:t>對生活的熱情 </a:t>
            </a:r>
            <a:r>
              <a:rPr lang="en-US" altLang="zh-TW" smtClean="0"/>
              <a:t>(</a:t>
            </a:r>
            <a:r>
              <a:rPr lang="zh-TW" altLang="en-US" smtClean="0"/>
              <a:t> </a:t>
            </a:r>
            <a:r>
              <a:rPr lang="en-US" altLang="zh-TW" smtClean="0"/>
              <a:t>passion for living )</a:t>
            </a:r>
          </a:p>
          <a:p>
            <a:r>
              <a:rPr lang="zh-TW" altLang="en-US" smtClean="0"/>
              <a:t>不管現況有多麼艱難，人生總是有著幸福等我們去發現。</a:t>
            </a:r>
            <a:r>
              <a:rPr lang="en-US" altLang="zh-TW" smtClean="0"/>
              <a:t>(</a:t>
            </a:r>
            <a:r>
              <a:rPr lang="zh-TW" altLang="en-US" smtClean="0"/>
              <a:t> </a:t>
            </a:r>
            <a:r>
              <a:rPr lang="en-US" altLang="zh-TW" smtClean="0"/>
              <a:t>No matter how tough life is, there is joy and happiness to be found. )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理想的環境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氣氛溫暖</a:t>
            </a:r>
            <a:endParaRPr lang="en-US" altLang="zh-TW" smtClean="0"/>
          </a:p>
          <a:p>
            <a:r>
              <a:rPr lang="zh-TW" altLang="en-US" smtClean="0"/>
              <a:t>及時教導</a:t>
            </a:r>
            <a:endParaRPr lang="en-US" altLang="zh-TW" smtClean="0"/>
          </a:p>
          <a:p>
            <a:r>
              <a:rPr lang="zh-TW" altLang="en-US" smtClean="0"/>
              <a:t>規則清楚</a:t>
            </a:r>
            <a:endParaRPr lang="en-US" altLang="zh-TW" smtClean="0"/>
          </a:p>
          <a:p>
            <a:r>
              <a:rPr lang="zh-TW" altLang="en-US" smtClean="0"/>
              <a:t>感受敏銳</a:t>
            </a:r>
            <a:endParaRPr lang="en-US" altLang="zh-TW" smtClean="0"/>
          </a:p>
          <a:p>
            <a:r>
              <a:rPr lang="zh-TW" altLang="en-US" smtClean="0"/>
              <a:t>對孩子的發出的訊息有反應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兒童青少年偏差行為之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評估衡鑑與介入</a:t>
            </a:r>
            <a:endParaRPr lang="en-GB" smtClean="0"/>
          </a:p>
        </p:txBody>
      </p:sp>
      <p:sp>
        <p:nvSpPr>
          <p:cNvPr id="7577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zh-TW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接到轉介時</a:t>
            </a:r>
            <a:endParaRPr lang="en-GB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冷靜下來的方法</a:t>
            </a:r>
            <a:endParaRPr lang="en-US" altLang="zh-TW" smtClean="0"/>
          </a:p>
          <a:p>
            <a:endParaRPr lang="zh-TW" altLang="en-US" smtClean="0"/>
          </a:p>
          <a:p>
            <a:r>
              <a:rPr lang="zh-TW" altLang="en-US" smtClean="0"/>
              <a:t>弄清楚怎麼回事</a:t>
            </a:r>
            <a:endParaRPr lang="en-US" altLang="zh-TW" smtClean="0"/>
          </a:p>
          <a:p>
            <a:endParaRPr lang="zh-TW" altLang="en-US" smtClean="0"/>
          </a:p>
          <a:p>
            <a:r>
              <a:rPr lang="zh-TW" altLang="en-US" smtClean="0"/>
              <a:t>擬定介入計畫</a:t>
            </a:r>
            <a:endParaRPr lang="en-US" altLang="zh-TW" smtClean="0"/>
          </a:p>
          <a:p>
            <a:endParaRPr lang="zh-TW" altLang="en-US" smtClean="0"/>
          </a:p>
          <a:p>
            <a:r>
              <a:rPr lang="zh-TW" altLang="en-US" smtClean="0"/>
              <a:t>執行與修正</a:t>
            </a:r>
            <a:endParaRPr lang="en-US" altLang="zh-TW" smtClean="0"/>
          </a:p>
          <a:p>
            <a:endParaRPr lang="zh-TW" altLang="en-US" smtClean="0"/>
          </a:p>
          <a:p>
            <a:r>
              <a:rPr lang="zh-TW" altLang="en-US" smtClean="0"/>
              <a:t>記錄與檢討</a:t>
            </a:r>
            <a:endParaRPr lang="en-GB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冷靜下來的方法</a:t>
            </a:r>
            <a:endParaRPr lang="en-GB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自己要先冷靜</a:t>
            </a:r>
            <a:endParaRPr lang="en-US" altLang="zh-TW" smtClean="0"/>
          </a:p>
          <a:p>
            <a:endParaRPr lang="zh-TW" altLang="en-US" smtClean="0"/>
          </a:p>
          <a:p>
            <a:r>
              <a:rPr lang="zh-TW" altLang="en-US" smtClean="0"/>
              <a:t>避免危險情境 </a:t>
            </a:r>
            <a:r>
              <a:rPr lang="en-US" altLang="zh-TW" smtClean="0"/>
              <a:t>(</a:t>
            </a:r>
            <a:r>
              <a:rPr lang="zh-TW" altLang="en-US" smtClean="0"/>
              <a:t> 安全環境 </a:t>
            </a:r>
            <a:r>
              <a:rPr lang="en-US" altLang="zh-TW" smtClean="0"/>
              <a:t>)</a:t>
            </a:r>
          </a:p>
          <a:p>
            <a:endParaRPr lang="en-US" altLang="zh-TW" smtClean="0"/>
          </a:p>
          <a:p>
            <a:r>
              <a:rPr lang="zh-TW" altLang="en-US" smtClean="0"/>
              <a:t>同理瞭解</a:t>
            </a:r>
            <a:endParaRPr lang="en-GB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被了解</a:t>
            </a:r>
            <a:endParaRPr lang="en-GB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b="1" smtClean="0"/>
              <a:t>治療一個受苦的人最好的法子，</a:t>
            </a:r>
            <a:endParaRPr lang="en-US" altLang="zh-TW" b="1" smtClean="0"/>
          </a:p>
          <a:p>
            <a:pPr eaLnBrk="1" hangingPunct="1">
              <a:buFont typeface="Arial" charset="0"/>
              <a:buNone/>
            </a:pPr>
            <a:r>
              <a:rPr lang="zh-TW" altLang="en-US" b="1" smtClean="0"/>
              <a:t>往往並不是消除痛苦，</a:t>
            </a:r>
            <a:endParaRPr lang="en-US" altLang="zh-TW" b="1" smtClean="0"/>
          </a:p>
          <a:p>
            <a:pPr eaLnBrk="1" hangingPunct="1">
              <a:buFont typeface="Arial" charset="0"/>
              <a:buNone/>
            </a:pPr>
            <a:r>
              <a:rPr lang="zh-TW" altLang="en-US" b="1" smtClean="0"/>
              <a:t>而是懷著願意分享的心坐在他身旁。</a:t>
            </a:r>
            <a:endParaRPr lang="en-US" altLang="zh-TW" b="1" smtClean="0"/>
          </a:p>
          <a:p>
            <a:pPr eaLnBrk="1" hangingPunct="1">
              <a:buFont typeface="Arial" charset="0"/>
              <a:buNone/>
            </a:pPr>
            <a:r>
              <a:rPr lang="zh-TW" altLang="en-US" b="1" smtClean="0"/>
              <a:t>我們必須學習和傾聽他人的痛苦。</a:t>
            </a:r>
            <a:endParaRPr lang="en-US" altLang="zh-TW" b="1" smtClean="0"/>
          </a:p>
          <a:p>
            <a:pPr eaLnBrk="1" hangingPunct="1"/>
            <a:endParaRPr lang="en-US" altLang="zh-TW" b="1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心理治療的要素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同理心（</a:t>
            </a:r>
            <a:r>
              <a:rPr lang="en-US" altLang="zh-TW" smtClean="0">
                <a:ea typeface="標楷體" pitchFamily="65" charset="-120"/>
              </a:rPr>
              <a:t>empathy）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敏銳的觀察（</a:t>
            </a:r>
            <a:r>
              <a:rPr lang="en-US" altLang="zh-TW" smtClean="0">
                <a:ea typeface="標楷體" pitchFamily="65" charset="-120"/>
              </a:rPr>
              <a:t>non verbal signs）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建立同盟關係（</a:t>
            </a:r>
            <a:r>
              <a:rPr lang="en-US" altLang="zh-TW" smtClean="0">
                <a:ea typeface="標楷體" pitchFamily="65" charset="-120"/>
              </a:rPr>
              <a:t>rapport 、alliance）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聆聽（</a:t>
            </a:r>
            <a:r>
              <a:rPr lang="en-US" altLang="zh-TW" smtClean="0">
                <a:ea typeface="標楷體" pitchFamily="65" charset="-120"/>
              </a:rPr>
              <a:t>catharsis）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領悟（</a:t>
            </a:r>
            <a:r>
              <a:rPr lang="en-US" altLang="zh-TW" smtClean="0">
                <a:ea typeface="標楷體" pitchFamily="65" charset="-120"/>
              </a:rPr>
              <a:t>insight）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實行</a:t>
            </a:r>
            <a:r>
              <a:rPr lang="en-US" altLang="zh-TW" smtClean="0">
                <a:ea typeface="標楷體" pitchFamily="65" charset="-120"/>
              </a:rPr>
              <a:t>、</a:t>
            </a:r>
            <a:r>
              <a:rPr lang="zh-TW" altLang="en-US" smtClean="0">
                <a:ea typeface="標楷體" pitchFamily="65" charset="-120"/>
              </a:rPr>
              <a:t>改變（</a:t>
            </a:r>
            <a:r>
              <a:rPr lang="en-US" altLang="zh-TW" smtClean="0">
                <a:ea typeface="標楷體" pitchFamily="65" charset="-120"/>
              </a:rPr>
              <a:t>work through）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zh-TW" smtClean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mtClean="0"/>
              <a:t>治療中真正重要的不是觀念、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zh-TW" altLang="en-US" smtClean="0"/>
              <a:t>不是洞見、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zh-TW" altLang="en-US" smtClean="0"/>
              <a:t>不是工具，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zh-TW" altLang="en-US" smtClean="0"/>
              <a:t>而是關係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endParaRPr lang="zh-TW" altLang="en-US" smtClean="0"/>
          </a:p>
          <a:p>
            <a:pPr algn="r" eaLnBrk="1" hangingPunct="1">
              <a:buFont typeface="Arial" charset="0"/>
              <a:buNone/>
            </a:pPr>
            <a:r>
              <a:rPr lang="en-US" altLang="zh-TW" smtClean="0"/>
              <a:t>Yalom</a:t>
            </a:r>
            <a:endParaRPr lang="en-GB" altLang="zh-TW" smtClean="0"/>
          </a:p>
          <a:p>
            <a:pPr eaLnBrk="1" hangingPunct="1"/>
            <a:endParaRPr lang="en-GB" altLang="zh-TW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zh-TW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altLang="zh-TW" smtClean="0"/>
              <a:t>It didn</a:t>
            </a:r>
            <a:r>
              <a:rPr lang="en-US" altLang="zh-TW" smtClean="0"/>
              <a:t>’</a:t>
            </a:r>
            <a:r>
              <a:rPr lang="en-GB" altLang="zh-TW" smtClean="0"/>
              <a:t>t matter what the prestige was </a:t>
            </a:r>
          </a:p>
          <a:p>
            <a:pPr>
              <a:buFont typeface="Arial" charset="0"/>
              <a:buNone/>
            </a:pPr>
            <a:r>
              <a:rPr lang="en-GB" altLang="zh-TW" smtClean="0"/>
              <a:t>of the person who said it, </a:t>
            </a:r>
          </a:p>
          <a:p>
            <a:pPr>
              <a:buFont typeface="Arial" charset="0"/>
              <a:buNone/>
            </a:pPr>
            <a:r>
              <a:rPr lang="en-GB" altLang="zh-TW" smtClean="0"/>
              <a:t>the question was, </a:t>
            </a:r>
          </a:p>
          <a:p>
            <a:pPr>
              <a:buFont typeface="Arial" charset="0"/>
              <a:buNone/>
            </a:pPr>
            <a:r>
              <a:rPr lang="en-GB" altLang="zh-TW" smtClean="0"/>
              <a:t>“What was the evidence, </a:t>
            </a:r>
          </a:p>
          <a:p>
            <a:pPr>
              <a:buFont typeface="Arial" charset="0"/>
              <a:buNone/>
            </a:pPr>
            <a:r>
              <a:rPr lang="en-GB" altLang="zh-TW" smtClean="0"/>
              <a:t>and how would you know?</a:t>
            </a:r>
            <a:r>
              <a:rPr lang="en-US" altLang="zh-TW" smtClean="0"/>
              <a:t>”</a:t>
            </a:r>
          </a:p>
          <a:p>
            <a:pPr>
              <a:buFont typeface="Arial" charset="0"/>
              <a:buNone/>
            </a:pPr>
            <a:endParaRPr lang="en-US" altLang="zh-TW" smtClean="0"/>
          </a:p>
          <a:p>
            <a:pPr algn="r">
              <a:buFont typeface="Arial" charset="0"/>
              <a:buNone/>
            </a:pPr>
            <a:r>
              <a:rPr lang="en-US" altLang="zh-TW" smtClean="0"/>
              <a:t>Michael Rutter</a:t>
            </a:r>
            <a:endParaRPr lang="en-GB" altLang="zh-TW" smtClean="0"/>
          </a:p>
          <a:p>
            <a:endParaRPr lang="en-GB" altLang="zh-TW" smtClean="0"/>
          </a:p>
        </p:txBody>
      </p:sp>
      <p:pic>
        <p:nvPicPr>
          <p:cNvPr id="24580" name="Picture 1" descr="C:\Users\ted\Desktop\51MIkMkxDoL_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了解孩子目前的心理成熟度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不為</a:t>
            </a:r>
            <a:r>
              <a:rPr lang="en-US" altLang="zh-TW" smtClean="0"/>
              <a:t>?</a:t>
            </a:r>
          </a:p>
          <a:p>
            <a:r>
              <a:rPr lang="zh-TW" altLang="en-US" smtClean="0"/>
              <a:t>不能</a:t>
            </a:r>
            <a:r>
              <a:rPr lang="en-US" altLang="zh-TW" smtClean="0"/>
              <a:t>?</a:t>
            </a:r>
          </a:p>
          <a:p>
            <a:r>
              <a:rPr lang="zh-TW" altLang="en-US" smtClean="0"/>
              <a:t>不熟練</a:t>
            </a:r>
            <a:r>
              <a:rPr lang="en-US" altLang="zh-TW" smtClean="0"/>
              <a:t>?</a:t>
            </a:r>
          </a:p>
          <a:p>
            <a:r>
              <a:rPr lang="zh-TW" altLang="en-US" smtClean="0"/>
              <a:t>不知道</a:t>
            </a:r>
            <a:r>
              <a:rPr lang="en-US" altLang="zh-TW" smtClean="0"/>
              <a:t>??</a:t>
            </a:r>
            <a:endParaRPr lang="zh-TW" alt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了解怎麼回事兒</a:t>
            </a:r>
            <a:endParaRPr lang="en-GB" smtClean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是疾病嗎</a:t>
            </a:r>
            <a:endParaRPr lang="en-US" altLang="zh-TW" smtClean="0"/>
          </a:p>
          <a:p>
            <a:r>
              <a:rPr lang="zh-TW" altLang="en-US" smtClean="0"/>
              <a:t>是壓力嗎</a:t>
            </a:r>
            <a:endParaRPr lang="en-US" altLang="zh-TW" smtClean="0"/>
          </a:p>
          <a:p>
            <a:r>
              <a:rPr lang="zh-TW" altLang="en-US" smtClean="0"/>
              <a:t>是無理取鬧嗎</a:t>
            </a:r>
            <a:endParaRPr lang="en-US" altLang="zh-TW" smtClean="0"/>
          </a:p>
          <a:p>
            <a:r>
              <a:rPr lang="zh-TW" altLang="en-US" smtClean="0"/>
              <a:t>還是</a:t>
            </a:r>
            <a:r>
              <a:rPr lang="en-US" altLang="zh-TW" smtClean="0"/>
              <a:t>???</a:t>
            </a:r>
            <a:endParaRPr lang="en-GB" altLang="zh-TW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精神疾病的辨識</a:t>
            </a:r>
            <a:endParaRPr lang="en-GB" smtClean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辨識的意義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zh-TW" altLang="en-US" smtClean="0"/>
              <a:t>需盡速轉介的疾病 </a:t>
            </a:r>
            <a:r>
              <a:rPr lang="en-US" altLang="zh-TW" smtClean="0"/>
              <a:t>(</a:t>
            </a:r>
            <a:r>
              <a:rPr lang="zh-TW" altLang="en-US" smtClean="0"/>
              <a:t> 思覺失調症、躁鬱症</a:t>
            </a:r>
            <a:r>
              <a:rPr lang="en-US" altLang="zh-TW" smtClean="0"/>
              <a:t>)</a:t>
            </a:r>
          </a:p>
          <a:p>
            <a:pPr eaLnBrk="1" hangingPunct="1">
              <a:buFont typeface="Arial" charset="0"/>
              <a:buNone/>
            </a:pPr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zh-TW" altLang="en-US" smtClean="0"/>
              <a:t>了解怎麼一回事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zh-TW" altLang="en-US" smtClean="0"/>
              <a:t>介入的方式</a:t>
            </a:r>
            <a:endParaRPr lang="en-US" altLang="zh-TW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539750" y="2636838"/>
            <a:ext cx="8229600" cy="1143000"/>
          </a:xfrm>
        </p:spPr>
        <p:txBody>
          <a:bodyPr/>
          <a:lstStyle/>
          <a:p>
            <a:r>
              <a:rPr lang="zh-TW" altLang="en-US" smtClean="0"/>
              <a:t>一定要轉介到醫院的疾病</a:t>
            </a:r>
            <a:endParaRPr lang="en-GB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思覺失調症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幻覺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妄想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混亂的語言或行為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負性症狀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持續半年以上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非藥物或其他內外科疾病所引起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治療</a:t>
            </a:r>
            <a:endParaRPr lang="en-GB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 smtClean="0"/>
              <a:t>藥物治療是必須的</a:t>
            </a:r>
            <a:endParaRPr lang="en-GB" altLang="zh-TW" sz="2400" smtClean="0"/>
          </a:p>
          <a:p>
            <a:pPr eaLnBrk="1" hangingPunct="1"/>
            <a:r>
              <a:rPr lang="zh-TW" altLang="en-US" sz="2400" smtClean="0"/>
              <a:t>不去爭辯妄想、幻覺</a:t>
            </a:r>
            <a:endParaRPr lang="en-US" altLang="zh-TW" sz="2400" smtClean="0"/>
          </a:p>
          <a:p>
            <a:pPr eaLnBrk="1" hangingPunct="1"/>
            <a:r>
              <a:rPr lang="zh-TW" altLang="en-US" sz="2400" smtClean="0"/>
              <a:t>藥物副作用 </a:t>
            </a:r>
            <a:r>
              <a:rPr lang="en-US" altLang="zh-TW" sz="2400" smtClean="0"/>
              <a:t>:</a:t>
            </a:r>
            <a:r>
              <a:rPr lang="zh-TW" altLang="en-US" sz="2400" smtClean="0"/>
              <a:t> </a:t>
            </a:r>
            <a:r>
              <a:rPr lang="en-US" altLang="zh-TW" sz="2400" smtClean="0"/>
              <a:t>EPS</a:t>
            </a:r>
            <a:r>
              <a:rPr lang="zh-TW" altLang="en-US" sz="2400" smtClean="0"/>
              <a:t> 椎體外症候群</a:t>
            </a:r>
            <a:r>
              <a:rPr lang="en-US" altLang="zh-TW" sz="2400" smtClean="0"/>
              <a:t>(</a:t>
            </a:r>
            <a:r>
              <a:rPr lang="zh-TW" altLang="en-US" sz="2400" smtClean="0"/>
              <a:t> 眼球上吊、流口水、手抖、像機器人、體重增加、食量增加</a:t>
            </a:r>
            <a:r>
              <a:rPr lang="en-US" altLang="zh-TW" sz="2400" smtClean="0"/>
              <a:t>)</a:t>
            </a:r>
          </a:p>
          <a:p>
            <a:pPr eaLnBrk="1" hangingPunct="1"/>
            <a:r>
              <a:rPr lang="zh-TW" altLang="en-US" sz="2400" smtClean="0"/>
              <a:t>可調整藥物種類、劑量或加抗副作用藥物調整劑量</a:t>
            </a:r>
            <a:endParaRPr lang="en-US" altLang="zh-TW" sz="2400" smtClean="0"/>
          </a:p>
          <a:p>
            <a:pPr eaLnBrk="1" hangingPunct="1"/>
            <a:r>
              <a:rPr lang="zh-TW" altLang="en-US" sz="2400" smtClean="0"/>
              <a:t>長效針劑、滴劑</a:t>
            </a: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頻道的調整</a:t>
            </a:r>
            <a:endParaRPr lang="en-GB" smtClean="0"/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了解個案的邏輯</a:t>
            </a:r>
            <a:endParaRPr lang="en-US" altLang="zh-TW" smtClean="0"/>
          </a:p>
          <a:p>
            <a:r>
              <a:rPr lang="zh-TW" altLang="en-US" smtClean="0"/>
              <a:t>妄想是無法用理性和邏輯去爭辯的</a:t>
            </a:r>
            <a:endParaRPr lang="en-US" altLang="zh-TW" smtClean="0"/>
          </a:p>
          <a:p>
            <a:r>
              <a:rPr lang="zh-TW" altLang="en-US" smtClean="0"/>
              <a:t>以他的邏輯，討論可行的因應方式</a:t>
            </a:r>
            <a:endParaRPr lang="en-US" altLang="zh-TW" smtClean="0"/>
          </a:p>
          <a:p>
            <a:r>
              <a:rPr lang="zh-TW" altLang="en-US" smtClean="0"/>
              <a:t>直到有一天，他自己提出質疑</a:t>
            </a:r>
            <a:endParaRPr lang="en-GB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躁鬱症</a:t>
            </a:r>
            <a:endParaRPr lang="en-GB" smtClean="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Bipolar I disorder</a:t>
            </a:r>
          </a:p>
          <a:p>
            <a:pPr eaLnBrk="1" hangingPunct="1"/>
            <a:r>
              <a:rPr lang="zh-TW" altLang="en-US" smtClean="0"/>
              <a:t>雙向性情感疾患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有躁症發作及憂鬱症發作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屬體質性需藥物治療</a:t>
            </a:r>
            <a:endParaRPr lang="en-GB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躁期發作</a:t>
            </a:r>
            <a:endParaRPr lang="en-GB" smtClean="0"/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情緒愉悅、高昂或易怒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活動量高、精力旺盛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睡眠需求減少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易分心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話量多，說話快，想法滔滔不絕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誇大，過度自信，花費多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目標、計畫太多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與平時的他大不相同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嚴重時可能合併妄想或幻覺</a:t>
            </a:r>
            <a:endParaRPr lang="en-GB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治療</a:t>
            </a:r>
            <a:endParaRPr lang="en-GB" smtClean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鋰鹽 </a:t>
            </a:r>
            <a:r>
              <a:rPr lang="en-US" altLang="zh-TW" smtClean="0"/>
              <a:t>/ depakine/ tegretol/ lamictal ( </a:t>
            </a:r>
            <a:r>
              <a:rPr lang="zh-TW" altLang="en-US" smtClean="0"/>
              <a:t>情緒穩定劑 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抗精神病藥物</a:t>
            </a:r>
            <a:endParaRPr lang="en-GB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健康的孩子來自於健康的環境 </a:t>
            </a:r>
            <a:r>
              <a:rPr lang="en-US" altLang="zh-TW" smtClean="0"/>
              <a:t>?</a:t>
            </a:r>
          </a:p>
          <a:p>
            <a:r>
              <a:rPr lang="zh-TW" altLang="en-US" smtClean="0"/>
              <a:t>什麼是健康的環境 </a:t>
            </a:r>
            <a:r>
              <a:rPr lang="en-US" altLang="zh-TW" smtClean="0"/>
              <a:t>?</a:t>
            </a:r>
          </a:p>
          <a:p>
            <a:r>
              <a:rPr lang="zh-TW" altLang="en-US" smtClean="0"/>
              <a:t>做甚麼可以促進孩子的心理健康 </a:t>
            </a:r>
            <a:r>
              <a:rPr lang="en-US" altLang="zh-TW" smtClean="0"/>
              <a:t>?</a:t>
            </a:r>
          </a:p>
          <a:p>
            <a:r>
              <a:rPr lang="zh-TW" altLang="en-US" smtClean="0"/>
              <a:t>孩子生病了嗎 </a:t>
            </a:r>
            <a:r>
              <a:rPr lang="en-US" altLang="zh-TW" smtClean="0"/>
              <a:t>?</a:t>
            </a:r>
          </a:p>
          <a:p>
            <a:r>
              <a:rPr lang="zh-TW" altLang="en-US" smtClean="0"/>
              <a:t>如何幫助特殊的孩子 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兒童青少年問題</a:t>
            </a:r>
            <a:endParaRPr lang="en-GB" smtClean="0">
              <a:ea typeface="新細明體" pitchFamily="18" charset="-120"/>
            </a:endParaRP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B050"/>
                </a:solidFill>
              </a:rPr>
              <a:t>情緒症狀</a:t>
            </a:r>
            <a:r>
              <a:rPr lang="en-US" altLang="zh-TW" smtClean="0"/>
              <a:t>:</a:t>
            </a:r>
            <a:r>
              <a:rPr lang="zh-TW" altLang="en-US" smtClean="0"/>
              <a:t> 憂鬱症、焦慮症、強迫症、恐慌症、拒學症、選擇性不語症、精神分裂症</a:t>
            </a:r>
          </a:p>
          <a:p>
            <a:pPr eaLnBrk="1" hangingPunct="1"/>
            <a:r>
              <a:rPr lang="zh-TW" altLang="en-US" smtClean="0">
                <a:solidFill>
                  <a:srgbClr val="00B050"/>
                </a:solidFill>
              </a:rPr>
              <a:t>行為症狀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US" altLang="zh-TW" smtClean="0"/>
              <a:t>ADHD</a:t>
            </a:r>
            <a:r>
              <a:rPr lang="zh-TW" altLang="en-US" smtClean="0"/>
              <a:t>、妥瑞氏症、對立反抗症、行為規範障礙、物質濫用、網路成癮</a:t>
            </a:r>
          </a:p>
          <a:p>
            <a:pPr eaLnBrk="1" hangingPunct="1"/>
            <a:r>
              <a:rPr lang="zh-TW" altLang="en-US" smtClean="0">
                <a:solidFill>
                  <a:srgbClr val="00B050"/>
                </a:solidFill>
              </a:rPr>
              <a:t>發展問題</a:t>
            </a:r>
            <a:r>
              <a:rPr lang="en-US" altLang="zh-TW" smtClean="0"/>
              <a:t>: </a:t>
            </a:r>
            <a:r>
              <a:rPr lang="zh-TW" altLang="en-US" smtClean="0"/>
              <a:t>學習障礙、智能障礙</a:t>
            </a:r>
          </a:p>
          <a:p>
            <a:pPr eaLnBrk="1" hangingPunct="1"/>
            <a:r>
              <a:rPr lang="zh-TW" altLang="en-US" smtClean="0">
                <a:solidFill>
                  <a:srgbClr val="00B050"/>
                </a:solidFill>
              </a:rPr>
              <a:t>互動問題</a:t>
            </a:r>
            <a:r>
              <a:rPr lang="en-US" altLang="zh-TW" smtClean="0">
                <a:solidFill>
                  <a:srgbClr val="00B050"/>
                </a:solidFill>
              </a:rPr>
              <a:t>:</a:t>
            </a:r>
            <a:r>
              <a:rPr lang="zh-TW" altLang="en-US" smtClean="0"/>
              <a:t> 自閉症、亞斯柏格氏症</a:t>
            </a:r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>
              <a:buFont typeface="Arial" charset="0"/>
              <a:buNone/>
            </a:pPr>
            <a:r>
              <a:rPr lang="zh-TW" altLang="en-US" smtClean="0"/>
              <a:t>多重面向是常態</a:t>
            </a: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症狀的成因</a:t>
            </a:r>
            <a:r>
              <a:rPr lang="en-US" altLang="zh-TW" smtClean="0"/>
              <a:t>:</a:t>
            </a:r>
            <a:r>
              <a:rPr lang="zh-TW" altLang="en-US" smtClean="0"/>
              <a:t>以系統來看</a:t>
            </a:r>
            <a:endParaRPr lang="en-GB" smtClean="0"/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70C0"/>
                </a:solidFill>
              </a:rPr>
              <a:t>個人因素</a:t>
            </a:r>
            <a:r>
              <a:rPr lang="en-US" altLang="zh-TW" smtClean="0"/>
              <a:t>:</a:t>
            </a:r>
            <a:r>
              <a:rPr lang="zh-TW" altLang="en-US" smtClean="0"/>
              <a:t> 先天基因、氣質、個性、疾病、心理調適</a:t>
            </a:r>
            <a:endParaRPr lang="en-US" altLang="zh-TW" smtClean="0"/>
          </a:p>
          <a:p>
            <a:pPr eaLnBrk="1" hangingPunct="1"/>
            <a:r>
              <a:rPr lang="zh-TW" altLang="en-US" smtClean="0">
                <a:solidFill>
                  <a:srgbClr val="0070C0"/>
                </a:solidFill>
              </a:rPr>
              <a:t>家庭因素</a:t>
            </a:r>
            <a:r>
              <a:rPr lang="en-US" altLang="zh-TW" smtClean="0"/>
              <a:t>:</a:t>
            </a:r>
            <a:r>
              <a:rPr lang="zh-TW" altLang="en-US" smtClean="0"/>
              <a:t> 混亂的家庭、忽略、不當對待、衝突、經濟</a:t>
            </a:r>
            <a:endParaRPr lang="en-US" altLang="zh-TW" smtClean="0"/>
          </a:p>
          <a:p>
            <a:pPr eaLnBrk="1" hangingPunct="1"/>
            <a:r>
              <a:rPr lang="zh-TW" altLang="en-US" smtClean="0">
                <a:solidFill>
                  <a:srgbClr val="0070C0"/>
                </a:solidFill>
              </a:rPr>
              <a:t>環境因素</a:t>
            </a:r>
            <a:r>
              <a:rPr lang="en-US" altLang="zh-TW" smtClean="0"/>
              <a:t>:</a:t>
            </a:r>
            <a:r>
              <a:rPr lang="zh-TW" altLang="en-US" smtClean="0"/>
              <a:t>  與老師互動、與同學互動、霸凌問題</a:t>
            </a:r>
            <a:endParaRPr lang="en-US" altLang="zh-TW" smtClean="0"/>
          </a:p>
          <a:p>
            <a:pPr eaLnBrk="1" hangingPunct="1"/>
            <a:endParaRPr lang="zh-TW" altLang="en-US" smtClean="0"/>
          </a:p>
          <a:p>
            <a:pPr eaLnBrk="1" hangingPunct="1">
              <a:buFont typeface="Arial" charset="0"/>
              <a:buNone/>
            </a:pPr>
            <a:r>
              <a:rPr lang="zh-TW" altLang="en-US" smtClean="0"/>
              <a:t>多重因素是常態</a:t>
            </a:r>
            <a:endParaRPr lang="en-GB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以時間進展來看 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GB" altLang="zh-TW" smtClean="0"/>
              <a:t>4Ps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Prediposing factors : </a:t>
            </a:r>
            <a:r>
              <a:rPr lang="zh-TW" altLang="en-US" smtClean="0"/>
              <a:t>前趨因子</a:t>
            </a:r>
            <a:endParaRPr lang="en-US" altLang="zh-TW" smtClean="0"/>
          </a:p>
          <a:p>
            <a:pPr eaLnBrk="1" hangingPunct="1">
              <a:buFont typeface="Arial" charset="0"/>
              <a:buNone/>
            </a:pPr>
            <a:endParaRPr lang="en-GB" sz="2400" smtClean="0"/>
          </a:p>
          <a:p>
            <a:pPr eaLnBrk="1" hangingPunct="1"/>
            <a:r>
              <a:rPr lang="en-GB" altLang="zh-TW" smtClean="0"/>
              <a:t>Precipatating factors</a:t>
            </a:r>
            <a:r>
              <a:rPr lang="en-US" altLang="zh-TW" smtClean="0"/>
              <a:t>:</a:t>
            </a:r>
            <a:r>
              <a:rPr lang="zh-TW" altLang="en-US" smtClean="0"/>
              <a:t> 誘發因子</a:t>
            </a:r>
            <a:endParaRPr lang="en-US" altLang="zh-TW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altLang="zh-TW" smtClean="0"/>
              <a:t>Perpetuating factors</a:t>
            </a:r>
            <a:r>
              <a:rPr lang="en-US" altLang="zh-TW" smtClean="0"/>
              <a:t>:</a:t>
            </a:r>
            <a:r>
              <a:rPr lang="zh-TW" altLang="en-US" smtClean="0"/>
              <a:t> 持續因子</a:t>
            </a:r>
            <a:endParaRPr lang="en-US" altLang="zh-TW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altLang="zh-TW" smtClean="0"/>
              <a:t>Protective factors</a:t>
            </a:r>
            <a:r>
              <a:rPr lang="en-US" altLang="zh-TW" smtClean="0"/>
              <a:t>:</a:t>
            </a:r>
            <a:r>
              <a:rPr lang="zh-TW" altLang="en-US" smtClean="0"/>
              <a:t> 保護因子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z="2400" smtClean="0"/>
              <a:t>小學六年級的女生，</a:t>
            </a:r>
            <a:endParaRPr lang="en-US" altLang="zh-TW" sz="2400" smtClean="0"/>
          </a:p>
          <a:p>
            <a:pPr eaLnBrk="1" hangingPunct="1">
              <a:buFont typeface="Arial" charset="0"/>
              <a:buNone/>
            </a:pPr>
            <a:r>
              <a:rPr lang="zh-TW" altLang="en-US" sz="2400" smtClean="0"/>
              <a:t>從小就有氣喘，過去個性乖巧，考試幾乎都是前三名。</a:t>
            </a:r>
            <a:endParaRPr lang="en-US" altLang="zh-TW" sz="2400" smtClean="0"/>
          </a:p>
          <a:p>
            <a:pPr eaLnBrk="1" hangingPunct="1">
              <a:buFont typeface="Arial" charset="0"/>
              <a:buNone/>
            </a:pPr>
            <a:r>
              <a:rPr lang="zh-TW" altLang="en-US" sz="2400" smtClean="0"/>
              <a:t>因為兩個月前的腸病毒大流行後，</a:t>
            </a:r>
            <a:endParaRPr lang="en-US" altLang="zh-TW" sz="2400" smtClean="0"/>
          </a:p>
          <a:p>
            <a:pPr eaLnBrk="1" hangingPunct="1">
              <a:buFont typeface="Arial" charset="0"/>
              <a:buNone/>
            </a:pPr>
            <a:r>
              <a:rPr lang="zh-TW" altLang="en-US" sz="2400" smtClean="0"/>
              <a:t>個案開始出現不停洗手的症狀，擔心自己會被細菌汙染，</a:t>
            </a:r>
            <a:endParaRPr lang="en-US" altLang="zh-TW" sz="2400" smtClean="0"/>
          </a:p>
          <a:p>
            <a:pPr eaLnBrk="1" hangingPunct="1">
              <a:buFont typeface="Arial" charset="0"/>
              <a:buNone/>
            </a:pPr>
            <a:r>
              <a:rPr lang="zh-TW" altLang="en-US" sz="2400" smtClean="0"/>
              <a:t>也不敢碰觸到其他物品，也擔心自己外出時會被汙染，</a:t>
            </a:r>
            <a:endParaRPr lang="en-US" altLang="zh-TW" sz="2400" smtClean="0"/>
          </a:p>
          <a:p>
            <a:pPr eaLnBrk="1" hangingPunct="1">
              <a:buFont typeface="Arial" charset="0"/>
              <a:buNone/>
            </a:pPr>
            <a:r>
              <a:rPr lang="zh-TW" altLang="en-US" sz="2400" smtClean="0"/>
              <a:t>會把病菌傳染給家人，因此拒絕外出、拒絕上學。</a:t>
            </a:r>
            <a:endParaRPr lang="en-US" altLang="zh-TW" sz="2400" smtClean="0"/>
          </a:p>
          <a:p>
            <a:pPr eaLnBrk="1" hangingPunct="1">
              <a:buFont typeface="Arial" charset="0"/>
              <a:buNone/>
            </a:pPr>
            <a:r>
              <a:rPr lang="zh-TW" altLang="en-US" sz="2400" smtClean="0"/>
              <a:t>個案也知道這樣的想法不合理，</a:t>
            </a:r>
            <a:endParaRPr lang="en-US" altLang="zh-TW" sz="2400" smtClean="0"/>
          </a:p>
          <a:p>
            <a:pPr eaLnBrk="1" hangingPunct="1">
              <a:buFont typeface="Arial" charset="0"/>
              <a:buNone/>
            </a:pPr>
            <a:r>
              <a:rPr lang="zh-TW" altLang="en-US" sz="2400" smtClean="0"/>
              <a:t>但她仍然無法抵抗這樣的擔心。</a:t>
            </a:r>
            <a:endParaRPr lang="en-US" altLang="zh-TW" sz="2400" smtClean="0"/>
          </a:p>
          <a:p>
            <a:pPr eaLnBrk="1" hangingPunct="1">
              <a:buFont typeface="Arial" charset="0"/>
              <a:buNone/>
            </a:pPr>
            <a:r>
              <a:rPr lang="zh-TW" altLang="en-US" sz="2400" smtClean="0"/>
              <a:t>小女孩的父母為了是否要強迫送孩子到學校上學時常爭吵，</a:t>
            </a:r>
            <a:endParaRPr lang="en-US" altLang="zh-TW" sz="2400" smtClean="0"/>
          </a:p>
          <a:p>
            <a:pPr eaLnBrk="1" hangingPunct="1">
              <a:buFont typeface="Arial" charset="0"/>
              <a:buNone/>
            </a:pPr>
            <a:r>
              <a:rPr lang="zh-TW" altLang="en-US" sz="2400" smtClean="0"/>
              <a:t>使得家中的氣氛緊繃。</a:t>
            </a:r>
            <a:endParaRPr lang="en-GB" sz="24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mtClean="0"/>
              <a:t>4Ps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zh-TW" smtClean="0">
                <a:solidFill>
                  <a:srgbClr val="0070C0"/>
                </a:solidFill>
              </a:rPr>
              <a:t>Prediposing factors : </a:t>
            </a:r>
            <a:r>
              <a:rPr lang="zh-TW" altLang="en-US" smtClean="0">
                <a:solidFill>
                  <a:srgbClr val="0070C0"/>
                </a:solidFill>
              </a:rPr>
              <a:t>前趨因子</a:t>
            </a:r>
            <a:endParaRPr lang="en-US" altLang="zh-TW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400" smtClean="0"/>
              <a:t>個性敏感易退縮、過去曾氣喘發作住院</a:t>
            </a:r>
            <a:endParaRPr lang="en-GB" sz="2400" smtClean="0"/>
          </a:p>
          <a:p>
            <a:pPr eaLnBrk="1" hangingPunct="1"/>
            <a:r>
              <a:rPr lang="en-GB" altLang="zh-TW" smtClean="0">
                <a:solidFill>
                  <a:srgbClr val="0070C0"/>
                </a:solidFill>
              </a:rPr>
              <a:t>Precipatating factors</a:t>
            </a:r>
            <a:r>
              <a:rPr lang="en-US" altLang="zh-TW" smtClean="0">
                <a:solidFill>
                  <a:srgbClr val="0070C0"/>
                </a:solidFill>
              </a:rPr>
              <a:t>:</a:t>
            </a:r>
            <a:r>
              <a:rPr lang="zh-TW" altLang="en-US" smtClean="0">
                <a:solidFill>
                  <a:srgbClr val="0070C0"/>
                </a:solidFill>
              </a:rPr>
              <a:t> 誘發因子</a:t>
            </a:r>
            <a:endParaRPr lang="en-US" altLang="zh-TW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400" smtClean="0"/>
              <a:t>腸病毒流行、有同學生病請假、新聞報導有人重症住院</a:t>
            </a:r>
            <a:endParaRPr lang="en-GB" sz="2400" smtClean="0"/>
          </a:p>
          <a:p>
            <a:pPr eaLnBrk="1" hangingPunct="1"/>
            <a:r>
              <a:rPr lang="en-GB" altLang="zh-TW" smtClean="0">
                <a:solidFill>
                  <a:srgbClr val="0070C0"/>
                </a:solidFill>
              </a:rPr>
              <a:t>Perpetuating factors</a:t>
            </a:r>
            <a:r>
              <a:rPr lang="en-US" altLang="zh-TW" smtClean="0">
                <a:solidFill>
                  <a:srgbClr val="0070C0"/>
                </a:solidFill>
              </a:rPr>
              <a:t>:</a:t>
            </a:r>
            <a:r>
              <a:rPr lang="zh-TW" altLang="en-US" smtClean="0">
                <a:solidFill>
                  <a:srgbClr val="0070C0"/>
                </a:solidFill>
              </a:rPr>
              <a:t> 持續因子</a:t>
            </a:r>
            <a:endParaRPr lang="en-US" altLang="zh-TW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400" smtClean="0"/>
              <a:t>害怕、強迫行為、父母的掙扎不一致</a:t>
            </a:r>
            <a:endParaRPr lang="en-GB" sz="2400" smtClean="0"/>
          </a:p>
          <a:p>
            <a:pPr eaLnBrk="1" hangingPunct="1"/>
            <a:r>
              <a:rPr lang="en-GB" altLang="zh-TW" smtClean="0">
                <a:solidFill>
                  <a:srgbClr val="00B050"/>
                </a:solidFill>
              </a:rPr>
              <a:t>Protective factors</a:t>
            </a:r>
            <a:r>
              <a:rPr lang="en-US" altLang="zh-TW" smtClean="0">
                <a:solidFill>
                  <a:srgbClr val="00B050"/>
                </a:solidFill>
              </a:rPr>
              <a:t>:</a:t>
            </a:r>
            <a:r>
              <a:rPr lang="zh-TW" altLang="en-US" smtClean="0">
                <a:solidFill>
                  <a:srgbClr val="00B050"/>
                </a:solidFill>
              </a:rPr>
              <a:t> 保護因子</a:t>
            </a:r>
            <a:endParaRPr lang="en-US" altLang="zh-TW" smtClean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400" smtClean="0"/>
              <a:t>聰明、父母關心</a:t>
            </a:r>
            <a:endParaRPr lang="en-GB" sz="240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青少年期</a:t>
            </a:r>
            <a:endParaRPr lang="en-GB" smtClean="0">
              <a:ea typeface="新細明體" pitchFamily="18" charset="-120"/>
            </a:endParaRP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青春期是一個生理現象</a:t>
            </a:r>
            <a:endParaRPr lang="en-US" altLang="zh-TW" smtClean="0"/>
          </a:p>
          <a:p>
            <a:r>
              <a:rPr lang="zh-TW" altLang="en-US" smtClean="0"/>
              <a:t>遵守規則或應發展自我意見</a:t>
            </a:r>
          </a:p>
          <a:p>
            <a:r>
              <a:rPr lang="zh-TW" altLang="en-US" smtClean="0"/>
              <a:t>青少年期是現代化國家的一個社會現象</a:t>
            </a:r>
            <a:endParaRPr lang="en-US" altLang="zh-TW" smtClean="0"/>
          </a:p>
          <a:p>
            <a:r>
              <a:rPr lang="zh-TW" altLang="en-US" smtClean="0"/>
              <a:t>處罰責任的提前，社會權利的延後</a:t>
            </a:r>
            <a:endParaRPr lang="en-US" altLang="zh-TW" smtClean="0"/>
          </a:p>
          <a:p>
            <a:r>
              <a:rPr lang="zh-TW" altLang="en-US" smtClean="0"/>
              <a:t>營養狀況變好，身體心理越來越早熟。</a:t>
            </a:r>
            <a:endParaRPr lang="en-US" altLang="zh-TW" smtClean="0"/>
          </a:p>
          <a:p>
            <a:r>
              <a:rPr lang="zh-TW" altLang="en-US" smtClean="0"/>
              <a:t>教育的延長，社會獨立的時間卻越來越晚，拉長了青少年這個尷尬期。</a:t>
            </a:r>
            <a:endParaRPr lang="en-US" altLang="zh-TW" smtClean="0"/>
          </a:p>
          <a:p>
            <a:endParaRPr lang="en-GB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想法</a:t>
            </a:r>
            <a:endParaRPr lang="en-GB" smtClean="0"/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害怕失敗而不願嚐試</a:t>
            </a:r>
            <a:endParaRPr lang="en-US" altLang="zh-TW" smtClean="0"/>
          </a:p>
          <a:p>
            <a:r>
              <a:rPr lang="zh-TW" altLang="en-US" smtClean="0"/>
              <a:t>過度自責</a:t>
            </a:r>
            <a:endParaRPr lang="en-US" altLang="zh-TW" smtClean="0"/>
          </a:p>
          <a:p>
            <a:r>
              <a:rPr lang="zh-TW" altLang="en-US" smtClean="0"/>
              <a:t>無法看到事情的光明面</a:t>
            </a:r>
            <a:endParaRPr lang="en-US" altLang="zh-TW" smtClean="0"/>
          </a:p>
          <a:p>
            <a:r>
              <a:rPr lang="zh-TW" altLang="en-US" smtClean="0"/>
              <a:t>覺得自己這個也不好、那個也不好</a:t>
            </a:r>
            <a:endParaRPr lang="en-US" altLang="zh-TW" smtClean="0"/>
          </a:p>
          <a:p>
            <a:r>
              <a:rPr lang="zh-TW" altLang="en-US" smtClean="0"/>
              <a:t>以</a:t>
            </a:r>
            <a:r>
              <a:rPr lang="en-US" altLang="zh-TW" smtClean="0"/>
              <a:t>”</a:t>
            </a:r>
            <a:r>
              <a:rPr lang="zh-TW" altLang="en-US" smtClean="0"/>
              <a:t>我不在乎</a:t>
            </a:r>
            <a:r>
              <a:rPr lang="en-US" altLang="zh-TW" smtClean="0"/>
              <a:t>”</a:t>
            </a:r>
            <a:r>
              <a:rPr lang="zh-TW" altLang="en-US" smtClean="0"/>
              <a:t>的態度來避免面對其內在不安</a:t>
            </a:r>
            <a:endParaRPr lang="en-US" altLang="zh-TW" smtClean="0"/>
          </a:p>
          <a:p>
            <a:r>
              <a:rPr lang="zh-TW" altLang="en-US" smtClean="0"/>
              <a:t>持續的謊稱自己的成就，以企圖增加自尊</a:t>
            </a:r>
            <a:endParaRPr lang="en-US" altLang="zh-TW" smtClean="0"/>
          </a:p>
          <a:p>
            <a:r>
              <a:rPr lang="zh-TW" altLang="en-US" smtClean="0"/>
              <a:t>對別人的成功嫉妒</a:t>
            </a:r>
            <a:endParaRPr lang="en-US" altLang="zh-TW" smtClean="0"/>
          </a:p>
          <a:p>
            <a:r>
              <a:rPr lang="zh-TW" altLang="en-US" smtClean="0"/>
              <a:t>明明不是自己的錯卻過度自責</a:t>
            </a:r>
            <a:endParaRPr lang="en-US" altLang="zh-TW" smtClean="0"/>
          </a:p>
          <a:p>
            <a:endParaRPr lang="en-GB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症狀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身體症狀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      失眠：睡不好、多夢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      食慾變化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      體重變化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      疲勞虛弱、無活力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      動作講話緩慢或激躁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      身體病痛（胸悶、頭痛、頸僵硬）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症狀</a:t>
            </a:r>
          </a:p>
        </p:txBody>
      </p:sp>
      <p:sp>
        <p:nvSpPr>
          <p:cNvPr id="150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認知功能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記憶變差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精神不集中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猶豫不決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認知</a:t>
            </a:r>
            <a:endParaRPr lang="en-GB" smtClean="0"/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無法做決定</a:t>
            </a:r>
            <a:endParaRPr lang="en-US" altLang="zh-TW" smtClean="0"/>
          </a:p>
          <a:p>
            <a:r>
              <a:rPr lang="zh-TW" altLang="en-US" smtClean="0"/>
              <a:t>無法採取行動</a:t>
            </a:r>
            <a:endParaRPr lang="en-US" altLang="zh-TW" smtClean="0"/>
          </a:p>
          <a:p>
            <a:r>
              <a:rPr lang="zh-TW" altLang="en-US" smtClean="0"/>
              <a:t>學業表現下降</a:t>
            </a:r>
            <a:endParaRPr lang="en-GB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zh-TW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/>
              <a:t>這個社會變遷的速度太快，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/>
              <a:t>使科學家來不及好好的研究他們</a:t>
            </a:r>
            <a:endParaRPr lang="en-US" altLang="zh-TW" smtClean="0"/>
          </a:p>
          <a:p>
            <a:pPr>
              <a:buFont typeface="Arial" charset="0"/>
              <a:buNone/>
            </a:pPr>
            <a:endParaRPr lang="zh-TW" altLang="en-US" smtClean="0"/>
          </a:p>
          <a:p>
            <a:pPr>
              <a:buFont typeface="Arial" charset="0"/>
              <a:buNone/>
            </a:pPr>
            <a:endParaRPr lang="zh-TW" altLang="en-US" smtClean="0"/>
          </a:p>
          <a:p>
            <a:pPr>
              <a:buFont typeface="Arial" charset="0"/>
              <a:buNone/>
            </a:pPr>
            <a:endParaRPr lang="zh-TW" altLang="en-US" smtClean="0"/>
          </a:p>
          <a:p>
            <a:pPr algn="r">
              <a:buFont typeface="Arial" charset="0"/>
              <a:buNone/>
            </a:pPr>
            <a:r>
              <a:rPr lang="en-GB" altLang="zh-TW" smtClean="0"/>
              <a:t>0-5</a:t>
            </a:r>
            <a:r>
              <a:rPr lang="zh-TW" altLang="en-US" smtClean="0"/>
              <a:t>歲大腦活力手冊</a:t>
            </a:r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症狀	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嚴重度 : 日常生活功能受損或顯著痛苦</a:t>
            </a:r>
          </a:p>
          <a:p>
            <a:pPr eaLnBrk="1" hangingPunct="1"/>
            <a:r>
              <a:rPr lang="zh-TW" altLang="en-US" smtClean="0">
                <a:ea typeface="標楷體" pitchFamily="65" charset="-120"/>
              </a:rPr>
              <a:t>期間 : 每天多數的時間有症狀，</a:t>
            </a:r>
            <a:br>
              <a:rPr lang="zh-TW" altLang="en-US" smtClean="0">
                <a:ea typeface="標楷體" pitchFamily="65" charset="-120"/>
              </a:rPr>
            </a:br>
            <a:r>
              <a:rPr lang="zh-TW" altLang="en-US" smtClean="0">
                <a:ea typeface="標楷體" pitchFamily="65" charset="-120"/>
              </a:rPr>
              <a:t>          持續兩週以上 </a:t>
            </a:r>
          </a:p>
          <a:p>
            <a:pPr eaLnBrk="1" hangingPunct="1">
              <a:buFont typeface="Arial" charset="0"/>
              <a:buNone/>
            </a:pPr>
            <a:endParaRPr lang="zh-TW" altLang="en-US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mtClean="0">
              <a:ea typeface="標楷體" pitchFamily="65" charset="-120"/>
            </a:endParaRP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支持</a:t>
            </a:r>
            <a:endParaRPr lang="en-GB" smtClean="0"/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傾聽、同理</a:t>
            </a:r>
            <a:endParaRPr lang="en-US" altLang="zh-TW" smtClean="0"/>
          </a:p>
          <a:p>
            <a:r>
              <a:rPr lang="zh-TW" altLang="en-US" smtClean="0"/>
              <a:t>回饋</a:t>
            </a:r>
            <a:endParaRPr lang="en-US" altLang="zh-TW" smtClean="0"/>
          </a:p>
          <a:p>
            <a:r>
              <a:rPr lang="zh-TW" altLang="en-US" smtClean="0"/>
              <a:t>重建希望</a:t>
            </a:r>
            <a:endParaRPr lang="en-US" altLang="zh-TW" smtClean="0"/>
          </a:p>
          <a:p>
            <a:r>
              <a:rPr lang="zh-TW" altLang="en-US" smtClean="0"/>
              <a:t>問題解決</a:t>
            </a:r>
            <a:endParaRPr lang="en-US" altLang="zh-TW" smtClean="0"/>
          </a:p>
          <a:p>
            <a:r>
              <a:rPr lang="zh-TW" altLang="en-US" smtClean="0"/>
              <a:t>適應技巧</a:t>
            </a:r>
            <a:endParaRPr lang="en-US" altLang="zh-TW" smtClean="0"/>
          </a:p>
          <a:p>
            <a:r>
              <a:rPr lang="zh-TW" altLang="en-US" smtClean="0"/>
              <a:t>家庭、學校合作</a:t>
            </a:r>
            <a:endParaRPr lang="en-GB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zh-TW" smtClean="0"/>
          </a:p>
        </p:txBody>
      </p:sp>
      <p:sp>
        <p:nvSpPr>
          <p:cNvPr id="164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中度或重度憂鬱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/>
              <a:t>認知心理治療或人際心理治療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/>
              <a:t>藥物治療</a:t>
            </a:r>
            <a:endParaRPr lang="en-US" altLang="zh-TW" smtClean="0"/>
          </a:p>
          <a:p>
            <a:pPr>
              <a:buFont typeface="Arial" charset="0"/>
              <a:buNone/>
            </a:pP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/>
              <a:t>治療需持續穩定半年以上</a:t>
            </a:r>
            <a:endParaRPr lang="en-GB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正向的態度</a:t>
            </a:r>
            <a:endParaRPr lang="en-GB" smtClean="0">
              <a:ea typeface="新細明體" pitchFamily="18" charset="-120"/>
            </a:endParaRPr>
          </a:p>
        </p:txBody>
      </p:sp>
      <p:sp>
        <p:nvSpPr>
          <p:cNvPr id="168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溫暖</a:t>
            </a:r>
            <a:r>
              <a:rPr lang="zh-TW" altLang="en-GB" smtClean="0"/>
              <a:t>、</a:t>
            </a:r>
            <a:r>
              <a:rPr lang="zh-TW" altLang="en-US" smtClean="0"/>
              <a:t>敏銳、</a:t>
            </a:r>
            <a:r>
              <a:rPr lang="en-GB" smtClean="0">
                <a:ea typeface="新細明體" pitchFamily="18" charset="-120"/>
              </a:rPr>
              <a:t> </a:t>
            </a:r>
            <a:r>
              <a:rPr lang="zh-TW" altLang="en-US" smtClean="0"/>
              <a:t>投入有反應的</a:t>
            </a:r>
            <a:r>
              <a:rPr lang="en-GB" smtClean="0">
                <a:ea typeface="新細明體" pitchFamily="18" charset="-120"/>
              </a:rPr>
              <a:t> </a:t>
            </a:r>
          </a:p>
          <a:p>
            <a:pPr eaLnBrk="1" hangingPunct="1"/>
            <a:r>
              <a:rPr lang="zh-TW" altLang="en-US" smtClean="0"/>
              <a:t>正向親子互動</a:t>
            </a:r>
          </a:p>
          <a:p>
            <a:pPr eaLnBrk="1" hangingPunct="1"/>
            <a:r>
              <a:rPr lang="zh-TW" altLang="en-US" smtClean="0"/>
              <a:t>提供監督指導</a:t>
            </a:r>
          </a:p>
          <a:p>
            <a:pPr eaLnBrk="1" hangingPunct="1"/>
            <a:r>
              <a:rPr lang="zh-TW" altLang="en-US" smtClean="0"/>
              <a:t>問解決導向</a:t>
            </a:r>
          </a:p>
          <a:p>
            <a:pPr eaLnBrk="1" hangingPunct="1"/>
            <a:r>
              <a:rPr lang="zh-TW" altLang="en-GB" smtClean="0"/>
              <a:t>清楚可預測的規則</a:t>
            </a:r>
          </a:p>
          <a:p>
            <a:pPr eaLnBrk="1" hangingPunct="1"/>
            <a:endParaRPr lang="en-GB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溝通技巧</a:t>
            </a:r>
            <a:endParaRPr lang="en-GB" smtClean="0"/>
          </a:p>
        </p:txBody>
      </p:sp>
      <p:sp>
        <p:nvSpPr>
          <p:cNvPr id="171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語言的 </a:t>
            </a:r>
            <a:r>
              <a:rPr lang="en-US" altLang="zh-TW" smtClean="0"/>
              <a:t>(</a:t>
            </a:r>
            <a:r>
              <a:rPr lang="zh-TW" altLang="en-US" smtClean="0"/>
              <a:t>占</a:t>
            </a:r>
            <a:r>
              <a:rPr lang="en-US" altLang="zh-TW" smtClean="0"/>
              <a:t>30%)</a:t>
            </a:r>
            <a:endParaRPr lang="en-GB" altLang="zh-TW" smtClean="0"/>
          </a:p>
          <a:p>
            <a:pPr eaLnBrk="1" hangingPunct="1"/>
            <a:r>
              <a:rPr lang="zh-TW" altLang="en-US" smtClean="0"/>
              <a:t>非語言的</a:t>
            </a:r>
            <a:r>
              <a:rPr lang="en-US" altLang="zh-TW" smtClean="0"/>
              <a:t>(</a:t>
            </a:r>
            <a:r>
              <a:rPr lang="zh-TW" altLang="en-US" smtClean="0"/>
              <a:t>占</a:t>
            </a:r>
            <a:r>
              <a:rPr lang="en-US" altLang="zh-TW" smtClean="0"/>
              <a:t>70%)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你說什麼並不重要，重要的是你怎麼說</a:t>
            </a:r>
            <a:endParaRPr lang="en-US" altLang="zh-TW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個案</a:t>
            </a:r>
            <a:endParaRPr lang="en-GB" smtClean="0"/>
          </a:p>
        </p:txBody>
      </p:sp>
      <p:sp>
        <p:nvSpPr>
          <p:cNvPr id="179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單親家庭，父親在出生後不久過世</a:t>
            </a:r>
            <a:endParaRPr lang="en-US" altLang="zh-TW" smtClean="0"/>
          </a:p>
          <a:p>
            <a:r>
              <a:rPr lang="zh-TW" altLang="en-US" smtClean="0"/>
              <a:t>母親為了經濟因素在都市工作</a:t>
            </a:r>
            <a:endParaRPr lang="en-US" altLang="zh-TW" smtClean="0"/>
          </a:p>
          <a:p>
            <a:r>
              <a:rPr lang="zh-TW" altLang="en-US" smtClean="0"/>
              <a:t>個案被送到鄉下與外婆同住</a:t>
            </a:r>
            <a:endParaRPr lang="en-US" altLang="zh-TW" smtClean="0"/>
          </a:p>
          <a:p>
            <a:r>
              <a:rPr lang="zh-TW" altLang="en-US" smtClean="0"/>
              <a:t>經濟狀況很差</a:t>
            </a:r>
            <a:endParaRPr lang="en-US" altLang="zh-TW" smtClean="0"/>
          </a:p>
          <a:p>
            <a:r>
              <a:rPr lang="zh-TW" altLang="en-US" smtClean="0"/>
              <a:t>成績很差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保護因子</a:t>
            </a:r>
            <a:endParaRPr lang="en-GB" smtClean="0"/>
          </a:p>
        </p:txBody>
      </p:sp>
      <p:sp>
        <p:nvSpPr>
          <p:cNvPr id="181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開朗的阿媽</a:t>
            </a:r>
            <a:endParaRPr lang="en-US" altLang="zh-TW" smtClean="0"/>
          </a:p>
          <a:p>
            <a:r>
              <a:rPr lang="zh-TW" altLang="en-US" smtClean="0"/>
              <a:t>關心的媽媽</a:t>
            </a:r>
            <a:endParaRPr lang="en-US" altLang="zh-TW" smtClean="0"/>
          </a:p>
          <a:p>
            <a:r>
              <a:rPr lang="zh-TW" altLang="en-US" smtClean="0"/>
              <a:t>體育很好</a:t>
            </a:r>
            <a:endParaRPr lang="en-US" altLang="zh-TW" smtClean="0"/>
          </a:p>
          <a:p>
            <a:r>
              <a:rPr lang="zh-TW" altLang="en-US" smtClean="0"/>
              <a:t>幫忙分擔家事</a:t>
            </a:r>
            <a:endParaRPr lang="en-US" altLang="zh-TW" smtClean="0"/>
          </a:p>
          <a:p>
            <a:r>
              <a:rPr lang="zh-TW" altLang="en-US" smtClean="0"/>
              <a:t>每次運動會都會肚子痛的老師</a:t>
            </a:r>
            <a:endParaRPr lang="en-GB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標楷體" pitchFamily="65" charset="-120"/>
              </a:rPr>
              <a:t>厭食與暴食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ea typeface="標楷體" pitchFamily="65" charset="-120"/>
              </a:rPr>
              <a:t>身體形象的錯誤認知</a:t>
            </a:r>
          </a:p>
          <a:p>
            <a:r>
              <a:rPr lang="zh-TW" altLang="en-US" smtClean="0">
                <a:ea typeface="標楷體" pitchFamily="65" charset="-120"/>
              </a:rPr>
              <a:t>對身體的影響</a:t>
            </a:r>
          </a:p>
          <a:p>
            <a:r>
              <a:rPr lang="zh-TW" altLang="en-US" smtClean="0">
                <a:ea typeface="標楷體" pitchFamily="65" charset="-120"/>
              </a:rPr>
              <a:t>應建立正確飲食習慣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zh-TW" smtClean="0"/>
          </a:p>
        </p:txBody>
      </p:sp>
      <p:pic>
        <p:nvPicPr>
          <p:cNvPr id="189443" name="Content Placeholder 3" descr="barle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9525"/>
            <a:ext cx="9144000" cy="6867525"/>
          </a:xfrm>
        </p:spPr>
      </p:pic>
      <p:sp>
        <p:nvSpPr>
          <p:cNvPr id="189444" name="Rectangle 3"/>
          <p:cNvSpPr>
            <a:spLocks noChangeArrowheads="1"/>
          </p:cNvSpPr>
          <p:nvPr/>
        </p:nvSpPr>
        <p:spPr bwMode="auto">
          <a:xfrm>
            <a:off x="1908175" y="188913"/>
            <a:ext cx="5543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謝謝聆聽</a:t>
            </a:r>
            <a:endParaRPr lang="en-GB" sz="40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zh-TW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0000"/>
                </a:solidFill>
              </a:rPr>
              <a:t>壓力的年代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zh-TW" altLang="en-US" smtClean="0"/>
              <a:t>由家庭到學校</a:t>
            </a:r>
            <a:endParaRPr lang="en-US" altLang="zh-TW" smtClean="0"/>
          </a:p>
          <a:p>
            <a:r>
              <a:rPr lang="zh-TW" altLang="en-US" smtClean="0"/>
              <a:t>健康的父母、健康的老師</a:t>
            </a:r>
            <a:endParaRPr lang="en-US" altLang="zh-TW" smtClean="0"/>
          </a:p>
          <a:p>
            <a:r>
              <a:rPr lang="zh-TW" altLang="en-US" smtClean="0"/>
              <a:t>態度、氣氛重於技巧</a:t>
            </a:r>
            <a:endParaRPr lang="en-US" altLang="zh-TW" smtClean="0"/>
          </a:p>
          <a:p>
            <a:r>
              <a:rPr lang="zh-TW" altLang="en-US" smtClean="0"/>
              <a:t>知識是重要的</a:t>
            </a:r>
            <a:endParaRPr lang="en-GB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為什們現代人壓力越來越高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資訊爆炸</a:t>
            </a:r>
            <a:endParaRPr lang="en-US" altLang="zh-TW" smtClean="0"/>
          </a:p>
          <a:p>
            <a:r>
              <a:rPr lang="zh-TW" altLang="en-US" smtClean="0"/>
              <a:t>比較</a:t>
            </a:r>
            <a:endParaRPr lang="en-US" altLang="zh-TW" smtClean="0"/>
          </a:p>
          <a:p>
            <a:r>
              <a:rPr lang="zh-TW" altLang="en-US" smtClean="0"/>
              <a:t>信仰</a:t>
            </a:r>
            <a:endParaRPr lang="en-US" altLang="zh-TW" smtClean="0"/>
          </a:p>
          <a:p>
            <a:r>
              <a:rPr lang="zh-TW" altLang="en-US" smtClean="0"/>
              <a:t>無意義</a:t>
            </a:r>
            <a:endParaRPr lang="en-US" altLang="zh-TW" smtClean="0"/>
          </a:p>
          <a:p>
            <a:r>
              <a:rPr lang="zh-TW" altLang="en-US" smtClean="0"/>
              <a:t>複雜的生活</a:t>
            </a:r>
            <a:endParaRPr lang="en-US" altLang="zh-TW" smtClean="0"/>
          </a:p>
          <a:p>
            <a:r>
              <a:rPr lang="zh-TW" altLang="en-US" smtClean="0"/>
              <a:t>要求的提高</a:t>
            </a:r>
            <a:endParaRPr lang="en-US" altLang="zh-TW" smtClean="0"/>
          </a:p>
          <a:p>
            <a:r>
              <a:rPr lang="zh-TW" altLang="en-US" smtClean="0"/>
              <a:t>犯錯的機會增加</a:t>
            </a:r>
            <a:endParaRPr lang="en-US" altLang="zh-TW" smtClean="0"/>
          </a:p>
          <a:p>
            <a:r>
              <a:rPr lang="zh-TW" altLang="en-US" smtClean="0"/>
              <a:t>不能犯錯</a:t>
            </a:r>
            <a:r>
              <a:rPr lang="en-US" altLang="zh-TW" smtClean="0"/>
              <a:t>??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ed\Pictures\fun\status anxiet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5688" y="476250"/>
            <a:ext cx="5100637" cy="61706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孩子和大人</a:t>
            </a:r>
            <a:endParaRPr lang="en-GB" smtClean="0">
              <a:ea typeface="新細明體" pitchFamily="18" charset="-12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是從蝌蚪變青蛙</a:t>
            </a:r>
          </a:p>
          <a:p>
            <a:pPr eaLnBrk="1" hangingPunct="1"/>
            <a:r>
              <a:rPr lang="zh-TW" altLang="en-US" smtClean="0"/>
              <a:t>還是從小貓變大貓 </a:t>
            </a:r>
            <a:r>
              <a:rPr lang="en-US" altLang="zh-TW" smtClean="0"/>
              <a:t>?</a:t>
            </a:r>
          </a:p>
          <a:p>
            <a:pPr eaLnBrk="1" hangingPunct="1"/>
            <a:endParaRPr lang="en-GB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">
  <a:themeElements>
    <a:clrScheme name="ES 8">
      <a:dk1>
        <a:srgbClr val="000000"/>
      </a:dk1>
      <a:lt1>
        <a:srgbClr val="FFFFFF"/>
      </a:lt1>
      <a:dk2>
        <a:srgbClr val="0066CC"/>
      </a:dk2>
      <a:lt2>
        <a:srgbClr val="FFFF00"/>
      </a:lt2>
      <a:accent1>
        <a:srgbClr val="66FF33"/>
      </a:accent1>
      <a:accent2>
        <a:srgbClr val="00FFFF"/>
      </a:accent2>
      <a:accent3>
        <a:srgbClr val="AAB8E2"/>
      </a:accent3>
      <a:accent4>
        <a:srgbClr val="DADADA"/>
      </a:accent4>
      <a:accent5>
        <a:srgbClr val="B8FFAD"/>
      </a:accent5>
      <a:accent6>
        <a:srgbClr val="00E7E7"/>
      </a:accent6>
      <a:hlink>
        <a:srgbClr val="FF66FF"/>
      </a:hlink>
      <a:folHlink>
        <a:srgbClr val="990099"/>
      </a:folHlink>
    </a:clrScheme>
    <a:fontScheme name="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 8">
        <a:dk1>
          <a:srgbClr val="000000"/>
        </a:dk1>
        <a:lt1>
          <a:srgbClr val="FFFFFF"/>
        </a:lt1>
        <a:dk2>
          <a:srgbClr val="0066CC"/>
        </a:dk2>
        <a:lt2>
          <a:srgbClr val="FFFF00"/>
        </a:lt2>
        <a:accent1>
          <a:srgbClr val="66FF33"/>
        </a:accent1>
        <a:accent2>
          <a:srgbClr val="00FFFF"/>
        </a:accent2>
        <a:accent3>
          <a:srgbClr val="AAB8E2"/>
        </a:accent3>
        <a:accent4>
          <a:srgbClr val="DADADA"/>
        </a:accent4>
        <a:accent5>
          <a:srgbClr val="B8FFAD"/>
        </a:accent5>
        <a:accent6>
          <a:srgbClr val="00E7E7"/>
        </a:accent6>
        <a:hlink>
          <a:srgbClr val="FF66FF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2936</Words>
  <Application>Microsoft Office PowerPoint</Application>
  <PresentationFormat>On-screen Show (4:3)</PresentationFormat>
  <Paragraphs>377</Paragraphs>
  <Slides>58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Calibri</vt:lpstr>
      <vt:lpstr>Times New Roman</vt:lpstr>
      <vt:lpstr>新細明體</vt:lpstr>
      <vt:lpstr>標楷體</vt:lpstr>
      <vt:lpstr>Wingdings</vt:lpstr>
      <vt:lpstr>Symbol</vt:lpstr>
      <vt:lpstr>Office Theme</vt:lpstr>
      <vt:lpstr>1_Office Theme</vt:lpstr>
      <vt:lpstr>ES</vt:lpstr>
      <vt:lpstr>青少年常見的精神疾病及評估介入方式</vt:lpstr>
      <vt:lpstr>Slide 2</vt:lpstr>
      <vt:lpstr>Slide 3</vt:lpstr>
      <vt:lpstr>Slide 4</vt:lpstr>
      <vt:lpstr>Slide 5</vt:lpstr>
      <vt:lpstr>Slide 6</vt:lpstr>
      <vt:lpstr>為什們現代人壓力越來越高</vt:lpstr>
      <vt:lpstr>Slide 8</vt:lpstr>
      <vt:lpstr>孩子和大人</vt:lpstr>
      <vt:lpstr>健康促進</vt:lpstr>
      <vt:lpstr>Slide 11</vt:lpstr>
      <vt:lpstr>Slide 12</vt:lpstr>
      <vt:lpstr>Family therapy</vt:lpstr>
      <vt:lpstr>Slide 14</vt:lpstr>
      <vt:lpstr>Michael Rutter </vt:lpstr>
      <vt:lpstr>Resilience: Individual 人要如何變強 ?</vt:lpstr>
      <vt:lpstr>面對恐懼</vt:lpstr>
      <vt:lpstr>大腦及情緒的修行</vt:lpstr>
      <vt:lpstr>保持彈性</vt:lpstr>
      <vt:lpstr>Reappraisal</vt:lpstr>
      <vt:lpstr>Slide 21</vt:lpstr>
      <vt:lpstr>給孩子的示範</vt:lpstr>
      <vt:lpstr>理想的環境</vt:lpstr>
      <vt:lpstr>兒童青少年偏差行為之 評估衡鑑與介入</vt:lpstr>
      <vt:lpstr>接到轉介時</vt:lpstr>
      <vt:lpstr>冷靜下來的方法</vt:lpstr>
      <vt:lpstr>被了解</vt:lpstr>
      <vt:lpstr>心理治療的要素</vt:lpstr>
      <vt:lpstr>Slide 29</vt:lpstr>
      <vt:lpstr>Slide 30</vt:lpstr>
      <vt:lpstr>了解怎麼回事兒</vt:lpstr>
      <vt:lpstr>精神疾病的辨識</vt:lpstr>
      <vt:lpstr>一定要轉介到醫院的疾病</vt:lpstr>
      <vt:lpstr>思覺失調症</vt:lpstr>
      <vt:lpstr>治療</vt:lpstr>
      <vt:lpstr>頻道的調整</vt:lpstr>
      <vt:lpstr>躁鬱症</vt:lpstr>
      <vt:lpstr>躁期發作</vt:lpstr>
      <vt:lpstr>治療</vt:lpstr>
      <vt:lpstr>兒童青少年問題</vt:lpstr>
      <vt:lpstr>症狀的成因:以系統來看</vt:lpstr>
      <vt:lpstr>以時間進展來看 : 4Ps</vt:lpstr>
      <vt:lpstr>Slide 43</vt:lpstr>
      <vt:lpstr>4Ps</vt:lpstr>
      <vt:lpstr>青少年期</vt:lpstr>
      <vt:lpstr>想法</vt:lpstr>
      <vt:lpstr>症狀</vt:lpstr>
      <vt:lpstr>症狀</vt:lpstr>
      <vt:lpstr>認知</vt:lpstr>
      <vt:lpstr>症狀 </vt:lpstr>
      <vt:lpstr>支持</vt:lpstr>
      <vt:lpstr>Slide 52</vt:lpstr>
      <vt:lpstr>正向的態度</vt:lpstr>
      <vt:lpstr>溝通技巧</vt:lpstr>
      <vt:lpstr>個案</vt:lpstr>
      <vt:lpstr>保護因子</vt:lpstr>
      <vt:lpstr>厭食與暴食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Ted</dc:creator>
  <cp:lastModifiedBy>Ted Liang</cp:lastModifiedBy>
  <cp:revision>67</cp:revision>
  <dcterms:created xsi:type="dcterms:W3CDTF">2011-07-16T03:45:57Z</dcterms:created>
  <dcterms:modified xsi:type="dcterms:W3CDTF">2014-08-14T08:37:21Z</dcterms:modified>
</cp:coreProperties>
</file>