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4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288" r:id="rId27"/>
    <p:sldId id="287" r:id="rId28"/>
    <p:sldId id="289" r:id="rId29"/>
    <p:sldId id="290" r:id="rId30"/>
    <p:sldId id="291" r:id="rId31"/>
    <p:sldId id="292" r:id="rId32"/>
    <p:sldId id="316" r:id="rId33"/>
    <p:sldId id="294" r:id="rId34"/>
    <p:sldId id="295" r:id="rId35"/>
    <p:sldId id="296" r:id="rId36"/>
    <p:sldId id="300" r:id="rId37"/>
    <p:sldId id="301" r:id="rId38"/>
    <p:sldId id="302" r:id="rId39"/>
    <p:sldId id="303" r:id="rId40"/>
    <p:sldId id="304" r:id="rId41"/>
    <p:sldId id="305" r:id="rId42"/>
    <p:sldId id="309" r:id="rId43"/>
    <p:sldId id="311" r:id="rId44"/>
    <p:sldId id="312" r:id="rId45"/>
    <p:sldId id="313" r:id="rId46"/>
    <p:sldId id="314" r:id="rId47"/>
    <p:sldId id="357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44" r:id="rId60"/>
    <p:sldId id="315" r:id="rId61"/>
    <p:sldId id="358" r:id="rId6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1" autoAdjust="0"/>
  </p:normalViewPr>
  <p:slideViewPr>
    <p:cSldViewPr>
      <p:cViewPr>
        <p:scale>
          <a:sx n="70" d="100"/>
          <a:sy n="70" d="100"/>
        </p:scale>
        <p:origin x="-281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4D10-8B36-457D-B4C8-603C4664BAB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7FE7-B12C-402E-AB6D-68FC744801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48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26ABCCE2-C3A8-40E7-8355-AA6B66801009}" type="slidenum">
              <a:rPr lang="en-US" altLang="zh-TW" smtClean="0">
                <a:latin typeface="Times New Roman" pitchFamily="18" charset="0"/>
              </a:rPr>
              <a:pPr eaLnBrk="1" hangingPunct="1"/>
              <a:t>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5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266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7" name="Oval 19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8" name="Oval 19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9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0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1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2" name="Oval 200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3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4" name="Oval 202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5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4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245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6" name="Oval 174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7" name="Oval 175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8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9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1" name="Oval 17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3" name="Oval 18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5" name="Oval 18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6" name="Oval 18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7" name="Oval 18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8" name="Oval 18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9" name="Oval 18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3" name="Oval 19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79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40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1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2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3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4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5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6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7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8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9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2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3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4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5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6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7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8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9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0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1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2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3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4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5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6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7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8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9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0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4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5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6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7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8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03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304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5" name="Oval 233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6" name="Oval 234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7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8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9" name="Oval 237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0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1" name="Oval 239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2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3" name="Oval 241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4" name="Oval 242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5" name="Oval 243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6" name="Oval 244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7" name="Oval 245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8" name="Oval 246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3092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84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08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85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3099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00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06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0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13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16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2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37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3138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39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42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45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48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49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50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3151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52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53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4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55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58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59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60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61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63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3164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65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68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71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2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3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4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176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177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178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79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0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181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84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5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6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87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88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05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206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207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208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210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13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4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5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16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17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62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226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7" name="Oval 15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8" name="Oval 15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9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2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3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4" name="Oval 162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8" name="Oval 166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9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276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277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8" name="Oval 206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9" name="Oval 207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3" name="Oval 211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4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5" name="Oval 213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6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35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336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8" name="Oval 26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9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0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2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Oval 27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Oval 27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Oval 27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5" name="AutoShape 313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23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424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25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26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27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28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29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30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31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2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3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34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35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17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828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65DE-A020-41FB-89F9-9F43CC33D1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2344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43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05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18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4660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8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870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887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0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F2FDB1">
                <a:gamma/>
                <a:shade val="7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F4A4EF-52D9-4B69-954E-71B42F88A013}" type="datetimeFigureOut">
              <a:rPr lang="zh-TW" altLang="en-US" smtClean="0"/>
              <a:pPr/>
              <a:t>2017/3/6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7F754A-3C3B-4824-AC73-D67321A629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33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34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5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1045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46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9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0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51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52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55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57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058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59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1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62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3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4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5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8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72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75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6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78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1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83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084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85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88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9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91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4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96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098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9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0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1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2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3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04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6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07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8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09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1110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111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12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3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4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5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6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17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20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FF00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FF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4464496"/>
          </a:xfrm>
        </p:spPr>
        <p:txBody>
          <a:bodyPr>
            <a:normAutofit/>
          </a:bodyPr>
          <a:lstStyle/>
          <a:p>
            <a:pPr>
              <a:lnSpc>
                <a:spcPts val="56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照顧身心障礙者實務技巧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徵象測量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翻身、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拍背、移位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實務技巧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沐浴、更換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尿布、衣褲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等技巧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周淑美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106.03.16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影響脈率的因素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57313" y="2006600"/>
            <a:ext cx="3556000" cy="4083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年齡</a:t>
            </a:r>
          </a:p>
          <a:p>
            <a:pPr>
              <a:buFont typeface="Wingdings" pitchFamily="2" charset="2"/>
              <a:buNone/>
            </a:pPr>
            <a:r>
              <a:rPr lang="en-US" altLang="zh-TW" sz="320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3200" smtClean="0">
                <a:latin typeface="Times New Roman" pitchFamily="18" charset="0"/>
                <a:ea typeface="標楷體" pitchFamily="65" charset="-120"/>
              </a:rPr>
              <a:t>性別</a:t>
            </a:r>
          </a:p>
          <a:p>
            <a:pPr>
              <a:buFont typeface="Wingdings" pitchFamily="2" charset="2"/>
              <a:buNone/>
            </a:pPr>
            <a:r>
              <a:rPr lang="en-US" altLang="zh-TW" sz="320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3200" smtClean="0">
                <a:latin typeface="Times New Roman" pitchFamily="18" charset="0"/>
                <a:ea typeface="標楷體" pitchFamily="65" charset="-120"/>
              </a:rPr>
              <a:t>荷爾蒙</a:t>
            </a:r>
          </a:p>
          <a:p>
            <a:pPr>
              <a:buFont typeface="Wingdings" pitchFamily="2" charset="2"/>
              <a:buNone/>
            </a:pPr>
            <a:r>
              <a:rPr lang="en-US" altLang="zh-TW" sz="3200" smtClean="0"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sz="3200" smtClean="0">
                <a:latin typeface="Times New Roman" pitchFamily="18" charset="0"/>
                <a:ea typeface="標楷體" pitchFamily="65" charset="-120"/>
              </a:rPr>
              <a:t>血壓</a:t>
            </a:r>
          </a:p>
          <a:p>
            <a:pPr>
              <a:buFont typeface="Wingdings" pitchFamily="2" charset="2"/>
              <a:buNone/>
            </a:pPr>
            <a:r>
              <a:rPr lang="en-US" altLang="zh-TW" sz="3200" smtClean="0"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sz="3200" smtClean="0">
                <a:latin typeface="Times New Roman" pitchFamily="18" charset="0"/>
                <a:ea typeface="標楷體" pitchFamily="65" charset="-120"/>
              </a:rPr>
              <a:t>體溫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57625" y="2006600"/>
            <a:ext cx="4602163" cy="4083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情緒激動</a:t>
            </a:r>
          </a:p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7.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疼痛</a:t>
            </a:r>
          </a:p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8.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運動</a:t>
            </a:r>
          </a:p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9.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食物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例如咖啡、茶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10.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藥物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</a:rPr>
              <a:t>例如</a:t>
            </a:r>
            <a:r>
              <a:rPr lang="zh-TW" altLang="en-US" sz="360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毛地黃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7FE274C-5382-4869-A7F8-4C397B919F4D}" type="slidenum">
              <a:rPr lang="en-US" altLang="zh-TW"/>
              <a:pPr eaLnBrk="1" hangingPunct="1"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694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056437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不同年齡層之正常脈率</a:t>
            </a:r>
          </a:p>
        </p:txBody>
      </p:sp>
      <p:graphicFrame>
        <p:nvGraphicFramePr>
          <p:cNvPr id="16418" name="Group 34"/>
          <p:cNvGraphicFramePr>
            <a:graphicFrameLocks noGrp="1"/>
          </p:cNvGraphicFramePr>
          <p:nvPr>
            <p:ph type="tbl" idx="1"/>
          </p:nvPr>
        </p:nvGraphicFramePr>
        <p:xfrm>
          <a:off x="827088" y="1981200"/>
          <a:ext cx="7048500" cy="4114801"/>
        </p:xfrm>
        <a:graphic>
          <a:graphicData uri="http://schemas.openxmlformats.org/drawingml/2006/table">
            <a:tbl>
              <a:tblPr/>
              <a:tblGrid>
                <a:gridCol w="1993329"/>
                <a:gridCol w="5055171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年齡層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正常之脈率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次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分鐘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胎兒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140 ~ 150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新生兒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130 ~ 140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嬰兒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115 ~ 130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兒童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80 ~ 115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成人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72 ~ 80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老人</a:t>
                      </a:r>
                    </a:p>
                  </a:txBody>
                  <a:tcPr marL="90006" marR="90006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60 ~ 70</a:t>
                      </a:r>
                    </a:p>
                  </a:txBody>
                  <a:tcPr marL="90006" marR="90006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5C628B5-10B8-41CB-8D39-146A65D85431}" type="slidenum">
              <a:rPr lang="en-US" altLang="zh-TW"/>
              <a:pPr eaLnBrk="1" hangingPunct="1"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353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43800" cy="9366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脈搏的節律與強弱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534400" cy="5014913"/>
          </a:xfrm>
        </p:spPr>
        <p:txBody>
          <a:bodyPr/>
          <a:lstStyle/>
          <a:p>
            <a:pPr>
              <a:lnSpc>
                <a:spcPts val="4600"/>
              </a:lnSpc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為案主測量脈率時，除次數之計數外，也應注意脈搏之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節律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力量之強弱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buFont typeface="Wingdings" pitchFamily="2" charset="2"/>
              <a:buBlip>
                <a:blip r:embed="rId2"/>
              </a:buBlip>
            </a:pP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節律在正常情形下是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規則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的，即每次心跳之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間隔時間相等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ts val="4600"/>
              </a:lnSpc>
              <a:buFontTx/>
              <a:buBlip>
                <a:blip r:embed="rId2"/>
              </a:buBlip>
            </a:pPr>
            <a:r>
              <a:rPr lang="zh-TW" altLang="en-US" b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心律不整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有節律不規則之情形出現，例如每次跳動間隔時間長短不一；脈率過快或過慢；或有跳動消失的現象，此節律異常之現象。</a:t>
            </a: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83F6DDC0-7AED-42E3-B2A8-863EF40E77A7}" type="slidenum">
              <a:rPr lang="en-US" altLang="zh-TW"/>
              <a:pPr eaLnBrk="1" hangingPunct="1"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61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測量脈搏的方法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脈搏的速率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指每分鐘脈搏跳動的次數，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   簡稱脈率。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測量方法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用</a:t>
            </a:r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食指</a:t>
            </a:r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、中指、無名指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三指測量</a:t>
            </a:r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橈動脈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測量一分鐘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32656"/>
            <a:ext cx="9145587" cy="86409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呼吸的定義與正常呼吸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268760"/>
            <a:ext cx="7991475" cy="5284440"/>
          </a:xfrm>
        </p:spPr>
        <p:txBody>
          <a:bodyPr/>
          <a:lstStyle/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呼吸是指人體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吸入氧氣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排出二氧化碳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的氣體交換過程。正常安靜狀態下，呼吸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很自然地發生，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無需費力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，規律地進行。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成人正常每分鐘呼吸速率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12~20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次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algn="l">
              <a:buFontTx/>
              <a:buBlip>
                <a:blip r:embed="rId2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測量時手指仍保持在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手腕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上。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嬰兒與兒童之呼吸速率較成人稍快，兒童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約為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20 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次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分以上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，嬰兒為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30 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次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分以上。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9C13CEF-F535-4727-8C98-7C38997D68E9}" type="slidenum">
              <a:rPr lang="en-US" altLang="zh-TW"/>
              <a:pPr eaLnBrk="1" hangingPunct="1"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99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異常呼吸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8243887" cy="4251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用力後呼吸困難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端坐呼吸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呼吸過速：每分鐘呼吸次數通常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大於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24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次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呼吸過緩：呼吸次數每分鐘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少於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次。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換氣過度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陳施氏呼吸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7.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打鼾式呼吸</a:t>
            </a: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B139E9F-4C8C-4B8F-A769-41EBEB3B3BB6}" type="slidenum">
              <a:rPr lang="en-US" altLang="zh-TW"/>
              <a:pPr eaLnBrk="1" hangingPunct="1"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264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三、影響呼吸速率的因素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4032250" cy="36560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大腦皮質的影響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化學的刺激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年齡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性別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血壓</a:t>
            </a:r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7D653C0-44E8-411B-970F-E62A125D3D40}" type="slidenum">
              <a:rPr lang="en-US" altLang="zh-TW"/>
              <a:pPr eaLnBrk="1" hangingPunct="1"/>
              <a:t>16</a:t>
            </a:fld>
            <a:endParaRPr lang="en-US" altLang="zh-TW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87900" y="1844675"/>
            <a:ext cx="4176713" cy="260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疾病的影響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7.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藥物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8.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情緒壓力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9.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活動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10.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緯度改變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altLang="zh-TW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664"/>
            <a:ext cx="7772400" cy="936104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血壓的定義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6792"/>
            <a:ext cx="8964612" cy="5301208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血液流經血管而對血管壁所造成的壓力，稱血壓。</a:t>
            </a:r>
          </a:p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收縮壓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：當左心室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時，自心臟流出的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血液，對動脈管壁所形成的最大壓力，稱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為收縮壓。</a:t>
            </a:r>
          </a:p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舒張壓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：當心臟舒張時，血液對血管壁所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產生的壓力，稱為舒張壓。舒張壓與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有關。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DCA2306B-41D8-4BF2-9E8D-FC159E492308}" type="slidenum">
              <a:rPr lang="en-US" altLang="zh-TW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482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正常血壓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血壓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的測量包括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收縮壓與舒張壓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測量血壓的單位以毫米汞柱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(mmHg)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表示。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記錄時收縮壓寫在舒張壓之上。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例如收縮壓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120mmHg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，舒張壓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86mmHg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，以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120/86 mmHg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表示。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07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58888" y="8366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00113" y="692150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血壓數值之高低受到許多因素影響，可能每分鐘都有稍許改變，其正常值有一個範圍。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28813" y="2714625"/>
            <a:ext cx="58102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收縮壓</a:t>
            </a:r>
            <a:r>
              <a:rPr lang="zh-TW" altLang="en-US" sz="4000" b="1" dirty="0">
                <a:latin typeface="Times New Roman" pitchFamily="18" charset="0"/>
                <a:ea typeface="標楷體" pitchFamily="65" charset="-120"/>
              </a:rPr>
              <a:t>的正常範圍介於</a:t>
            </a:r>
            <a:r>
              <a:rPr lang="en-US" altLang="zh-TW" sz="4000" b="1" dirty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90~130mmHg</a:t>
            </a:r>
            <a:endParaRPr lang="zh-TW" altLang="en-US" sz="4000" b="1" dirty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舒張壓</a:t>
            </a:r>
            <a:r>
              <a:rPr lang="zh-TW" altLang="en-US" sz="4000" b="1" dirty="0">
                <a:latin typeface="Times New Roman" pitchFamily="18" charset="0"/>
                <a:ea typeface="標楷體" pitchFamily="65" charset="-120"/>
              </a:rPr>
              <a:t>的正常範圍是</a:t>
            </a:r>
            <a:r>
              <a:rPr lang="en-US" altLang="zh-TW" sz="4000" b="1" dirty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60~85mmHg</a:t>
            </a:r>
            <a:r>
              <a:rPr lang="zh-TW" altLang="en-US" sz="4000" b="1" dirty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之間</a:t>
            </a:r>
            <a:endParaRPr lang="zh-TW" altLang="en-US" sz="40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55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76F4D66-3370-4CC8-8004-421D39B760B8}" type="slidenum">
              <a:rPr lang="en-US" altLang="zh-TW"/>
              <a:pPr eaLnBrk="1" hangingPunct="1"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910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09B95AD-AB10-4506-BBD9-A0C12B301ABE}" type="slidenum">
              <a:rPr lang="en-US" altLang="zh-TW"/>
              <a:pPr eaLnBrk="1" hangingPunct="1"/>
              <a:t>2</a:t>
            </a:fld>
            <a:endParaRPr lang="en-US" altLang="zh-TW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549275"/>
            <a:ext cx="5759450" cy="576263"/>
          </a:xfrm>
        </p:spPr>
        <p:txBody>
          <a:bodyPr/>
          <a:lstStyle/>
          <a:p>
            <a:r>
              <a:rPr lang="zh-TW" altLang="en-US" sz="540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基本生命徵象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552" y="1916113"/>
            <a:ext cx="82996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生活服務員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用來測知案主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身體功能之變化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疾病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的方法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71550" y="3429000"/>
            <a:ext cx="7092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生命徵象代表人體</a:t>
            </a:r>
            <a:r>
              <a:rPr lang="en-US" altLang="zh-TW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-----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體溫、脈搏、呼吸</a:t>
            </a:r>
            <a:r>
              <a:rPr lang="zh-TW" altLang="en-US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血壓</a:t>
            </a:r>
            <a:endParaRPr lang="en-US" altLang="zh-TW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簡稱 </a:t>
            </a:r>
            <a:r>
              <a:rPr lang="en-US" altLang="zh-TW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TPR</a:t>
            </a:r>
            <a:r>
              <a:rPr lang="zh-TW" altLang="en-US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與 </a:t>
            </a:r>
            <a:r>
              <a:rPr lang="en-US" altLang="zh-TW" sz="4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BP</a:t>
            </a:r>
            <a:endParaRPr lang="zh-TW" altLang="en-US" sz="40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9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高血壓的定義</a:t>
            </a:r>
          </a:p>
        </p:txBody>
      </p:sp>
      <p:graphicFrame>
        <p:nvGraphicFramePr>
          <p:cNvPr id="30771" name="Group 51"/>
          <p:cNvGraphicFramePr>
            <a:graphicFrameLocks noGrp="1"/>
          </p:cNvGraphicFramePr>
          <p:nvPr>
            <p:ph type="tbl" idx="1"/>
          </p:nvPr>
        </p:nvGraphicFramePr>
        <p:xfrm>
          <a:off x="900113" y="1916113"/>
          <a:ext cx="7566025" cy="4241802"/>
        </p:xfrm>
        <a:graphic>
          <a:graphicData uri="http://schemas.openxmlformats.org/drawingml/2006/table">
            <a:tbl>
              <a:tblPr/>
              <a:tblGrid>
                <a:gridCol w="3114675"/>
                <a:gridCol w="2152650"/>
                <a:gridCol w="22987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分類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收縮壓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舒張壓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正常血壓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小於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小於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85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正常但偏高之血壓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130~139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85~89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高血壓            輕度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140~159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90~99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                  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中度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160~179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100~109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                  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重度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180~209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110~119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                 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極重度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大於或等於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210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大於或等於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43B64803-643D-4E54-8B63-4B39DE377F7B}" type="slidenum">
              <a:rPr lang="en-US" altLang="zh-TW"/>
              <a:pPr eaLnBrk="1" hangingPunct="1"/>
              <a:t>20</a:t>
            </a:fld>
            <a:endParaRPr lang="en-US" altLang="zh-TW"/>
          </a:p>
        </p:txBody>
      </p:sp>
      <p:sp>
        <p:nvSpPr>
          <p:cNvPr id="24614" name="Text Box 46"/>
          <p:cNvSpPr txBox="1">
            <a:spLocks noChangeArrowheads="1"/>
          </p:cNvSpPr>
          <p:nvPr/>
        </p:nvSpPr>
        <p:spPr bwMode="auto">
          <a:xfrm>
            <a:off x="6372225" y="119697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單位：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mmHg</a:t>
            </a:r>
          </a:p>
        </p:txBody>
      </p:sp>
    </p:spTree>
    <p:extLst>
      <p:ext uri="{BB962C8B-B14F-4D97-AF65-F5344CB8AC3E}">
        <p14:creationId xmlns:p14="http://schemas.microsoft.com/office/powerpoint/2010/main" xmlns="" val="41809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高血壓應注意事項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8029575" cy="472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血壓若達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140/90 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毫米汞柱，應注意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飲食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、戒除吸煙及酗酒，並經常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運動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且接受進一步檢查。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血壓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160/100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毫米汞柱以上，除上述外，應接受進一步檢查及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藥物治療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持續的高血壓，可能會發生：心臟病、腦中風、腎衰竭等疾病。 </a:t>
            </a:r>
          </a:p>
          <a:p>
            <a:pPr>
              <a:buFont typeface="Wingdings" pitchFamily="2" charset="2"/>
              <a:buNone/>
            </a:pPr>
            <a:endParaRPr lang="zh-TW" altLang="en-US" smtClean="0">
              <a:latin typeface="Times New Roman" pitchFamily="18" charset="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latin typeface="Times New Roman" pitchFamily="18" charset="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F349F05-F547-4279-9150-BC87D40A0224}" type="slidenum">
              <a:rPr lang="en-US" altLang="zh-TW"/>
              <a:pPr eaLnBrk="1" hangingPunct="1"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526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72400" cy="1143000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影響血壓數值的因素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4675"/>
            <a:ext cx="8640960" cy="5013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年齡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：老年人因動脈管壁彈性較差，所以血壓值偏高。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性別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：一般男性之血壓可能比同年齡之女性稍高，然差距極小。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活動及運動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情緒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5.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姿勢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：一般而言，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站立時的血壓高於平躺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。長期臥床的病人，若驟然由平躺改成站立姿勢，而發生頭暈、暈厥等現象時，此時測量收縮壓若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下降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20mmHg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以上，表示有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姿位性低血壓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4DF4ECF-D132-4304-8402-556976657AF7}" type="slidenum">
              <a:rPr lang="en-US" altLang="zh-TW"/>
              <a:pPr eaLnBrk="1" hangingPunct="1"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30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72400" cy="11430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影響血壓數值的因素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675"/>
            <a:ext cx="8391847" cy="5013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6.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溫度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：氣溫下降會使周邊血管收縮，血流阻力增加，因此冷天的血壓較高；而溫暖的氣溫使血管擴張，促使血壓下降。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7.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疼痛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8.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體型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：肥胖或體重過重者的血壓有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偏高的阻力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9.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循環血量：根據公式：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[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血壓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=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周邊血管阻力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×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心輸出量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]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，心輸出量與循環血量成正相關，因此可得知血壓也深受循環血量的影響。</a:t>
            </a: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89E2E3E6-279E-4DEF-B48C-A64FDE42F84C}" type="slidenum">
              <a:rPr lang="en-US" altLang="zh-TW"/>
              <a:pPr eaLnBrk="1" hangingPunct="1"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226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8681"/>
            <a:ext cx="7632700" cy="648072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測量血壓時需使用血壓計與聽診器：</a:t>
            </a:r>
          </a:p>
        </p:txBody>
      </p:sp>
      <p:sp>
        <p:nvSpPr>
          <p:cNvPr id="28675" name="投影片編號版面配置區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E385A9F-C641-40C3-9574-39F5E02786C5}" type="slidenum">
              <a:rPr lang="en-US" altLang="zh-TW"/>
              <a:pPr eaLnBrk="1" hangingPunct="1"/>
              <a:t>24</a:t>
            </a:fld>
            <a:endParaRPr lang="en-US" altLang="zh-TW"/>
          </a:p>
        </p:txBody>
      </p:sp>
      <p:pic>
        <p:nvPicPr>
          <p:cNvPr id="28676" name="Picture 4" descr="2164,9ab2a,ad7,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21336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2646,8264ea,175f,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2057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127057,2670e9,6e6,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2797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051050" y="20605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電子血壓計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403350" y="2565400"/>
            <a:ext cx="549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腕式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403350" y="4652963"/>
            <a:ext cx="549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臂式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5292725" y="206057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水銀血壓計</a:t>
            </a:r>
          </a:p>
        </p:txBody>
      </p:sp>
    </p:spTree>
    <p:extLst>
      <p:ext uri="{BB962C8B-B14F-4D97-AF65-F5344CB8AC3E}">
        <p14:creationId xmlns:p14="http://schemas.microsoft.com/office/powerpoint/2010/main" xmlns="" val="12888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測量血壓時注意事項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11662"/>
          </a:xfrm>
        </p:spPr>
        <p:txBody>
          <a:bodyPr/>
          <a:lstStyle/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找出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charset="-120"/>
              </a:rPr>
              <a:t>肱動脈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並將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charset="-120"/>
              </a:rPr>
              <a:t>記號標示對準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之。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患者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charset="-120"/>
              </a:rPr>
              <a:t>手臂與心臟同高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之位置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測量前必須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休息五分鐘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。 </a:t>
            </a:r>
          </a:p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選用適當大小之血壓加壓帶。 </a:t>
            </a:r>
          </a:p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壓脈帶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鬆緊約二指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，距離肘關節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2~3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。 </a:t>
            </a:r>
          </a:p>
          <a:p>
            <a:pPr>
              <a:lnSpc>
                <a:spcPts val="4300"/>
              </a:lnSpc>
              <a:tabLst>
                <a:tab pos="409575" algn="l"/>
              </a:tabLst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測量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第二次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必須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將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 charset="-120"/>
              </a:rPr>
              <a:t>壓脈帶鬆開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動一動再測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>
              <a:tabLst>
                <a:tab pos="409575" algn="l"/>
              </a:tabLst>
            </a:pPr>
            <a:endParaRPr lang="zh-TW" altLang="en-US" dirty="0" smtClean="0">
              <a:ea typeface="標楷體" pitchFamily="65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686800" cy="388843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身心障礙者活動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翻身、移位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4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1" descr="CAU3CT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文字方塊 2"/>
          <p:cNvSpPr txBox="1">
            <a:spLocks noChangeArrowheads="1"/>
          </p:cNvSpPr>
          <p:nvPr/>
        </p:nvSpPr>
        <p:spPr bwMode="auto">
          <a:xfrm>
            <a:off x="285750" y="142875"/>
            <a:ext cx="7847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給他魚吃，不如教他如何捕魚。</a:t>
            </a:r>
            <a:endParaRPr lang="en-US" altLang="zh-TW" sz="440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endParaRPr lang="zh-TW" altLang="en-US" sz="280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0E98B-F9AC-4229-983D-9F40D09A31FE}" type="slidenum">
              <a:rPr lang="en-US" altLang="zh-TW" smtClean="0">
                <a:ea typeface="新細明體" pitchFamily="18" charset="-120"/>
              </a:rPr>
              <a:pPr/>
              <a:t>27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620000" cy="82550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ea typeface="標楷體" pitchFamily="65" charset="-120"/>
              </a:rPr>
              <a:t>活 動 的 好 處</a:t>
            </a:r>
            <a:r>
              <a:rPr lang="zh-TW" altLang="en-US" sz="5400" smtClean="0"/>
              <a:t/>
            </a:r>
            <a:br>
              <a:rPr lang="zh-TW" altLang="en-US" sz="5400" smtClean="0"/>
            </a:br>
            <a:endParaRPr lang="zh-TW" altLang="en-US" sz="5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身體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促進血液循環、胸部完全擴張、</a:t>
            </a:r>
          </a:p>
          <a:p>
            <a:pPr eaLnBrk="1" hangingPunct="1">
              <a:buFont typeface="Symbol" pitchFamily="18" charset="2"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增進腹部肌肉收縮與肌肉張力   </a:t>
            </a:r>
          </a:p>
          <a:p>
            <a:pPr eaLnBrk="1" hangingPunct="1">
              <a:buFont typeface="Symbol" pitchFamily="18" charset="2"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維持關節可動性</a:t>
            </a:r>
          </a:p>
          <a:p>
            <a:pPr eaLnBrk="1" hangingPunct="1">
              <a:buFont typeface="Symbol" pitchFamily="18" charset="2"/>
              <a:buNone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增加健康愉快的感覺、</a:t>
            </a:r>
          </a:p>
          <a:p>
            <a:pPr eaLnBrk="1" hangingPunct="1">
              <a:buFont typeface="Symbol" pitchFamily="18" charset="2"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增進與人</a:t>
            </a: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互動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機會</a:t>
            </a:r>
          </a:p>
        </p:txBody>
      </p:sp>
    </p:spTree>
    <p:extLst>
      <p:ext uri="{BB962C8B-B14F-4D97-AF65-F5344CB8AC3E}">
        <p14:creationId xmlns:p14="http://schemas.microsoft.com/office/powerpoint/2010/main" xmlns="" val="21266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活動功能障礙之照護技巧</a:t>
            </a:r>
            <a:endParaRPr lang="zh-TW" altLang="en-US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385373" cy="413732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錯誤觀念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臥床休息、靜靜躺在床上不要動。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可達成生理的需求，保持身體最佳的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功能狀態。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運動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則能調整體能與促進健康。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01D73-A033-4F1A-BECD-45777FF44469}" type="slidenum">
              <a:rPr lang="en-US" altLang="zh-TW" smtClean="0">
                <a:ea typeface="新細明體" pitchFamily="18" charset="-120"/>
              </a:rPr>
              <a:pPr/>
              <a:t>29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 體溫的定義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981200"/>
            <a:ext cx="8352928" cy="41148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人體的溫度就是體溫，是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體內所產生的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熱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與所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喪失的熱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兩者之間抵銷的結果。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熱的產生是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食物氧化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的結果，而熱的喪失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是經由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皮膚與呼吸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水分蒸發與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排便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排尿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帶出熱氣。</a:t>
            </a:r>
          </a:p>
          <a:p>
            <a:pPr>
              <a:buFont typeface="Wingdings" pitchFamily="2" charset="2"/>
              <a:buNone/>
            </a:pPr>
            <a:endParaRPr lang="zh-TW" altLang="en-US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EB72E795-E8CF-4695-BC7F-76C7078138C5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305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圖09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BB6FD-F76D-490A-B4C8-DCD908BB55ED}" type="slidenum">
              <a:rPr lang="en-US" altLang="zh-TW" smtClean="0">
                <a:ea typeface="新細明體" pitchFamily="18" charset="-120"/>
              </a:rPr>
              <a:pPr/>
              <a:t>30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SC07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19050"/>
            <a:ext cx="835183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67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N0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8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協助活動的措施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儘早下床活動</a:t>
            </a:r>
            <a:endParaRPr lang="en-US" altLang="zh-TW" sz="4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定時地</a:t>
            </a:r>
            <a:r>
              <a:rPr lang="zh-TW" altLang="en-US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變換案主姿勢</a:t>
            </a:r>
            <a:endParaRPr lang="en-US" altLang="zh-TW" sz="4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做全範圍關節運動</a:t>
            </a:r>
          </a:p>
          <a:p>
            <a:pPr eaLnBrk="1" hangingPunct="1"/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57889-744F-48C5-AA58-0802D9E85A08}" type="slidenum">
              <a:rPr lang="en-US" altLang="zh-TW" smtClean="0"/>
              <a:pPr>
                <a:defRPr/>
              </a:pPr>
              <a:t>33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1246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539552" y="2286000"/>
            <a:ext cx="8208912" cy="3840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協助身心障礙者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正確翻身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擺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位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與扣背</a:t>
            </a:r>
          </a:p>
        </p:txBody>
      </p:sp>
    </p:spTree>
    <p:extLst>
      <p:ext uri="{BB962C8B-B14F-4D97-AF65-F5344CB8AC3E}">
        <p14:creationId xmlns:p14="http://schemas.microsoft.com/office/powerpoint/2010/main" xmlns="" val="40735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翻身姿勢的注意事項</a:t>
            </a: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避免進食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半小時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內翻身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翻身時應移動住民，避免拉扯肢體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翻身時照顧服務員一手扶住民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肩膀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另一手扶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髖部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圖09-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624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圖09-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162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圖09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312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背部扣擊技巧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實務操作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避開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腎臟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部位與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脊椎骨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扣擊時將手做成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杯狀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，用手腕力量，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有節律的扣擊。</a:t>
            </a: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扣擊方向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由下而上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來回數次，每次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50~100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次。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洗手。</a:t>
            </a:r>
          </a:p>
          <a:p>
            <a:endParaRPr lang="zh-TW" altLang="en-US" sz="3600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0C7F6-87AC-4069-8D97-9F2FB4BE31A3}" type="slidenum">
              <a:rPr lang="en-US" altLang="zh-TW" smtClean="0"/>
              <a:pPr>
                <a:defRPr/>
              </a:pPr>
              <a:t>39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32296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影響體溫的因素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16113"/>
            <a:ext cx="4286250" cy="41798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年齡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性別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每日時段的差異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運動與活動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飲食</a:t>
            </a: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24632804-7248-4119-A39F-25E91F226F35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00625" y="1916113"/>
            <a:ext cx="3857625" cy="3241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六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荷爾蒙的影響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七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情緒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八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疾病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九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環境的溫度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十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測量部位</a:t>
            </a:r>
          </a:p>
        </p:txBody>
      </p:sp>
    </p:spTree>
    <p:extLst>
      <p:ext uri="{BB962C8B-B14F-4D97-AF65-F5344CB8AC3E}">
        <p14:creationId xmlns:p14="http://schemas.microsoft.com/office/powerpoint/2010/main" xmlns="" val="7706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176464"/>
          </a:xfrm>
        </p:spPr>
        <p:txBody>
          <a:bodyPr/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身心障礙者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移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702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74064-57FD-4D9E-87F1-A7033C718A36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zh-TW" smtClean="0"/>
          </a:p>
        </p:txBody>
      </p:sp>
      <p:pic>
        <p:nvPicPr>
          <p:cNvPr id="24579" name="Picture 3" descr="F:\DCIM\103NIKON\DSCN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圖09-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288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圖09-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79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圖09-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28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圖09-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248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zh-TW" smtClean="0">
              <a:ea typeface="新細明體" pitchFamily="18" charset="-12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zh-TW" smtClean="0">
              <a:ea typeface="新細明體" pitchFamily="18" charset="-12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0"/>
            <a:ext cx="34242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0"/>
            <a:ext cx="2843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19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C64CD0-E6C2-4EC6-B303-564F2259D2B1}" type="slidenum">
              <a:rPr lang="en-US" altLang="zh-TW" smtClean="0">
                <a:ea typeface="新細明體" charset="-120"/>
              </a:rPr>
              <a:pPr/>
              <a:t>47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8675" name="圖片 3" descr="洗澡床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1547664" y="260648"/>
            <a:ext cx="6048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協 助 清 潔 </a:t>
            </a:r>
            <a:r>
              <a:rPr lang="zh-TW" altLang="en-US" sz="4800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沐 浴 </a:t>
            </a:r>
            <a:endParaRPr lang="zh-TW" altLang="en-US" sz="48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1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協助沐浴目的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7" y="1628775"/>
            <a:ext cx="8352928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沐浴可除去身體上之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污垢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、油脂、汗液、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灰塵及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細菌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，減少異味發生，刺激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血液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循環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並增進舒適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/>
              <a:ea typeface="標楷體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沐浴可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評估全身皮膚狀況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，及早發現身體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外觀與皮膚問題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9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協助沐浴方式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208912" cy="52292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沐浴方式依案主病情不同可分為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淋浴或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盆浴、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坐浴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及床上沐浴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/>
              <a:ea typeface="標楷體"/>
            </a:endParaRPr>
          </a:p>
          <a:p>
            <a:pPr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淋浴適用於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病情穩定能下床行動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的案主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坐浴適用於病情穩定但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無法站立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的案主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/>
              <a:ea typeface="標楷體"/>
            </a:endParaRPr>
          </a:p>
          <a:p>
            <a:pPr>
              <a:lnSpc>
                <a:spcPts val="4500"/>
              </a:lnSpc>
              <a:buNone/>
            </a:pPr>
            <a:r>
              <a:rPr lang="en-US" altLang="zh-TW" dirty="0" smtClean="0">
                <a:latin typeface="標楷體"/>
                <a:ea typeface="標楷體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床上沐浴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適用於活動受限、身體虛弱、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意識不清或長期臥床無法自行執行身體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清潔者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146AD-D8C9-4FEE-ACF2-1E379C81FF24}" type="slidenum">
              <a:rPr lang="en-US" altLang="zh-TW" smtClean="0">
                <a:ea typeface="新細明體" charset="-120"/>
              </a:rPr>
              <a:pPr/>
              <a:t>49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成人體溫的正常範圍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type="tbl" idx="1"/>
          </p:nvPr>
        </p:nvGraphicFramePr>
        <p:xfrm>
          <a:off x="900113" y="1844675"/>
          <a:ext cx="7127875" cy="3873501"/>
        </p:xfrm>
        <a:graphic>
          <a:graphicData uri="http://schemas.openxmlformats.org/drawingml/2006/table">
            <a:tbl>
              <a:tblPr/>
              <a:tblGrid>
                <a:gridCol w="2559050"/>
                <a:gridCol w="4568825"/>
              </a:tblGrid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測量部位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      常      範      圍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額        溫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35.0~37.0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ºC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口溫、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耳溫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36.5~37.5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ºC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腋        溫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36.0~37.0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ºC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肛        溫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37.0~38.1 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ºC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2F9D267B-C15D-4B5E-8019-3E88D86DEE93}" type="slidenum">
              <a:rPr lang="en-US" altLang="zh-TW"/>
              <a:pPr eaLnBrk="1" hangingPunct="1"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58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協助沐浴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52928" cy="568863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沐浴依需要協助的程度可分為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完全協助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對完全無法自助者，完全由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照顧服務員執行床上沐浴的工作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部分協助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案主自行擦洗身體某些部位，</a:t>
            </a: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照顧服務員協助擦拭案主無法擦拭部位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浴室應使用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防滑設備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，避免滑倒，對能自行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沐浴案主，應保持每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分鐘探視案主一次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en-US" altLang="zh-TW" dirty="0" smtClean="0">
              <a:latin typeface="標楷體"/>
              <a:ea typeface="標楷體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沐浴期間若需加熱水，需注意先讓案主離開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澡盆再加熱水，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以免燙傷</a:t>
            </a:r>
            <a:r>
              <a:rPr lang="zh-TW" altLang="en-US" dirty="0" smtClean="0">
                <a:latin typeface="標楷體"/>
                <a:ea typeface="標楷體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latin typeface="標楷體"/>
              <a:ea typeface="標楷體"/>
            </a:endParaRPr>
          </a:p>
          <a:p>
            <a:pPr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8AF90-6A5E-48F8-88D1-68283425AEB6}" type="slidenum">
              <a:rPr lang="en-US" altLang="zh-TW" smtClean="0">
                <a:ea typeface="新細明體" charset="-120"/>
              </a:rPr>
              <a:pPr/>
              <a:t>50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5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7"/>
            <a:ext cx="7704088" cy="81034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>
                <a:ea typeface="標楷體" pitchFamily="65" charset="-120"/>
              </a:rPr>
              <a:t>沐浴前的</a:t>
            </a:r>
            <a:r>
              <a:rPr lang="zh-TW" altLang="en-US" sz="4000" dirty="0" smtClean="0">
                <a:ea typeface="標楷體" pitchFamily="65" charset="-120"/>
              </a:rPr>
              <a:t>健康評估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285875"/>
            <a:ext cx="7702550" cy="535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有感冒跡象或體溫在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37℃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目眩、脈搏跳動或呼吸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比平常快或慢時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血壓比平常高、有頭昏的症狀時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連續引發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心律不整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痰液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量突然增加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咳嗽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突然加劇、或咳嗽次數增加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急性嘔吐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急性腹瀉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褥瘡</a:t>
            </a:r>
          </a:p>
        </p:txBody>
      </p:sp>
      <p:sp>
        <p:nvSpPr>
          <p:cNvPr id="348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042B3-0F6F-4007-86B4-5CC1CC0B8CF8}" type="slidenum">
              <a:rPr lang="en-US" altLang="zh-TW" smtClean="0">
                <a:ea typeface="新細明體" charset="-120"/>
              </a:rPr>
              <a:pPr/>
              <a:t>51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214313"/>
            <a:ext cx="7387158" cy="1462087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準 備 工 作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714500"/>
            <a:ext cx="7532315" cy="51435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脫除手錶、手鍊，並洗雙手。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向沐浴者招呼：「洗澡了」。</a:t>
            </a:r>
          </a:p>
          <a:p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關上房門窗戶</a:t>
            </a:r>
            <a:r>
              <a:rPr lang="zh-TW" altLang="zh-TW" dirty="0" smtClean="0">
                <a:solidFill>
                  <a:schemeClr val="hlink"/>
                </a:solidFill>
                <a:ea typeface="標楷體" pitchFamily="65" charset="-120"/>
              </a:rPr>
              <a:t>、風扇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及圍簾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準備沐浴用品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脫褲子，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除去尿布並清理大便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將沐浴者移位至洗澡設備上。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推至浴室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浴室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溫暖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不通風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  <p:sp>
        <p:nvSpPr>
          <p:cNvPr id="3584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CBE7C-B60C-4842-81FD-83EB7E2179C4}" type="slidenum">
              <a:rPr lang="en-US" altLang="zh-TW" smtClean="0">
                <a:ea typeface="新細明體" charset="-120"/>
              </a:rPr>
              <a:pPr/>
              <a:t>52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6635750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沖洗、暖身</a:t>
            </a:r>
            <a:r>
              <a:rPr lang="zh-TW" altLang="en-US" sz="48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b="1" smtClean="0">
                <a:latin typeface="標楷體" pitchFamily="65" charset="-120"/>
                <a:ea typeface="標楷體" pitchFamily="65" charset="-120"/>
              </a:rPr>
            </a:br>
            <a:endParaRPr lang="zh-TW" altLang="en-US" sz="4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017713"/>
            <a:ext cx="7674619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以手腕內側試水溫約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37~40℃</a:t>
            </a:r>
            <a:r>
              <a:rPr lang="zh-TW" altLang="en-US" dirty="0" smtClean="0"/>
              <a:t>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手腳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先沖水，再全身沖水。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ea typeface="標楷體" pitchFamily="65" charset="-120"/>
              </a:rPr>
              <a:t>天冷時須給個案足夠的暖身時間，避免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  造成感冒。</a:t>
            </a:r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B772C-BAD5-4981-A908-3A497DC05702}" type="slidenum">
              <a:rPr lang="en-US" altLang="zh-TW" smtClean="0">
                <a:ea typeface="新細明體" charset="-120"/>
              </a:rPr>
              <a:pPr/>
              <a:t>53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洗  髮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777"/>
            <a:ext cx="8343900" cy="5445224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溫水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沖髮。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手沾洗髮精抹向頭髮，沾少許水，以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按摩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頭皮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的方式洗頭</a:t>
            </a:r>
            <a:r>
              <a:rPr lang="zh-TW" altLang="en-US" dirty="0" smtClean="0"/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用溫水沖洗。</a:t>
            </a: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注意</a:t>
            </a:r>
            <a:r>
              <a:rPr lang="zh-TW" altLang="en-US" dirty="0" smtClean="0">
                <a:solidFill>
                  <a:schemeClr val="hlink"/>
                </a:solidFill>
                <a:ea typeface="標楷體" pitchFamily="65" charset="-120"/>
              </a:rPr>
              <a:t>眼、耳朵儘量不要進水</a:t>
            </a:r>
            <a:r>
              <a:rPr lang="zh-TW" altLang="en-US" dirty="0" smtClean="0">
                <a:ea typeface="標楷體" pitchFamily="65" charset="-120"/>
              </a:rPr>
              <a:t>，可應用耳塞或沐浴帽。</a:t>
            </a:r>
          </a:p>
          <a:p>
            <a:pPr eaLnBrk="1" hangingPunct="1"/>
            <a:r>
              <a:rPr lang="zh-TW" altLang="en-US" dirty="0" smtClean="0">
                <a:solidFill>
                  <a:schemeClr val="hlink"/>
                </a:solidFill>
                <a:ea typeface="標楷體" pitchFamily="65" charset="-120"/>
              </a:rPr>
              <a:t>勿殘留洗髮精</a:t>
            </a:r>
            <a:r>
              <a:rPr lang="zh-TW" altLang="en-US" dirty="0" smtClean="0">
                <a:ea typeface="標楷體" pitchFamily="65" charset="-120"/>
              </a:rPr>
              <a:t>於頭皮造成頭皮疾病。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789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67D12-77C2-4C21-9A61-8A8B6B2408EC}" type="slidenum">
              <a:rPr lang="en-US" altLang="zh-TW" smtClean="0">
                <a:ea typeface="新細明體" charset="-120"/>
              </a:rPr>
              <a:pPr/>
              <a:t>54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洗          澡</a:t>
            </a:r>
            <a:r>
              <a:rPr lang="zh-TW" altLang="en-US" smtClean="0"/>
              <a:t> </a:t>
            </a:r>
            <a:r>
              <a:rPr lang="zh-TW" altLang="en-US" sz="1200" smtClean="0"/>
              <a:t>（</a:t>
            </a:r>
            <a:r>
              <a:rPr lang="en-US" altLang="zh-TW" sz="1200" smtClean="0"/>
              <a:t>2</a:t>
            </a:r>
            <a:r>
              <a:rPr lang="zh-TW" altLang="en-US" sz="1200" smtClean="0"/>
              <a:t>）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00188"/>
            <a:ext cx="8415536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＊清洗方向從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末梢開始，洗到驅幹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＊清洗身體必須注意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關節及皮膚皺摺處</a:t>
            </a:r>
            <a:r>
              <a:rPr lang="zh-TW" altLang="en-US" dirty="0" smtClean="0"/>
              <a:t>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沖洗的時間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並用水搓洗身體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（仔細將沐浴乳沖乾淨。）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洗陰部、臀部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、特別清洗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男性的陰莖、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陰囊，女性陰部，以及肛門口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沖水至少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分鐘，並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用水搓洗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</a:p>
        </p:txBody>
      </p:sp>
      <p:sp>
        <p:nvSpPr>
          <p:cNvPr id="3994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E7FB2-8B1B-465A-B8BE-EF603C856BDA}" type="slidenum">
              <a:rPr lang="en-US" altLang="zh-TW" smtClean="0">
                <a:ea typeface="新細明體" charset="-120"/>
              </a:rPr>
              <a:pPr/>
              <a:t>55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09638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洗          澡</a:t>
            </a:r>
            <a:r>
              <a:rPr lang="zh-TW" altLang="en-US" smtClean="0"/>
              <a:t> </a:t>
            </a:r>
            <a:r>
              <a:rPr lang="zh-TW" altLang="en-US" sz="1200" smtClean="0"/>
              <a:t>（</a:t>
            </a:r>
            <a:r>
              <a:rPr lang="en-US" altLang="zh-TW" sz="1200" smtClean="0"/>
              <a:t>3</a:t>
            </a:r>
            <a:r>
              <a:rPr lang="zh-TW" altLang="en-US" sz="1200" smtClean="0"/>
              <a:t>）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455025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刮鬍子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男生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大浴巾擦乾身體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（手腳俐落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快速擦拭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腋下、陰部、腿間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等應特別擦拭，穿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衣服時應先從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患側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先穿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。應注意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腳趾</a:t>
            </a:r>
            <a:endParaRPr lang="en-US" altLang="zh-TW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縫是否擦乾）。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11.(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大浴巾擦乾洗澡床版面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吸水毛巾保裹頭髮。</a:t>
            </a:r>
          </a:p>
        </p:txBody>
      </p:sp>
      <p:sp>
        <p:nvSpPr>
          <p:cNvPr id="4096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26C85-038C-498C-9DE0-63AAB08338B2}" type="slidenum">
              <a:rPr lang="en-US" altLang="zh-TW" smtClean="0">
                <a:ea typeface="新細明體" charset="-120"/>
              </a:rPr>
              <a:pPr/>
              <a:t>56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  浴  後  照  護</a:t>
            </a:r>
            <a:r>
              <a:rPr lang="zh-TW" altLang="en-US" dirty="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3"/>
            <a:ext cx="8271520" cy="5112296"/>
          </a:xfrm>
        </p:spPr>
        <p:txBody>
          <a:bodyPr/>
          <a:lstStyle/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全身抹乳液及痱子粉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視需要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穿尿布、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上衣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及褲子。</a:t>
            </a: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用吹風機吹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乾頭髮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推出浴室並將沐浴者移位上床。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給予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溫開水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500c.c.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飲用。</a:t>
            </a: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靜臥休息約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AD1CE-C152-47EE-87D2-C8C9B36A4A80}" type="slidenum">
              <a:rPr lang="en-US" altLang="zh-TW" smtClean="0">
                <a:ea typeface="新細明體" charset="-120"/>
              </a:rPr>
              <a:pPr/>
              <a:t>57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216" cy="8509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結        論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8064500" cy="5256213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切記注意個案的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隱私權</a:t>
            </a:r>
            <a:r>
              <a:rPr lang="zh-TW" altLang="en-US" b="1" dirty="0" smtClean="0">
                <a:ea typeface="標楷體" pitchFamily="65" charset="-120"/>
              </a:rPr>
              <a:t>。 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個案因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皮膚乾燥</a:t>
            </a:r>
            <a:r>
              <a:rPr lang="zh-TW" altLang="en-US" dirty="0" smtClean="0">
                <a:ea typeface="標楷體" pitchFamily="65" charset="-120"/>
              </a:rPr>
              <a:t>，請勿每天使用肥皂或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  <a:buFont typeface="Arial" charset="0"/>
              <a:buNone/>
            </a:pPr>
            <a:r>
              <a:rPr lang="zh-TW" altLang="en-US" dirty="0" smtClean="0">
                <a:ea typeface="標楷體" pitchFamily="65" charset="-120"/>
              </a:rPr>
              <a:t>   用力搓洗。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沐浴完個案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眼睛沒有紅腫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耳朵無不適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用餐前後</a:t>
            </a:r>
            <a:r>
              <a:rPr lang="en-US" altLang="zh-TW" b="1" dirty="0" smtClean="0">
                <a:solidFill>
                  <a:schemeClr val="hlink"/>
                </a:solidFill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分鐘</a:t>
            </a:r>
            <a:r>
              <a:rPr lang="zh-TW" altLang="en-US" dirty="0" smtClean="0">
                <a:ea typeface="標楷體" pitchFamily="65" charset="-120"/>
              </a:rPr>
              <a:t>內避免洗澡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zh-TW" altLang="en-US" b="1" dirty="0" smtClean="0">
              <a:solidFill>
                <a:schemeClr val="hlink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b="1" dirty="0" smtClean="0">
              <a:solidFill>
                <a:schemeClr val="hlink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solidFill>
                  <a:srgbClr val="990099"/>
                </a:solidFill>
                <a:ea typeface="標楷體" pitchFamily="65" charset="-120"/>
              </a:rPr>
              <a:t>讓我們的個案能洗個</a:t>
            </a:r>
            <a:r>
              <a:rPr lang="en-US" altLang="zh-TW" b="1" dirty="0" smtClean="0"/>
              <a:t>『</a:t>
            </a:r>
            <a:r>
              <a:rPr lang="zh-TW" altLang="en-US" b="1" dirty="0" smtClean="0">
                <a:solidFill>
                  <a:srgbClr val="990099"/>
                </a:solidFill>
                <a:ea typeface="標楷體" pitchFamily="65" charset="-120"/>
              </a:rPr>
              <a:t>舒服的澡！</a:t>
            </a:r>
            <a:r>
              <a:rPr lang="en-US" altLang="zh-TW" b="1" dirty="0" smtClean="0"/>
              <a:t>』</a:t>
            </a:r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3740CD-0E6F-448A-AC90-07BD5C41F024}" type="slidenum">
              <a:rPr lang="en-US" altLang="zh-TW" smtClean="0">
                <a:ea typeface="新細明體" charset="-120"/>
              </a:rPr>
              <a:pPr/>
              <a:t>58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5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協助更換衣褲注意原則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76400"/>
            <a:ext cx="8208963" cy="51816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衣物選擇以清潔、柔軟、吸汗、合身易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穿脫為原則。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尊重案主喜愛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，讓她有選擇的權利。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鼓勵案主盡其所能，共同完成更衣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更換衣物時，避免暴露案主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尊重隱私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脫衣時，由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健側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或較有力之一側脫除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穿衣時，先穿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患側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或較無力之一側穿衣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5EB2788B-624B-40DB-935B-6D4BC7752E08}" type="slidenum">
              <a:rPr lang="en-US" altLang="zh-TW" sz="1400" smtClean="0"/>
              <a:pPr eaLnBrk="1" hangingPunct="1"/>
              <a:t>59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xmlns="" val="34618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43800" cy="1431925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體溫計的種類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81200"/>
            <a:ext cx="76390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水銀體溫計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感溫膠片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三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額溫槍</a:t>
            </a:r>
          </a:p>
          <a:p>
            <a:pPr>
              <a:buFont typeface="Wingdings" pitchFamily="2" charset="2"/>
              <a:buNone/>
            </a:pP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四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耳溫槍</a:t>
            </a:r>
          </a:p>
          <a:p>
            <a:pPr>
              <a:buFont typeface="Wingdings" pitchFamily="2" charset="2"/>
              <a:buNone/>
            </a:pP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244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5B0CBCF-2BAF-427D-AD0C-0E75647A24D2}" type="slidenum">
              <a:rPr lang="en-US" altLang="zh-TW"/>
              <a:pPr eaLnBrk="1" hangingPunct="1"/>
              <a:t>6</a:t>
            </a:fld>
            <a:endParaRPr lang="en-US" altLang="zh-TW"/>
          </a:p>
        </p:txBody>
      </p:sp>
      <p:pic>
        <p:nvPicPr>
          <p:cNvPr id="10245" name="Picture 4" descr="3967,1151e7,39f,1"/>
          <p:cNvPicPr>
            <a:picLocks noChangeAspect="1" noChangeArrowheads="1"/>
          </p:cNvPicPr>
          <p:nvPr/>
        </p:nvPicPr>
        <p:blipFill>
          <a:blip r:embed="rId2" cstate="print">
            <a:lum bright="-12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2320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3090,ac2e8a,c06,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357438"/>
            <a:ext cx="1857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9235,8e817d,bce,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403725"/>
            <a:ext cx="21431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129722,1999f8,878,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429125"/>
            <a:ext cx="20716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6091,693537,ca8,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7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實務演練開始囉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4896543"/>
          </a:xfrm>
        </p:spPr>
        <p:txBody>
          <a:bodyPr/>
          <a:lstStyle/>
          <a:p>
            <a:pPr marL="0" indent="0"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協助身心障礙者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生命徵象技巧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協助身心障礙者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翻身扣背、下床技巧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協助身心障礙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者更換衣褲、尿布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我的文件\My Pictures\油桐花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charset="-120"/>
              </a:defRPr>
            </a:lvl9pPr>
          </a:lstStyle>
          <a:p>
            <a:pPr eaLnBrk="1" hangingPunct="1"/>
            <a:fld id="{DBCDBA0F-49DC-43C7-88A4-B172CAC96CCF}" type="slidenum">
              <a:rPr lang="en-US" altLang="zh-TW" smtClean="0"/>
              <a:pPr eaLnBrk="1" hangingPunct="1"/>
              <a:t>61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29273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測量體溫的方法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755650" y="1989138"/>
            <a:ext cx="7854950" cy="441166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先檢查耳溫槍有無破損和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電力是否充足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套上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耳溫套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檢查案主耳垢。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將案主耳朵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往後上方拉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按下測量鍵等嗶聲響再放開。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紀錄並寫下正確單位。</a:t>
            </a:r>
          </a:p>
        </p:txBody>
      </p:sp>
    </p:spTree>
    <p:extLst>
      <p:ext uri="{BB962C8B-B14F-4D97-AF65-F5344CB8AC3E}">
        <p14:creationId xmlns:p14="http://schemas.microsoft.com/office/powerpoint/2010/main" xmlns="" val="35131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673"/>
            <a:ext cx="7772400" cy="792087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脈搏的定義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16833"/>
            <a:ext cx="7705725" cy="3882306"/>
          </a:xfrm>
        </p:spPr>
        <p:txBody>
          <a:bodyPr/>
          <a:lstStyle/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每一次心跳迫使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血液通過動脈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時所產生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的波動，稱為脈搏。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buFont typeface="Wingdings" pitchFamily="2" charset="2"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較靠近心臟之動脈產生的脈搏較強，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頸動脈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；遠離心臟的動脈所產生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之脈搏較弱，例如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足背動脈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E9AAC43B-F02C-4F8C-9722-8DFBD8CCE0A2}" type="slidenum">
              <a:rPr lang="en-US" altLang="zh-TW"/>
              <a:pPr eaLnBrk="1" hangingPunct="1"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764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8681"/>
            <a:ext cx="7772400" cy="792087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脈搏的速率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916831"/>
            <a:ext cx="7632700" cy="3882307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脈搏的速率是指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每分鐘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脈搏跳動的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   次數，簡稱脈率。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</a:endParaRPr>
          </a:p>
          <a:p>
            <a:pPr algn="l">
              <a:buFontTx/>
              <a:buBlip>
                <a:blip r:embed="rId2"/>
              </a:buBlip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正常的脈搏速率：成人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</a:rPr>
              <a:t>每分鐘</a:t>
            </a:r>
            <a:endParaRPr lang="en-US" altLang="zh-TW" sz="3600" b="1" dirty="0" smtClean="0"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  60~90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次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，平均約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72 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次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分鐘。</a:t>
            </a:r>
          </a:p>
          <a:p>
            <a:pPr algn="l">
              <a:buFontTx/>
              <a:buBlip>
                <a:blip r:embed="rId2"/>
              </a:buBlip>
            </a:pPr>
            <a:endParaRPr lang="zh-TW" altLang="en-US" sz="3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4D770F28-52BD-49BC-A57C-B21425C9C426}" type="slidenum">
              <a:rPr lang="en-US" altLang="zh-TW"/>
              <a:pPr eaLnBrk="1" hangingPunct="1"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13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蜻蜓</Template>
  <TotalTime>135</TotalTime>
  <Words>2499</Words>
  <Application>Microsoft Office PowerPoint</Application>
  <PresentationFormat>如螢幕大小 (4:3)</PresentationFormat>
  <Paragraphs>384</Paragraphs>
  <Slides>61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蜻蜓設計簡報範本</vt:lpstr>
      <vt:lpstr> 照顧身心障礙者實務技巧~  生命徵象測量 翻身、拍背、移位實務技巧 沐浴、更換尿布、衣褲…等技巧 </vt:lpstr>
      <vt:lpstr>基本生命徵象</vt:lpstr>
      <vt:lpstr> 體溫的定義</vt:lpstr>
      <vt:lpstr>影響體溫的因素</vt:lpstr>
      <vt:lpstr>成人體溫的正常範圍</vt:lpstr>
      <vt:lpstr>體溫計的種類</vt:lpstr>
      <vt:lpstr>測量體溫的方法</vt:lpstr>
      <vt:lpstr>脈搏的定義</vt:lpstr>
      <vt:lpstr>脈搏的速率</vt:lpstr>
      <vt:lpstr>影響脈率的因素</vt:lpstr>
      <vt:lpstr>不同年齡層之正常脈率</vt:lpstr>
      <vt:lpstr>脈搏的節律與強弱</vt:lpstr>
      <vt:lpstr>測量脈搏的方法</vt:lpstr>
      <vt:lpstr>呼吸的定義與正常呼吸</vt:lpstr>
      <vt:lpstr>異常呼吸</vt:lpstr>
      <vt:lpstr>三、影響呼吸速率的因素</vt:lpstr>
      <vt:lpstr>血壓的定義</vt:lpstr>
      <vt:lpstr>正常血壓</vt:lpstr>
      <vt:lpstr>投影片 19</vt:lpstr>
      <vt:lpstr>高血壓的定義</vt:lpstr>
      <vt:lpstr>高血壓應注意事項</vt:lpstr>
      <vt:lpstr>影響血壓數值的因素</vt:lpstr>
      <vt:lpstr>影響血壓數值的因素</vt:lpstr>
      <vt:lpstr>投影片 24</vt:lpstr>
      <vt:lpstr>測量血壓時注意事項</vt:lpstr>
      <vt:lpstr>身心障礙者活動協助(翻身、移位)  </vt:lpstr>
      <vt:lpstr>投影片 27</vt:lpstr>
      <vt:lpstr>活 動 的 好 處 </vt:lpstr>
      <vt:lpstr>活動功能障礙之照護技巧</vt:lpstr>
      <vt:lpstr>投影片 30</vt:lpstr>
      <vt:lpstr>投影片 31</vt:lpstr>
      <vt:lpstr>投影片 32</vt:lpstr>
      <vt:lpstr>協助活動的措施 </vt:lpstr>
      <vt:lpstr>投影片 34</vt:lpstr>
      <vt:lpstr>翻身姿勢的注意事項</vt:lpstr>
      <vt:lpstr>投影片 36</vt:lpstr>
      <vt:lpstr>投影片 37</vt:lpstr>
      <vt:lpstr>投影片 38</vt:lpstr>
      <vt:lpstr>背部扣擊技巧(實務操作)</vt:lpstr>
      <vt:lpstr>協助身心障礙者移位 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協助沐浴目的</vt:lpstr>
      <vt:lpstr>協助沐浴方式</vt:lpstr>
      <vt:lpstr> 協助沐浴</vt:lpstr>
      <vt:lpstr>沐浴前的健康評估</vt:lpstr>
      <vt:lpstr>準 備 工 作</vt:lpstr>
      <vt:lpstr>沖洗、暖身 </vt:lpstr>
      <vt:lpstr> 洗  髮</vt:lpstr>
      <vt:lpstr>     洗          澡 （2）</vt:lpstr>
      <vt:lpstr>    洗          澡 （3）</vt:lpstr>
      <vt:lpstr> 沐  浴  後  照  護 </vt:lpstr>
      <vt:lpstr>結        論</vt:lpstr>
      <vt:lpstr>協助更換衣褲注意原則</vt:lpstr>
      <vt:lpstr>實務演練開始囉!</vt:lpstr>
      <vt:lpstr>投影片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中高齡身心健康維護~ 1.管灌技巧   2. 移位技巧</dc:title>
  <dc:creator>ASUS</dc:creator>
  <cp:lastModifiedBy>20160819</cp:lastModifiedBy>
  <cp:revision>16</cp:revision>
  <dcterms:created xsi:type="dcterms:W3CDTF">2016-12-22T03:23:38Z</dcterms:created>
  <dcterms:modified xsi:type="dcterms:W3CDTF">2017-03-06T03:18:29Z</dcterms:modified>
</cp:coreProperties>
</file>