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8"/>
  </p:notesMasterIdLst>
  <p:sldIdLst>
    <p:sldId id="545" r:id="rId2"/>
    <p:sldId id="257" r:id="rId3"/>
    <p:sldId id="639" r:id="rId4"/>
    <p:sldId id="637" r:id="rId5"/>
    <p:sldId id="638" r:id="rId6"/>
    <p:sldId id="646" r:id="rId7"/>
    <p:sldId id="640" r:id="rId8"/>
    <p:sldId id="641" r:id="rId9"/>
    <p:sldId id="642" r:id="rId10"/>
    <p:sldId id="643" r:id="rId11"/>
    <p:sldId id="644" r:id="rId12"/>
    <p:sldId id="422" r:id="rId13"/>
    <p:sldId id="423" r:id="rId14"/>
    <p:sldId id="424" r:id="rId15"/>
    <p:sldId id="612" r:id="rId16"/>
    <p:sldId id="503" r:id="rId17"/>
    <p:sldId id="529" r:id="rId18"/>
    <p:sldId id="504" r:id="rId19"/>
    <p:sldId id="505" r:id="rId20"/>
    <p:sldId id="510" r:id="rId21"/>
    <p:sldId id="546" r:id="rId22"/>
    <p:sldId id="602" r:id="rId23"/>
    <p:sldId id="511" r:id="rId24"/>
    <p:sldId id="512" r:id="rId25"/>
    <p:sldId id="513" r:id="rId26"/>
    <p:sldId id="514" r:id="rId27"/>
    <p:sldId id="515" r:id="rId28"/>
    <p:sldId id="516" r:id="rId29"/>
    <p:sldId id="517" r:id="rId30"/>
    <p:sldId id="518" r:id="rId31"/>
    <p:sldId id="603" r:id="rId32"/>
    <p:sldId id="522" r:id="rId33"/>
    <p:sldId id="541" r:id="rId34"/>
    <p:sldId id="542" r:id="rId35"/>
    <p:sldId id="543" r:id="rId36"/>
    <p:sldId id="523" r:id="rId37"/>
    <p:sldId id="524" r:id="rId38"/>
    <p:sldId id="525" r:id="rId39"/>
    <p:sldId id="530" r:id="rId40"/>
    <p:sldId id="531" r:id="rId41"/>
    <p:sldId id="532" r:id="rId42"/>
    <p:sldId id="533" r:id="rId43"/>
    <p:sldId id="534" r:id="rId44"/>
    <p:sldId id="535" r:id="rId45"/>
    <p:sldId id="536" r:id="rId46"/>
    <p:sldId id="537" r:id="rId47"/>
    <p:sldId id="538" r:id="rId48"/>
    <p:sldId id="519" r:id="rId49"/>
    <p:sldId id="520" r:id="rId50"/>
    <p:sldId id="521" r:id="rId51"/>
    <p:sldId id="540" r:id="rId52"/>
    <p:sldId id="613" r:id="rId53"/>
    <p:sldId id="407" r:id="rId54"/>
    <p:sldId id="548" r:id="rId55"/>
    <p:sldId id="549" r:id="rId56"/>
    <p:sldId id="551" r:id="rId57"/>
    <p:sldId id="552" r:id="rId58"/>
    <p:sldId id="553" r:id="rId59"/>
    <p:sldId id="554" r:id="rId60"/>
    <p:sldId id="555" r:id="rId61"/>
    <p:sldId id="634" r:id="rId62"/>
    <p:sldId id="636" r:id="rId63"/>
    <p:sldId id="614" r:id="rId64"/>
    <p:sldId id="615" r:id="rId65"/>
    <p:sldId id="558" r:id="rId66"/>
    <p:sldId id="559" r:id="rId67"/>
    <p:sldId id="560" r:id="rId68"/>
    <p:sldId id="572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633" r:id="rId77"/>
    <p:sldId id="409" r:id="rId78"/>
    <p:sldId id="561" r:id="rId79"/>
    <p:sldId id="562" r:id="rId80"/>
    <p:sldId id="563" r:id="rId81"/>
    <p:sldId id="564" r:id="rId82"/>
    <p:sldId id="565" r:id="rId83"/>
    <p:sldId id="566" r:id="rId84"/>
    <p:sldId id="476" r:id="rId85"/>
    <p:sldId id="569" r:id="rId86"/>
    <p:sldId id="570" r:id="rId87"/>
    <p:sldId id="475" r:id="rId88"/>
    <p:sldId id="477" r:id="rId89"/>
    <p:sldId id="617" r:id="rId90"/>
    <p:sldId id="618" r:id="rId91"/>
    <p:sldId id="619" r:id="rId92"/>
    <p:sldId id="620" r:id="rId93"/>
    <p:sldId id="621" r:id="rId94"/>
    <p:sldId id="622" r:id="rId95"/>
    <p:sldId id="623" r:id="rId96"/>
    <p:sldId id="624" r:id="rId97"/>
    <p:sldId id="625" r:id="rId98"/>
    <p:sldId id="626" r:id="rId99"/>
    <p:sldId id="627" r:id="rId100"/>
    <p:sldId id="628" r:id="rId101"/>
    <p:sldId id="629" r:id="rId102"/>
    <p:sldId id="630" r:id="rId103"/>
    <p:sldId id="631" r:id="rId104"/>
    <p:sldId id="632" r:id="rId105"/>
    <p:sldId id="435" r:id="rId106"/>
    <p:sldId id="594" r:id="rId10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5F4F8-0F15-4307-A178-4F9669A162EB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23B36-BB71-44EB-B4E9-2D76103656A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3"/>
          <p:cNvGrpSpPr>
            <a:grpSpLocks/>
          </p:cNvGrpSpPr>
          <p:nvPr/>
        </p:nvGrpSpPr>
        <p:grpSpPr bwMode="auto">
          <a:xfrm>
            <a:off x="5076825" y="5957888"/>
            <a:ext cx="503238" cy="1800225"/>
            <a:chOff x="3470" y="572"/>
            <a:chExt cx="317" cy="1134"/>
          </a:xfrm>
        </p:grpSpPr>
        <p:sp>
          <p:nvSpPr>
            <p:cNvPr id="3266" name="Arc 194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7" name="Oval 195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8" name="Oval 196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9" name="Oval 197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0" name="Oval 198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1" name="Oval 199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2" name="Oval 200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3" name="Oval 201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4" name="Oval 202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5" name="Oval 203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" name="Group 192"/>
          <p:cNvGrpSpPr>
            <a:grpSpLocks/>
          </p:cNvGrpSpPr>
          <p:nvPr/>
        </p:nvGrpSpPr>
        <p:grpSpPr bwMode="auto">
          <a:xfrm flipH="1">
            <a:off x="179388" y="5842000"/>
            <a:ext cx="815975" cy="2030413"/>
            <a:chOff x="4377" y="300"/>
            <a:chExt cx="514" cy="1279"/>
          </a:xfrm>
        </p:grpSpPr>
        <p:sp>
          <p:nvSpPr>
            <p:cNvPr id="3245" name="Arc 173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6" name="Oval 174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7" name="Oval 175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8" name="Oval 176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49" name="Oval 177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1" name="Oval 179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2" name="Oval 180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3" name="Oval 181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4" name="Oval 182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5" name="Oval 183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6" name="Oval 184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7" name="Oval 185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8" name="Oval 186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59" name="Oval 187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63" name="Oval 191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4" name="Group 407"/>
          <p:cNvGrpSpPr>
            <a:grpSpLocks/>
          </p:cNvGrpSpPr>
          <p:nvPr/>
        </p:nvGrpSpPr>
        <p:grpSpPr bwMode="auto">
          <a:xfrm>
            <a:off x="0" y="5849938"/>
            <a:ext cx="9144000" cy="1008062"/>
            <a:chOff x="0" y="302"/>
            <a:chExt cx="5760" cy="635"/>
          </a:xfrm>
        </p:grpSpPr>
        <p:sp>
          <p:nvSpPr>
            <p:cNvPr id="3440" name="AutoShape 368"/>
            <p:cNvSpPr>
              <a:spLocks noChangeArrowheads="1"/>
            </p:cNvSpPr>
            <p:nvPr userDrawn="1"/>
          </p:nvSpPr>
          <p:spPr bwMode="auto">
            <a:xfrm>
              <a:off x="0" y="438"/>
              <a:ext cx="340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1" name="AutoShape 369"/>
            <p:cNvSpPr>
              <a:spLocks noChangeArrowheads="1"/>
            </p:cNvSpPr>
            <p:nvPr userDrawn="1"/>
          </p:nvSpPr>
          <p:spPr bwMode="auto">
            <a:xfrm>
              <a:off x="204" y="618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2" name="AutoShape 370"/>
            <p:cNvSpPr>
              <a:spLocks noChangeArrowheads="1"/>
            </p:cNvSpPr>
            <p:nvPr userDrawn="1"/>
          </p:nvSpPr>
          <p:spPr bwMode="auto">
            <a:xfrm>
              <a:off x="431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3" name="AutoShape 371"/>
            <p:cNvSpPr>
              <a:spLocks noChangeArrowheads="1"/>
            </p:cNvSpPr>
            <p:nvPr userDrawn="1"/>
          </p:nvSpPr>
          <p:spPr bwMode="auto">
            <a:xfrm>
              <a:off x="703" y="302"/>
              <a:ext cx="272" cy="63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4" name="AutoShape 372"/>
            <p:cNvSpPr>
              <a:spLocks noChangeArrowheads="1"/>
            </p:cNvSpPr>
            <p:nvPr userDrawn="1"/>
          </p:nvSpPr>
          <p:spPr bwMode="auto">
            <a:xfrm>
              <a:off x="884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5" name="AutoShape 373"/>
            <p:cNvSpPr>
              <a:spLocks noChangeArrowheads="1"/>
            </p:cNvSpPr>
            <p:nvPr userDrawn="1"/>
          </p:nvSpPr>
          <p:spPr bwMode="auto">
            <a:xfrm>
              <a:off x="1111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6" name="AutoShape 374"/>
            <p:cNvSpPr>
              <a:spLocks noChangeArrowheads="1"/>
            </p:cNvSpPr>
            <p:nvPr userDrawn="1"/>
          </p:nvSpPr>
          <p:spPr bwMode="auto">
            <a:xfrm>
              <a:off x="1202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7" name="AutoShape 375"/>
            <p:cNvSpPr>
              <a:spLocks noChangeArrowheads="1"/>
            </p:cNvSpPr>
            <p:nvPr userDrawn="1"/>
          </p:nvSpPr>
          <p:spPr bwMode="auto">
            <a:xfrm>
              <a:off x="1474" y="302"/>
              <a:ext cx="227" cy="635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8" name="AutoShape 376"/>
            <p:cNvSpPr>
              <a:spLocks noChangeArrowheads="1"/>
            </p:cNvSpPr>
            <p:nvPr userDrawn="1"/>
          </p:nvSpPr>
          <p:spPr bwMode="auto">
            <a:xfrm>
              <a:off x="1655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49" name="AutoShape 377"/>
            <p:cNvSpPr>
              <a:spLocks noChangeArrowheads="1"/>
            </p:cNvSpPr>
            <p:nvPr userDrawn="1"/>
          </p:nvSpPr>
          <p:spPr bwMode="auto">
            <a:xfrm>
              <a:off x="1927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0" name="AutoShape 378"/>
            <p:cNvSpPr>
              <a:spLocks noChangeArrowheads="1"/>
            </p:cNvSpPr>
            <p:nvPr userDrawn="1"/>
          </p:nvSpPr>
          <p:spPr bwMode="auto">
            <a:xfrm>
              <a:off x="1791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1" name="AutoShape 379"/>
            <p:cNvSpPr>
              <a:spLocks noChangeArrowheads="1"/>
            </p:cNvSpPr>
            <p:nvPr userDrawn="1"/>
          </p:nvSpPr>
          <p:spPr bwMode="auto">
            <a:xfrm>
              <a:off x="1837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2" name="AutoShape 380"/>
            <p:cNvSpPr>
              <a:spLocks noChangeArrowheads="1"/>
            </p:cNvSpPr>
            <p:nvPr userDrawn="1"/>
          </p:nvSpPr>
          <p:spPr bwMode="auto">
            <a:xfrm>
              <a:off x="2018" y="436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3" name="AutoShape 381"/>
            <p:cNvSpPr>
              <a:spLocks noChangeArrowheads="1"/>
            </p:cNvSpPr>
            <p:nvPr userDrawn="1"/>
          </p:nvSpPr>
          <p:spPr bwMode="auto">
            <a:xfrm>
              <a:off x="2381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4" name="AutoShape 382"/>
            <p:cNvSpPr>
              <a:spLocks noChangeArrowheads="1"/>
            </p:cNvSpPr>
            <p:nvPr userDrawn="1"/>
          </p:nvSpPr>
          <p:spPr bwMode="auto">
            <a:xfrm>
              <a:off x="2653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5" name="AutoShape 383"/>
            <p:cNvSpPr>
              <a:spLocks noChangeArrowheads="1"/>
            </p:cNvSpPr>
            <p:nvPr userDrawn="1"/>
          </p:nvSpPr>
          <p:spPr bwMode="auto">
            <a:xfrm>
              <a:off x="2517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6" name="AutoShape 384"/>
            <p:cNvSpPr>
              <a:spLocks noChangeArrowheads="1"/>
            </p:cNvSpPr>
            <p:nvPr userDrawn="1"/>
          </p:nvSpPr>
          <p:spPr bwMode="auto">
            <a:xfrm>
              <a:off x="2789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7" name="AutoShape 385"/>
            <p:cNvSpPr>
              <a:spLocks noChangeArrowheads="1"/>
            </p:cNvSpPr>
            <p:nvPr userDrawn="1"/>
          </p:nvSpPr>
          <p:spPr bwMode="auto">
            <a:xfrm>
              <a:off x="2925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8" name="AutoShape 386"/>
            <p:cNvSpPr>
              <a:spLocks noChangeArrowheads="1"/>
            </p:cNvSpPr>
            <p:nvPr userDrawn="1"/>
          </p:nvSpPr>
          <p:spPr bwMode="auto">
            <a:xfrm>
              <a:off x="3378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59" name="AutoShape 387"/>
            <p:cNvSpPr>
              <a:spLocks noChangeArrowheads="1"/>
            </p:cNvSpPr>
            <p:nvPr userDrawn="1"/>
          </p:nvSpPr>
          <p:spPr bwMode="auto">
            <a:xfrm>
              <a:off x="3198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0" name="AutoShape 388"/>
            <p:cNvSpPr>
              <a:spLocks noChangeArrowheads="1"/>
            </p:cNvSpPr>
            <p:nvPr userDrawn="1"/>
          </p:nvSpPr>
          <p:spPr bwMode="auto">
            <a:xfrm>
              <a:off x="3696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1" name="AutoShape 389"/>
            <p:cNvSpPr>
              <a:spLocks noChangeArrowheads="1"/>
            </p:cNvSpPr>
            <p:nvPr userDrawn="1"/>
          </p:nvSpPr>
          <p:spPr bwMode="auto">
            <a:xfrm>
              <a:off x="3560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2" name="AutoShape 390"/>
            <p:cNvSpPr>
              <a:spLocks noChangeArrowheads="1"/>
            </p:cNvSpPr>
            <p:nvPr userDrawn="1"/>
          </p:nvSpPr>
          <p:spPr bwMode="auto">
            <a:xfrm>
              <a:off x="3606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3" name="AutoShape 391"/>
            <p:cNvSpPr>
              <a:spLocks noChangeArrowheads="1"/>
            </p:cNvSpPr>
            <p:nvPr userDrawn="1"/>
          </p:nvSpPr>
          <p:spPr bwMode="auto">
            <a:xfrm>
              <a:off x="3787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4" name="AutoShape 392"/>
            <p:cNvSpPr>
              <a:spLocks noChangeArrowheads="1"/>
            </p:cNvSpPr>
            <p:nvPr userDrawn="1"/>
          </p:nvSpPr>
          <p:spPr bwMode="auto">
            <a:xfrm>
              <a:off x="4150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5" name="AutoShape 393"/>
            <p:cNvSpPr>
              <a:spLocks noChangeArrowheads="1"/>
            </p:cNvSpPr>
            <p:nvPr userDrawn="1"/>
          </p:nvSpPr>
          <p:spPr bwMode="auto">
            <a:xfrm>
              <a:off x="4422" y="574"/>
              <a:ext cx="182" cy="36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6" name="AutoShape 394"/>
            <p:cNvSpPr>
              <a:spLocks noChangeArrowheads="1"/>
            </p:cNvSpPr>
            <p:nvPr userDrawn="1"/>
          </p:nvSpPr>
          <p:spPr bwMode="auto">
            <a:xfrm>
              <a:off x="4286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7" name="AutoShape 395"/>
            <p:cNvSpPr>
              <a:spLocks noChangeArrowheads="1"/>
            </p:cNvSpPr>
            <p:nvPr userDrawn="1"/>
          </p:nvSpPr>
          <p:spPr bwMode="auto">
            <a:xfrm>
              <a:off x="4558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8" name="AutoShape 396"/>
            <p:cNvSpPr>
              <a:spLocks noChangeArrowheads="1"/>
            </p:cNvSpPr>
            <p:nvPr userDrawn="1"/>
          </p:nvSpPr>
          <p:spPr bwMode="auto">
            <a:xfrm>
              <a:off x="4694" y="438"/>
              <a:ext cx="36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69" name="AutoShape 397"/>
            <p:cNvSpPr>
              <a:spLocks noChangeArrowheads="1"/>
            </p:cNvSpPr>
            <p:nvPr userDrawn="1"/>
          </p:nvSpPr>
          <p:spPr bwMode="auto">
            <a:xfrm>
              <a:off x="5147" y="438"/>
              <a:ext cx="318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0" name="AutoShape 398"/>
            <p:cNvSpPr>
              <a:spLocks noChangeArrowheads="1"/>
            </p:cNvSpPr>
            <p:nvPr userDrawn="1"/>
          </p:nvSpPr>
          <p:spPr bwMode="auto">
            <a:xfrm>
              <a:off x="4967" y="619"/>
              <a:ext cx="317" cy="31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4" name="AutoShape 402"/>
            <p:cNvSpPr>
              <a:spLocks noChangeArrowheads="1"/>
            </p:cNvSpPr>
            <p:nvPr userDrawn="1"/>
          </p:nvSpPr>
          <p:spPr bwMode="auto">
            <a:xfrm>
              <a:off x="4944" y="438"/>
              <a:ext cx="409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5" name="AutoShape 403"/>
            <p:cNvSpPr>
              <a:spLocks noChangeArrowheads="1"/>
            </p:cNvSpPr>
            <p:nvPr userDrawn="1"/>
          </p:nvSpPr>
          <p:spPr bwMode="auto">
            <a:xfrm>
              <a:off x="5216" y="302"/>
              <a:ext cx="227" cy="635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6" name="AutoShape 404"/>
            <p:cNvSpPr>
              <a:spLocks noChangeArrowheads="1"/>
            </p:cNvSpPr>
            <p:nvPr userDrawn="1"/>
          </p:nvSpPr>
          <p:spPr bwMode="auto">
            <a:xfrm>
              <a:off x="5397" y="620"/>
              <a:ext cx="182" cy="317"/>
            </a:xfrm>
            <a:prstGeom prst="triangle">
              <a:avLst>
                <a:gd name="adj" fmla="val 50000"/>
              </a:avLst>
            </a:prstGeom>
            <a:solidFill>
              <a:srgbClr val="008000">
                <a:alpha val="8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7" name="AutoShape 405"/>
            <p:cNvSpPr>
              <a:spLocks noChangeArrowheads="1"/>
            </p:cNvSpPr>
            <p:nvPr userDrawn="1"/>
          </p:nvSpPr>
          <p:spPr bwMode="auto">
            <a:xfrm>
              <a:off x="5533" y="438"/>
              <a:ext cx="182" cy="499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78" name="AutoShape 406"/>
            <p:cNvSpPr>
              <a:spLocks noChangeArrowheads="1"/>
            </p:cNvSpPr>
            <p:nvPr userDrawn="1"/>
          </p:nvSpPr>
          <p:spPr bwMode="auto">
            <a:xfrm>
              <a:off x="5579" y="620"/>
              <a:ext cx="181" cy="317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" name="Group 231"/>
          <p:cNvGrpSpPr>
            <a:grpSpLocks/>
          </p:cNvGrpSpPr>
          <p:nvPr/>
        </p:nvGrpSpPr>
        <p:grpSpPr bwMode="auto">
          <a:xfrm>
            <a:off x="971550" y="5734050"/>
            <a:ext cx="757238" cy="1885950"/>
            <a:chOff x="4377" y="300"/>
            <a:chExt cx="514" cy="1279"/>
          </a:xfrm>
        </p:grpSpPr>
        <p:sp>
          <p:nvSpPr>
            <p:cNvPr id="3304" name="Arc 232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5" name="Oval 233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6" name="Oval 234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7" name="Oval 235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8" name="Oval 236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09" name="Oval 237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0" name="Oval 238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1" name="Oval 239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2" name="Oval 240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3" name="Oval 241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4" name="Oval 242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5" name="Oval 243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6" name="Oval 244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7" name="Oval 245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18" name="Oval 246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 rot="-1259352">
            <a:off x="1620838" y="5745163"/>
            <a:ext cx="576262" cy="539750"/>
            <a:chOff x="295" y="3385"/>
            <a:chExt cx="408" cy="340"/>
          </a:xfrm>
        </p:grpSpPr>
        <p:grpSp>
          <p:nvGrpSpPr>
            <p:cNvPr id="7" name="Group 2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082" name="Oval 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9" name="Group 13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086" name="Oval 1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087" name="Oval 1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089" name="Oval 1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1" name="Oval 1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093" name="Oval 21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96" name="Oval 24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 rot="-3824161">
            <a:off x="8244682" y="4004469"/>
            <a:ext cx="412750" cy="414337"/>
            <a:chOff x="295" y="3385"/>
            <a:chExt cx="408" cy="340"/>
          </a:xfrm>
        </p:grpSpPr>
        <p:grpSp>
          <p:nvGrpSpPr>
            <p:cNvPr id="11" name="Group 27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2" name="Group 28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01" name="Oval 2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02" name="Oval 3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04" name="Oval 3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05" name="Oval 3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06" name="Oval 34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7" name="Oval 35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8" name="Oval 36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09" name="Oval 37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0" name="Oval 38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4" name="Group 39"/>
          <p:cNvGrpSpPr>
            <a:grpSpLocks/>
          </p:cNvGrpSpPr>
          <p:nvPr/>
        </p:nvGrpSpPr>
        <p:grpSpPr bwMode="auto">
          <a:xfrm rot="-24928072">
            <a:off x="4283869" y="5734844"/>
            <a:ext cx="412750" cy="414338"/>
            <a:chOff x="295" y="3385"/>
            <a:chExt cx="408" cy="340"/>
          </a:xfrm>
        </p:grpSpPr>
        <p:grpSp>
          <p:nvGrpSpPr>
            <p:cNvPr id="15" name="Group 4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6" name="Group 41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14" name="Oval 4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15" name="Oval 4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" name="Group 44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17" name="Oval 4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18" name="Oval 4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19" name="Oval 4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0" name="Oval 4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1" name="Oval 4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22" name="Oval 50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3" name="Oval 51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8" name="Group 65"/>
          <p:cNvGrpSpPr>
            <a:grpSpLocks/>
          </p:cNvGrpSpPr>
          <p:nvPr/>
        </p:nvGrpSpPr>
        <p:grpSpPr bwMode="auto">
          <a:xfrm rot="-708557">
            <a:off x="831850" y="5299075"/>
            <a:ext cx="355600" cy="396875"/>
            <a:chOff x="295" y="3385"/>
            <a:chExt cx="408" cy="340"/>
          </a:xfrm>
        </p:grpSpPr>
        <p:grpSp>
          <p:nvGrpSpPr>
            <p:cNvPr id="19" name="Group 66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0" name="Group 67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40" name="Oval 6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41" name="Oval 6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1" name="Group 70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43" name="Oval 7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44" name="Oval 7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45" name="Oval 73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6" name="Oval 74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7" name="Oval 75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48" name="Oval 76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49" name="Oval 77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" name="Group 78"/>
          <p:cNvGrpSpPr>
            <a:grpSpLocks/>
          </p:cNvGrpSpPr>
          <p:nvPr/>
        </p:nvGrpSpPr>
        <p:grpSpPr bwMode="auto">
          <a:xfrm rot="1304332">
            <a:off x="-647700" y="1341438"/>
            <a:ext cx="647700" cy="539750"/>
            <a:chOff x="295" y="3385"/>
            <a:chExt cx="408" cy="340"/>
          </a:xfrm>
        </p:grpSpPr>
        <p:grpSp>
          <p:nvGrpSpPr>
            <p:cNvPr id="23" name="Group 79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4" name="Group 80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53" name="Oval 8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54" name="Oval 8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5" name="Group 83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56" name="Oval 8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57" name="Oval 8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58" name="Oval 86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9" name="Oval 87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60" name="Oval 88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61" name="Oval 89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62" name="Oval 90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6" name="Group 91"/>
          <p:cNvGrpSpPr>
            <a:grpSpLocks/>
          </p:cNvGrpSpPr>
          <p:nvPr/>
        </p:nvGrpSpPr>
        <p:grpSpPr bwMode="auto">
          <a:xfrm>
            <a:off x="179388" y="5300663"/>
            <a:ext cx="504825" cy="466725"/>
            <a:chOff x="295" y="3385"/>
            <a:chExt cx="408" cy="340"/>
          </a:xfrm>
        </p:grpSpPr>
        <p:grpSp>
          <p:nvGrpSpPr>
            <p:cNvPr id="27" name="Group 92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8" name="Group 93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66" name="Oval 9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67" name="Oval 9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9" name="Group 96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69" name="Oval 9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70" name="Oval 9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71" name="Oval 99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2" name="Oval 100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3" name="Oval 101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74" name="Oval 102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5" name="Oval 103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" name="Group 104"/>
          <p:cNvGrpSpPr>
            <a:grpSpLocks/>
          </p:cNvGrpSpPr>
          <p:nvPr/>
        </p:nvGrpSpPr>
        <p:grpSpPr bwMode="auto">
          <a:xfrm rot="-2197408">
            <a:off x="8172450" y="5157788"/>
            <a:ext cx="511175" cy="322262"/>
            <a:chOff x="295" y="3385"/>
            <a:chExt cx="408" cy="340"/>
          </a:xfrm>
        </p:grpSpPr>
        <p:grpSp>
          <p:nvGrpSpPr>
            <p:cNvPr id="31" name="Group 105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072" name="Group 106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179" name="Oval 10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80" name="Oval 10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073" name="Group 109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182" name="Oval 1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183" name="Oval 1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184" name="Oval 112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85" name="Oval 113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86" name="Oval 114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87" name="Oval 115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88" name="Oval 116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79" name="Group 133"/>
          <p:cNvGrpSpPr>
            <a:grpSpLocks/>
          </p:cNvGrpSpPr>
          <p:nvPr/>
        </p:nvGrpSpPr>
        <p:grpSpPr bwMode="auto">
          <a:xfrm>
            <a:off x="6156325" y="5734050"/>
            <a:ext cx="576263" cy="466725"/>
            <a:chOff x="295" y="3385"/>
            <a:chExt cx="408" cy="340"/>
          </a:xfrm>
        </p:grpSpPr>
        <p:grpSp>
          <p:nvGrpSpPr>
            <p:cNvPr id="3080" name="Group 134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081" name="Group 135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208" name="Oval 13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209" name="Oval 13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084" name="Group 138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211" name="Oval 13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212" name="Oval 14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213" name="Oval 141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14" name="Oval 142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15" name="Oval 143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16" name="Oval 144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17" name="Oval 145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85" name="Group 190"/>
          <p:cNvGrpSpPr>
            <a:grpSpLocks/>
          </p:cNvGrpSpPr>
          <p:nvPr/>
        </p:nvGrpSpPr>
        <p:grpSpPr bwMode="auto">
          <a:xfrm rot="1401958">
            <a:off x="6372225" y="5957888"/>
            <a:ext cx="503238" cy="1800225"/>
            <a:chOff x="3470" y="572"/>
            <a:chExt cx="317" cy="1134"/>
          </a:xfrm>
        </p:grpSpPr>
        <p:sp>
          <p:nvSpPr>
            <p:cNvPr id="3226" name="Arc 154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7" name="Oval 155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8" name="Oval 156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29" name="Oval 157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2" name="Oval 160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3" name="Oval 161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4" name="Oval 162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6" name="Oval 164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8" name="Oval 166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39" name="Oval 167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88" name="Group 204"/>
          <p:cNvGrpSpPr>
            <a:grpSpLocks/>
          </p:cNvGrpSpPr>
          <p:nvPr/>
        </p:nvGrpSpPr>
        <p:grpSpPr bwMode="auto">
          <a:xfrm flipH="1">
            <a:off x="1692275" y="6453188"/>
            <a:ext cx="503238" cy="1800225"/>
            <a:chOff x="3470" y="572"/>
            <a:chExt cx="317" cy="1134"/>
          </a:xfrm>
        </p:grpSpPr>
        <p:sp>
          <p:nvSpPr>
            <p:cNvPr id="3277" name="Arc 205"/>
            <p:cNvSpPr>
              <a:spLocks/>
            </p:cNvSpPr>
            <p:nvPr userDrawn="1"/>
          </p:nvSpPr>
          <p:spPr bwMode="auto">
            <a:xfrm>
              <a:off x="3507" y="698"/>
              <a:ext cx="280" cy="100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421"/>
                <a:gd name="T1" fmla="*/ 0 h 21600"/>
                <a:gd name="T2" fmla="*/ 16421 w 16421"/>
                <a:gd name="T3" fmla="*/ 7568 h 21600"/>
                <a:gd name="T4" fmla="*/ 0 w 1642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21" h="21600" fill="none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</a:path>
                <a:path w="16421" h="21600" stroke="0" extrusionOk="0">
                  <a:moveTo>
                    <a:pt x="-1" y="0"/>
                  </a:moveTo>
                  <a:cubicBezTo>
                    <a:pt x="6317" y="0"/>
                    <a:pt x="12317" y="2765"/>
                    <a:pt x="16421" y="75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8" name="Oval 206"/>
            <p:cNvSpPr>
              <a:spLocks noChangeArrowheads="1"/>
            </p:cNvSpPr>
            <p:nvPr userDrawn="1"/>
          </p:nvSpPr>
          <p:spPr bwMode="auto">
            <a:xfrm rot="18084287">
              <a:off x="3536" y="785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9" name="Oval 207"/>
            <p:cNvSpPr>
              <a:spLocks noChangeArrowheads="1"/>
            </p:cNvSpPr>
            <p:nvPr userDrawn="1"/>
          </p:nvSpPr>
          <p:spPr bwMode="auto">
            <a:xfrm rot="19984321">
              <a:off x="3470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0" name="Oval 208"/>
            <p:cNvSpPr>
              <a:spLocks noChangeArrowheads="1"/>
            </p:cNvSpPr>
            <p:nvPr userDrawn="1"/>
          </p:nvSpPr>
          <p:spPr bwMode="auto">
            <a:xfrm rot="6199228">
              <a:off x="3536" y="617"/>
              <a:ext cx="126" cy="36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1" name="Oval 209"/>
            <p:cNvSpPr>
              <a:spLocks noChangeArrowheads="1"/>
            </p:cNvSpPr>
            <p:nvPr userDrawn="1"/>
          </p:nvSpPr>
          <p:spPr bwMode="auto">
            <a:xfrm>
              <a:off x="3654" y="740"/>
              <a:ext cx="111" cy="41"/>
            </a:xfrm>
            <a:prstGeom prst="ellipse">
              <a:avLst/>
            </a:prstGeom>
            <a:solidFill>
              <a:srgbClr val="808000">
                <a:alpha val="8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2" name="Oval 210"/>
            <p:cNvSpPr>
              <a:spLocks noChangeArrowheads="1"/>
            </p:cNvSpPr>
            <p:nvPr userDrawn="1"/>
          </p:nvSpPr>
          <p:spPr bwMode="auto">
            <a:xfrm>
              <a:off x="3470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3" name="Oval 211"/>
            <p:cNvSpPr>
              <a:spLocks noChangeArrowheads="1"/>
            </p:cNvSpPr>
            <p:nvPr userDrawn="1"/>
          </p:nvSpPr>
          <p:spPr bwMode="auto">
            <a:xfrm rot="17473231">
              <a:off x="3499" y="742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4" name="Oval 212"/>
            <p:cNvSpPr>
              <a:spLocks noChangeArrowheads="1"/>
            </p:cNvSpPr>
            <p:nvPr userDrawn="1"/>
          </p:nvSpPr>
          <p:spPr bwMode="auto">
            <a:xfrm rot="-2624767">
              <a:off x="3581" y="655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5" name="Oval 213"/>
            <p:cNvSpPr>
              <a:spLocks noChangeArrowheads="1"/>
            </p:cNvSpPr>
            <p:nvPr userDrawn="1"/>
          </p:nvSpPr>
          <p:spPr bwMode="auto">
            <a:xfrm rot="16200000">
              <a:off x="3573" y="825"/>
              <a:ext cx="126" cy="37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86" name="Oval 214"/>
            <p:cNvSpPr>
              <a:spLocks noChangeArrowheads="1"/>
            </p:cNvSpPr>
            <p:nvPr userDrawn="1"/>
          </p:nvSpPr>
          <p:spPr bwMode="auto">
            <a:xfrm rot="-1495776">
              <a:off x="3617" y="698"/>
              <a:ext cx="111" cy="42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3092" name="Group 263"/>
          <p:cNvGrpSpPr>
            <a:grpSpLocks/>
          </p:cNvGrpSpPr>
          <p:nvPr/>
        </p:nvGrpSpPr>
        <p:grpSpPr bwMode="auto">
          <a:xfrm rot="538637">
            <a:off x="7308850" y="5516563"/>
            <a:ext cx="815975" cy="2030412"/>
            <a:chOff x="4377" y="300"/>
            <a:chExt cx="514" cy="1279"/>
          </a:xfrm>
        </p:grpSpPr>
        <p:sp>
          <p:nvSpPr>
            <p:cNvPr id="3336" name="Arc 264"/>
            <p:cNvSpPr>
              <a:spLocks/>
            </p:cNvSpPr>
            <p:nvPr userDrawn="1"/>
          </p:nvSpPr>
          <p:spPr bwMode="auto">
            <a:xfrm rot="-290276">
              <a:off x="4419" y="449"/>
              <a:ext cx="457" cy="1130"/>
            </a:xfrm>
            <a:custGeom>
              <a:avLst/>
              <a:gdLst>
                <a:gd name="G0" fmla="+- 0 0 0"/>
                <a:gd name="G1" fmla="+- 20197 0 0"/>
                <a:gd name="G2" fmla="+- 21600 0 0"/>
                <a:gd name="T0" fmla="*/ 7658 w 20810"/>
                <a:gd name="T1" fmla="*/ 0 h 20197"/>
                <a:gd name="T2" fmla="*/ 20810 w 20810"/>
                <a:gd name="T3" fmla="*/ 14408 h 20197"/>
                <a:gd name="T4" fmla="*/ 0 w 20810"/>
                <a:gd name="T5" fmla="*/ 20197 h 20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10" h="20197" fill="none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</a:path>
                <a:path w="20810" h="20197" stroke="0" extrusionOk="0">
                  <a:moveTo>
                    <a:pt x="7657" y="0"/>
                  </a:moveTo>
                  <a:cubicBezTo>
                    <a:pt x="14084" y="2436"/>
                    <a:pt x="18967" y="7786"/>
                    <a:pt x="20809" y="14408"/>
                  </a:cubicBezTo>
                  <a:lnTo>
                    <a:pt x="0" y="2019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7" name="Oval 265"/>
            <p:cNvSpPr>
              <a:spLocks noChangeArrowheads="1"/>
            </p:cNvSpPr>
            <p:nvPr userDrawn="1"/>
          </p:nvSpPr>
          <p:spPr bwMode="auto">
            <a:xfrm rot="18084287">
              <a:off x="4468" y="55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8" name="Oval 266"/>
            <p:cNvSpPr>
              <a:spLocks noChangeArrowheads="1"/>
            </p:cNvSpPr>
            <p:nvPr userDrawn="1"/>
          </p:nvSpPr>
          <p:spPr bwMode="auto">
            <a:xfrm rot="19984321">
              <a:off x="4377" y="451"/>
              <a:ext cx="143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39" name="Oval 267"/>
            <p:cNvSpPr>
              <a:spLocks noChangeArrowheads="1"/>
            </p:cNvSpPr>
            <p:nvPr userDrawn="1"/>
          </p:nvSpPr>
          <p:spPr bwMode="auto">
            <a:xfrm rot="6199228">
              <a:off x="4468" y="352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0" name="Oval 268"/>
            <p:cNvSpPr>
              <a:spLocks noChangeArrowheads="1"/>
            </p:cNvSpPr>
            <p:nvPr userDrawn="1"/>
          </p:nvSpPr>
          <p:spPr bwMode="auto">
            <a:xfrm>
              <a:off x="4614" y="501"/>
              <a:ext cx="143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1" name="Oval 269"/>
            <p:cNvSpPr>
              <a:spLocks noChangeArrowheads="1"/>
            </p:cNvSpPr>
            <p:nvPr userDrawn="1"/>
          </p:nvSpPr>
          <p:spPr bwMode="auto">
            <a:xfrm rot="17473231">
              <a:off x="4419" y="503"/>
              <a:ext cx="151" cy="48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2" name="Oval 270"/>
            <p:cNvSpPr>
              <a:spLocks noChangeArrowheads="1"/>
            </p:cNvSpPr>
            <p:nvPr userDrawn="1"/>
          </p:nvSpPr>
          <p:spPr bwMode="auto">
            <a:xfrm rot="-2624767">
              <a:off x="4520" y="400"/>
              <a:ext cx="142" cy="50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3" name="Oval 271"/>
            <p:cNvSpPr>
              <a:spLocks noChangeArrowheads="1"/>
            </p:cNvSpPr>
            <p:nvPr userDrawn="1"/>
          </p:nvSpPr>
          <p:spPr bwMode="auto">
            <a:xfrm rot="18857294">
              <a:off x="4515" y="603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4" name="Oval 272"/>
            <p:cNvSpPr>
              <a:spLocks noChangeArrowheads="1"/>
            </p:cNvSpPr>
            <p:nvPr userDrawn="1"/>
          </p:nvSpPr>
          <p:spPr bwMode="auto">
            <a:xfrm rot="-1495776">
              <a:off x="4567" y="451"/>
              <a:ext cx="142" cy="50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5" name="Oval 273"/>
            <p:cNvSpPr>
              <a:spLocks noChangeArrowheads="1"/>
            </p:cNvSpPr>
            <p:nvPr userDrawn="1"/>
          </p:nvSpPr>
          <p:spPr bwMode="auto">
            <a:xfrm rot="18857294">
              <a:off x="4552" y="66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6" name="Oval 274"/>
            <p:cNvSpPr>
              <a:spLocks noChangeArrowheads="1"/>
            </p:cNvSpPr>
            <p:nvPr userDrawn="1"/>
          </p:nvSpPr>
          <p:spPr bwMode="auto">
            <a:xfrm rot="18857294">
              <a:off x="4597" y="715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7" name="Oval 275"/>
            <p:cNvSpPr>
              <a:spLocks noChangeArrowheads="1"/>
            </p:cNvSpPr>
            <p:nvPr userDrawn="1"/>
          </p:nvSpPr>
          <p:spPr bwMode="auto">
            <a:xfrm rot="22636516">
              <a:off x="4740" y="754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8" name="Oval 276"/>
            <p:cNvSpPr>
              <a:spLocks noChangeArrowheads="1"/>
            </p:cNvSpPr>
            <p:nvPr userDrawn="1"/>
          </p:nvSpPr>
          <p:spPr bwMode="auto">
            <a:xfrm rot="22003513">
              <a:off x="4642" y="578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49" name="Oval 277"/>
            <p:cNvSpPr>
              <a:spLocks noChangeArrowheads="1"/>
            </p:cNvSpPr>
            <p:nvPr userDrawn="1"/>
          </p:nvSpPr>
          <p:spPr bwMode="auto">
            <a:xfrm rot="21947087">
              <a:off x="4694" y="663"/>
              <a:ext cx="151" cy="47"/>
            </a:xfrm>
            <a:prstGeom prst="ellipse">
              <a:avLst/>
            </a:prstGeom>
            <a:solidFill>
              <a:srgbClr val="339966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50" name="Oval 278"/>
            <p:cNvSpPr>
              <a:spLocks noChangeArrowheads="1"/>
            </p:cNvSpPr>
            <p:nvPr userDrawn="1"/>
          </p:nvSpPr>
          <p:spPr bwMode="auto">
            <a:xfrm rot="18914150">
              <a:off x="4649" y="799"/>
              <a:ext cx="151" cy="47"/>
            </a:xfrm>
            <a:prstGeom prst="ellipse">
              <a:avLst/>
            </a:prstGeom>
            <a:solidFill>
              <a:srgbClr val="80800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385" name="AutoShape 313"/>
          <p:cNvSpPr>
            <a:spLocks noChangeArrowheads="1"/>
          </p:cNvSpPr>
          <p:nvPr/>
        </p:nvSpPr>
        <p:spPr bwMode="auto">
          <a:xfrm rot="-1619423">
            <a:off x="7091363" y="7051675"/>
            <a:ext cx="360362" cy="908050"/>
          </a:xfrm>
          <a:prstGeom prst="moon">
            <a:avLst>
              <a:gd name="adj" fmla="val 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094" name="Group 351"/>
          <p:cNvGrpSpPr>
            <a:grpSpLocks/>
          </p:cNvGrpSpPr>
          <p:nvPr/>
        </p:nvGrpSpPr>
        <p:grpSpPr bwMode="auto">
          <a:xfrm rot="-4249260">
            <a:off x="731838" y="3994150"/>
            <a:ext cx="503238" cy="503237"/>
            <a:chOff x="295" y="3385"/>
            <a:chExt cx="408" cy="340"/>
          </a:xfrm>
        </p:grpSpPr>
        <p:grpSp>
          <p:nvGrpSpPr>
            <p:cNvPr id="3095" name="Group 352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3097" name="Group 353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3426" name="Oval 354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427" name="Oval 355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098" name="Group 356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3429" name="Oval 357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3430" name="Oval 358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3431" name="Oval 359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432" name="Oval 360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433" name="Oval 361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434" name="Oval 362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435" name="Oval 363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30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0.08832 C 0.02205 -0.04624 0.03698 0.01295 0.09219 0.01203 C 0.17205 0.01203 0.17795 -0.18566 0.27327 -0.18613 C 0.35903 -0.18613 0.3132 -0.01364 0.39584 -0.01433 C 0.48212 -0.01433 0.43577 -0.13942 0.52795 -0.13942 C 0.61042 -0.13942 0.56459 -0.0548 0.6382 -0.0548 C 0.70903 -0.0548 0.67223 -0.11954 0.73664 -0.11954 C 0.77344 -0.11954 0.77605 -0.10196 0.77934 -0.08832 " pathEditMode="relative" rAng="0" ptsTypes="ffffffff">
                                      <p:cBhvr>
                                        <p:cTn id="2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DB1"/>
            </a:gs>
            <a:gs pos="100000">
              <a:srgbClr val="F2FDB1">
                <a:gamma/>
                <a:shade val="7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D510D2A2-1B72-4D19-8AB3-3619373F8421}" type="datetimeFigureOut">
              <a:rPr lang="zh-TW" altLang="en-US" smtClean="0"/>
              <a:pPr/>
              <a:t>2015/10/25</a:t>
            </a:fld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TW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BEE331-C292-4417-A03A-2708EF3AFB3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-23337491">
            <a:off x="8102600" y="1411288"/>
            <a:ext cx="412750" cy="414337"/>
            <a:chOff x="295" y="3385"/>
            <a:chExt cx="408" cy="340"/>
          </a:xfrm>
        </p:grpSpPr>
        <p:grpSp>
          <p:nvGrpSpPr>
            <p:cNvPr id="3" name="Group 8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4" name="Group 9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34" name="Oval 10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35" name="Oval 11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5" name="Group 12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37" name="Oval 13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38" name="Oval 14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39" name="Oval 15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0" name="Oval 16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1" name="Oval 17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42" name="Oval 18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 rot="-24928072">
            <a:off x="4307682" y="6392069"/>
            <a:ext cx="412750" cy="414337"/>
            <a:chOff x="295" y="3385"/>
            <a:chExt cx="408" cy="340"/>
          </a:xfrm>
        </p:grpSpPr>
        <p:grpSp>
          <p:nvGrpSpPr>
            <p:cNvPr id="7" name="Group 21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8" name="Group 22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47" name="Oval 23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48" name="Oval 24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50" name="Oval 2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CC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51" name="Oval 2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00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52" name="Oval 28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3" name="Oval 29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4" name="Oval 30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55" name="Oval 31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56" name="Oval 32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0" name="Group 33"/>
          <p:cNvGrpSpPr>
            <a:grpSpLocks/>
          </p:cNvGrpSpPr>
          <p:nvPr/>
        </p:nvGrpSpPr>
        <p:grpSpPr bwMode="auto">
          <a:xfrm rot="-708557">
            <a:off x="2051050" y="6623050"/>
            <a:ext cx="503238" cy="468313"/>
            <a:chOff x="295" y="3385"/>
            <a:chExt cx="408" cy="340"/>
          </a:xfrm>
        </p:grpSpPr>
        <p:grpSp>
          <p:nvGrpSpPr>
            <p:cNvPr id="11" name="Group 34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2" name="Group 35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60" name="Oval 36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61" name="Oval 37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63" name="Oval 3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64" name="Oval 4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65" name="Oval 41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6" name="Oval 42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7" name="Oval 43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68" name="Oval 44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9" name="Oval 45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203200" y="5957888"/>
            <a:ext cx="504825" cy="466725"/>
            <a:chOff x="295" y="3385"/>
            <a:chExt cx="408" cy="340"/>
          </a:xfrm>
        </p:grpSpPr>
        <p:grpSp>
          <p:nvGrpSpPr>
            <p:cNvPr id="15" name="Group 47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16" name="Group 48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73" name="Oval 49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74" name="Oval 50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" name="Group 51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76" name="Oval 5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3366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77" name="Oval 5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00CCFF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78" name="Oval 54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79" name="Oval 55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80" name="Oval 56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81" name="Oval 57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2" name="Oval 58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8" name="Group 59"/>
          <p:cNvGrpSpPr>
            <a:grpSpLocks/>
          </p:cNvGrpSpPr>
          <p:nvPr/>
        </p:nvGrpSpPr>
        <p:grpSpPr bwMode="auto">
          <a:xfrm rot="-2197408">
            <a:off x="8196263" y="5815013"/>
            <a:ext cx="511175" cy="322262"/>
            <a:chOff x="295" y="3385"/>
            <a:chExt cx="408" cy="340"/>
          </a:xfrm>
        </p:grpSpPr>
        <p:grpSp>
          <p:nvGrpSpPr>
            <p:cNvPr id="19" name="Group 60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0" name="Group 61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86" name="Oval 62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87" name="Oval 63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1" name="Group 64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089" name="Oval 6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090" name="Oval 6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CC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091" name="Oval 67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2" name="Oval 68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3" name="Oval 69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94" name="Oval 70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5" name="Oval 71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" name="Group 72"/>
          <p:cNvGrpSpPr>
            <a:grpSpLocks/>
          </p:cNvGrpSpPr>
          <p:nvPr/>
        </p:nvGrpSpPr>
        <p:grpSpPr bwMode="auto">
          <a:xfrm>
            <a:off x="6180138" y="6391275"/>
            <a:ext cx="576262" cy="466725"/>
            <a:chOff x="295" y="3385"/>
            <a:chExt cx="408" cy="340"/>
          </a:xfrm>
        </p:grpSpPr>
        <p:grpSp>
          <p:nvGrpSpPr>
            <p:cNvPr id="23" name="Group 73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4" name="Group 74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099" name="Oval 75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00" name="Oval 76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5" name="Group 77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102" name="Oval 7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03" name="Oval 7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104" name="Oval 80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05" name="Oval 81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06" name="Oval 82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107" name="Oval 83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08" name="Oval 84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6" name="Group 85"/>
          <p:cNvGrpSpPr>
            <a:grpSpLocks/>
          </p:cNvGrpSpPr>
          <p:nvPr/>
        </p:nvGrpSpPr>
        <p:grpSpPr bwMode="auto">
          <a:xfrm rot="-4249260">
            <a:off x="8459788" y="1341438"/>
            <a:ext cx="503237" cy="503237"/>
            <a:chOff x="295" y="3385"/>
            <a:chExt cx="408" cy="340"/>
          </a:xfrm>
        </p:grpSpPr>
        <p:grpSp>
          <p:nvGrpSpPr>
            <p:cNvPr id="27" name="Group 86"/>
            <p:cNvGrpSpPr>
              <a:grpSpLocks/>
            </p:cNvGrpSpPr>
            <p:nvPr userDrawn="1"/>
          </p:nvGrpSpPr>
          <p:grpSpPr bwMode="auto">
            <a:xfrm rot="2362656">
              <a:off x="295" y="3385"/>
              <a:ext cx="408" cy="273"/>
              <a:chOff x="1701" y="527"/>
              <a:chExt cx="498" cy="273"/>
            </a:xfrm>
          </p:grpSpPr>
          <p:grpSp>
            <p:nvGrpSpPr>
              <p:cNvPr id="28" name="Group 87"/>
              <p:cNvGrpSpPr>
                <a:grpSpLocks/>
              </p:cNvGrpSpPr>
              <p:nvPr userDrawn="1"/>
            </p:nvGrpSpPr>
            <p:grpSpPr bwMode="auto">
              <a:xfrm rot="228844">
                <a:off x="1927" y="618"/>
                <a:ext cx="272" cy="90"/>
                <a:chOff x="1927" y="527"/>
                <a:chExt cx="272" cy="90"/>
              </a:xfrm>
            </p:grpSpPr>
            <p:sp>
              <p:nvSpPr>
                <p:cNvPr id="1112" name="Oval 88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13" name="Oval 89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9" name="Group 90"/>
              <p:cNvGrpSpPr>
                <a:grpSpLocks/>
              </p:cNvGrpSpPr>
              <p:nvPr userDrawn="1"/>
            </p:nvGrpSpPr>
            <p:grpSpPr bwMode="auto">
              <a:xfrm rot="10800000">
                <a:off x="1701" y="618"/>
                <a:ext cx="272" cy="90"/>
                <a:chOff x="1927" y="527"/>
                <a:chExt cx="272" cy="90"/>
              </a:xfrm>
            </p:grpSpPr>
            <p:sp>
              <p:nvSpPr>
                <p:cNvPr id="1115" name="Oval 91"/>
                <p:cNvSpPr>
                  <a:spLocks noChangeArrowheads="1"/>
                </p:cNvSpPr>
                <p:nvPr userDrawn="1"/>
              </p:nvSpPr>
              <p:spPr bwMode="auto">
                <a:xfrm rot="187092">
                  <a:off x="1927" y="572"/>
                  <a:ext cx="272" cy="45"/>
                </a:xfrm>
                <a:prstGeom prst="ellipse">
                  <a:avLst/>
                </a:prstGeom>
                <a:solidFill>
                  <a:srgbClr val="FF9933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  <p:sp>
              <p:nvSpPr>
                <p:cNvPr id="1116" name="Oval 92"/>
                <p:cNvSpPr>
                  <a:spLocks noChangeArrowheads="1"/>
                </p:cNvSpPr>
                <p:nvPr userDrawn="1"/>
              </p:nvSpPr>
              <p:spPr bwMode="auto">
                <a:xfrm rot="10143706">
                  <a:off x="1927" y="527"/>
                  <a:ext cx="272" cy="45"/>
                </a:xfrm>
                <a:prstGeom prst="ellipse">
                  <a:avLst/>
                </a:prstGeom>
                <a:solidFill>
                  <a:srgbClr val="FF6600">
                    <a:alpha val="8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1117" name="Oval 93"/>
              <p:cNvSpPr>
                <a:spLocks noChangeArrowheads="1"/>
              </p:cNvSpPr>
              <p:nvPr userDrawn="1"/>
            </p:nvSpPr>
            <p:spPr bwMode="auto">
              <a:xfrm>
                <a:off x="1927" y="618"/>
                <a:ext cx="46" cy="182"/>
              </a:xfrm>
              <a:prstGeom prst="ellipse">
                <a:avLst/>
              </a:pr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18" name="Oval 94"/>
              <p:cNvSpPr>
                <a:spLocks noChangeArrowheads="1"/>
              </p:cNvSpPr>
              <p:nvPr userDrawn="1"/>
            </p:nvSpPr>
            <p:spPr bwMode="auto">
              <a:xfrm>
                <a:off x="1882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119" name="Oval 95"/>
              <p:cNvSpPr>
                <a:spLocks noChangeArrowheads="1"/>
              </p:cNvSpPr>
              <p:nvPr userDrawn="1"/>
            </p:nvSpPr>
            <p:spPr bwMode="auto">
              <a:xfrm>
                <a:off x="1973" y="527"/>
                <a:ext cx="45" cy="4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120" name="Oval 96"/>
            <p:cNvSpPr>
              <a:spLocks noChangeArrowheads="1"/>
            </p:cNvSpPr>
            <p:nvPr userDrawn="1"/>
          </p:nvSpPr>
          <p:spPr bwMode="auto">
            <a:xfrm flipH="1">
              <a:off x="340" y="3657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21" name="Oval 97"/>
            <p:cNvSpPr>
              <a:spLocks noChangeArrowheads="1"/>
            </p:cNvSpPr>
            <p:nvPr userDrawn="1"/>
          </p:nvSpPr>
          <p:spPr bwMode="auto">
            <a:xfrm flipH="1">
              <a:off x="295" y="3702"/>
              <a:ext cx="23" cy="2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rgbClr val="FF0066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rgbClr val="FF0066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障礙基礎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照顧技巧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工作坊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周淑美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104.11.11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楊恩典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畫解生命殘缺</a:t>
            </a:r>
            <a:br>
              <a:rPr lang="zh-TW" altLang="en-US" dirty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661248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楊恩典是一位台灣的口足畫家，天生失去雙手且胸腔嚴重變形，於是出生後被親生父母遺棄在垃圾場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發現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者救起後送往楊煦牧師夫婦創辦的六龜育幼院收養，取名「恩典」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2007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年楊恩典獲選為中華民國十大傑出青年。</a:t>
            </a:r>
          </a:p>
        </p:txBody>
      </p:sp>
      <p:pic>
        <p:nvPicPr>
          <p:cNvPr id="18434" name="Picture 2" descr="C:\Users\user\Downloads\cm7k-1413342724-1685-8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4293096"/>
            <a:ext cx="2483768" cy="3343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cgmh.org.tw/asproot/article/art_atch/004914-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4" descr="http://www.cgmh.org.tw/asproot/article/art_atch/004914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尿管清潔步驟</a:t>
            </a:r>
          </a:p>
        </p:txBody>
      </p:sp>
      <p:sp>
        <p:nvSpPr>
          <p:cNvPr id="89091" name="內容版面配置區 2"/>
          <p:cNvSpPr>
            <a:spLocks noGrp="1"/>
          </p:cNvSpPr>
          <p:nvPr>
            <p:ph idx="1"/>
          </p:nvPr>
        </p:nvSpPr>
        <p:spPr>
          <a:xfrm>
            <a:off x="323850" y="1773238"/>
            <a:ext cx="8496300" cy="446405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altLang="zh-TW" dirty="0" smtClean="0"/>
              <a:t>1.</a:t>
            </a:r>
            <a:r>
              <a:rPr lang="zh-TW" altLang="en-US" dirty="0" smtClean="0"/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觀察尿液之量、顏色、氣味及沉澱物。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輕輕拉出尿管約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0.5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公分。以便清除污物。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使用無菌棉棒沾優碘及生理食鹽水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由尿道口往尿管的方向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擦，擦至尿管約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公分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處，切記不可來回擦。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更換尿管膠布的固定位置，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女性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大腿內側；男性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下腹部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。固定時不可太緊，以免拉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扯到尿管。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尿管清潔步驟</a:t>
            </a:r>
            <a:endParaRPr lang="zh-TW" altLang="en-US" smtClean="0">
              <a:solidFill>
                <a:srgbClr val="7030A0"/>
              </a:solidFill>
              <a:ea typeface="新細明體" pitchFamily="18" charset="-120"/>
            </a:endParaRPr>
          </a:p>
        </p:txBody>
      </p:sp>
      <p:sp>
        <p:nvSpPr>
          <p:cNvPr id="901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移動尿管要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反折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，移動尿袋要保持在膀胱以下。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尿袋開口隨時關閉，預防感染。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檢查尿管通暢，避免受壓扭曲。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穿整衣褲，保持床單平整及乾燥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注意案主安全，拉床欄。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、洗手。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異常狀況報告記錄</a:t>
            </a:r>
            <a:endParaRPr lang="zh-TW" altLang="en-US" smtClean="0">
              <a:solidFill>
                <a:srgbClr val="7030A0"/>
              </a:solidFill>
              <a:ea typeface="新細明體" pitchFamily="18" charset="-120"/>
            </a:endParaRPr>
          </a:p>
        </p:txBody>
      </p:sp>
      <p:sp>
        <p:nvSpPr>
          <p:cNvPr id="91139" name="內容版面配置區 2"/>
          <p:cNvSpPr>
            <a:spLocks noGrp="1"/>
          </p:cNvSpPr>
          <p:nvPr>
            <p:ph idx="1"/>
          </p:nvPr>
        </p:nvSpPr>
        <p:spPr>
          <a:xfrm>
            <a:off x="755650" y="1916113"/>
            <a:ext cx="7931150" cy="4210050"/>
          </a:xfrm>
        </p:spPr>
        <p:txBody>
          <a:bodyPr/>
          <a:lstStyle/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1.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尿管阻塞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2.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滲尿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3.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出現沉澱物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4.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尿管滑脫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5.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尿量過少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泌尿道感染</a:t>
            </a:r>
          </a:p>
        </p:txBody>
      </p:sp>
      <p:sp>
        <p:nvSpPr>
          <p:cNvPr id="92163" name="內容版面配置區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泌尿道感染的徵兆發生，請立即就醫：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　　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　　１．發燒，發冷．　　　　　　　　　　　　　　　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　　２．尿道疼痛．　　　　　　　　　　　　　　　　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　　３．尿液混濁．　　　　　　　　　　　　　　　　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　　４．尿道口分泌物增加．　　　　　　　　　　　　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　　５．血尿、滲尿．　　　　　　　　　　　　　　　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　　６．尿量少於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500c.c/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實務演練開始囉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8313" y="1700808"/>
            <a:ext cx="8229600" cy="4680519"/>
          </a:xfrm>
        </p:spPr>
        <p:txBody>
          <a:bodyPr/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食</a:t>
            </a:r>
            <a:r>
              <a:rPr lang="zh-TW" altLang="en-US" sz="3600" b="1" dirty="0" smtClean="0">
                <a:latin typeface="標楷體"/>
                <a:ea typeface="標楷體"/>
              </a:rPr>
              <a:t>、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衣</a:t>
            </a:r>
            <a:r>
              <a:rPr lang="zh-TW" altLang="en-US" sz="3600" b="1" dirty="0" smtClean="0">
                <a:latin typeface="標楷體"/>
                <a:ea typeface="標楷體"/>
              </a:rPr>
              <a:t>、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住</a:t>
            </a:r>
            <a:r>
              <a:rPr lang="zh-TW" altLang="en-US" sz="3600" b="1" dirty="0" smtClean="0">
                <a:latin typeface="標楷體"/>
                <a:ea typeface="標楷體"/>
              </a:rPr>
              <a:t>、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行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食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協助身心障礙者進食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衣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協助身心障礙者更衣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住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協助身心障礙者翻身扣背技巧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行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協助上下輪椅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   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914400"/>
          <a:ext cx="9144000" cy="5943600"/>
        </p:xfrm>
        <a:graphic>
          <a:graphicData uri="http://schemas.openxmlformats.org/presentationml/2006/ole">
            <p:oleObj spid="_x0000_s121858" name="PhotoImpact" r:id="rId3" imgW="5714286" imgH="4736508" progId="">
              <p:embed/>
            </p:oleObj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33400" y="0"/>
            <a:ext cx="78025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400">
                <a:solidFill>
                  <a:srgbClr val="CC3399"/>
                </a:solidFill>
                <a:latin typeface="標楷體" pitchFamily="65" charset="-120"/>
                <a:ea typeface="標楷體" pitchFamily="65" charset="-120"/>
              </a:rPr>
              <a:t>今日照顧別人</a:t>
            </a:r>
            <a:r>
              <a:rPr lang="en-US" altLang="zh-TW" sz="4400">
                <a:solidFill>
                  <a:srgbClr val="CC3399"/>
                </a:solidFill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4400">
                <a:solidFill>
                  <a:srgbClr val="CC3399"/>
                </a:solidFill>
                <a:latin typeface="標楷體" pitchFamily="65" charset="-120"/>
                <a:ea typeface="標楷體" pitchFamily="65" charset="-120"/>
              </a:rPr>
              <a:t>明日別人照顧我</a:t>
            </a:r>
          </a:p>
        </p:txBody>
      </p:sp>
      <p:sp>
        <p:nvSpPr>
          <p:cNvPr id="1028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3062D4-AFCC-47A7-BD53-D3D1BD573860}" type="slidenum">
              <a:rPr lang="en-US" altLang="zh-TW" smtClean="0">
                <a:ea typeface="新細明體" charset="-120"/>
              </a:rPr>
              <a:pPr/>
              <a:t>106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智能障礙─舟舟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5661248"/>
          </a:xfrm>
        </p:spPr>
        <p:txBody>
          <a:bodyPr/>
          <a:lstStyle/>
          <a:p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舟舟，一個不識譜不懂樂器的智障者，一個能獨立指揮世界復雜性大型交響樂的音樂奇才。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舟舟憑借著對音樂特別敏感的天賦，被國內外音樂界稱之為奇才。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曾受到、及美國前總統克林頓等國內外政要的親切接見。他用指揮棒震撼著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全世界。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user\Downloads\cm7k-1256787026-9313-2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293096"/>
            <a:ext cx="3275856" cy="2564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>
          <a:xfrm>
            <a:off x="827585" y="476672"/>
            <a:ext cx="7128792" cy="1237828"/>
          </a:xfrm>
        </p:spPr>
        <p:txBody>
          <a:bodyPr/>
          <a:lstStyle/>
          <a:p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身心障礙者照顧實務技巧</a:t>
            </a:r>
            <a:endParaRPr lang="zh-TW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48131" name="內容版面配置區 2"/>
          <p:cNvSpPr>
            <a:spLocks noGrp="1"/>
          </p:cNvSpPr>
          <p:nvPr>
            <p:ph idx="1"/>
          </p:nvPr>
        </p:nvSpPr>
        <p:spPr>
          <a:xfrm>
            <a:off x="323529" y="2143125"/>
            <a:ext cx="8568952" cy="4429125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身心障礙者多少有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輕度至重度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的失能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障礙，日常活動皆需人協助。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所謂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失能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』: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 無法執行日常生活活動。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dirty="0" smtClean="0"/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0FA9617-CEE4-4FBF-ADD4-FBB6F640FDA2}" type="slidenum">
              <a:rPr lang="en-US" altLang="zh-TW" smtClean="0">
                <a:ea typeface="新細明體" pitchFamily="18" charset="-120"/>
              </a:rPr>
              <a:pPr/>
              <a:t>12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表06-06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8DC1CF-8419-4CBE-9395-E04117B48AE0}" type="slidenum">
              <a:rPr lang="en-US" altLang="zh-TW" smtClean="0">
                <a:ea typeface="新細明體" pitchFamily="18" charset="-120"/>
              </a:rPr>
              <a:pPr/>
              <a:t>13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表06-06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6F4B02-71DF-4823-86F6-A4A89DA5B269}" type="slidenum">
              <a:rPr lang="en-US" altLang="zh-TW" smtClean="0">
                <a:ea typeface="新細明體" pitchFamily="18" charset="-120"/>
              </a:rPr>
              <a:pPr/>
              <a:t>14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1" descr="CAU3CTE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文字方塊 2"/>
          <p:cNvSpPr txBox="1">
            <a:spLocks noChangeArrowheads="1"/>
          </p:cNvSpPr>
          <p:nvPr/>
        </p:nvSpPr>
        <p:spPr bwMode="auto">
          <a:xfrm>
            <a:off x="285750" y="142875"/>
            <a:ext cx="78470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40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給他魚吃，不如教他如何捕魚。</a:t>
            </a:r>
            <a:endParaRPr lang="en-US" altLang="zh-TW" sz="440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>
                <a:solidFill>
                  <a:srgbClr val="FFC000"/>
                </a:solidFill>
                <a:latin typeface="標楷體" pitchFamily="65" charset="-120"/>
                <a:ea typeface="標楷體" pitchFamily="65" charset="-120"/>
              </a:rPr>
              <a:t>                    </a:t>
            </a:r>
            <a:endParaRPr lang="zh-TW" altLang="en-US" sz="2800">
              <a:solidFill>
                <a:srgbClr val="FFC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80E98B-F9AC-4229-983D-9F40D09A31FE}" type="slidenum">
              <a:rPr lang="en-US" altLang="zh-TW" smtClean="0">
                <a:ea typeface="新細明體" pitchFamily="18" charset="-120"/>
              </a:rPr>
              <a:pPr/>
              <a:t>15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686800" cy="3888432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身心障礙者活動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翻身、移位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 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85800"/>
            <a:ext cx="7620000" cy="825500"/>
          </a:xfrm>
        </p:spPr>
        <p:txBody>
          <a:bodyPr/>
          <a:lstStyle/>
          <a:p>
            <a:pPr eaLnBrk="1" hangingPunct="1"/>
            <a:r>
              <a:rPr lang="zh-TW" altLang="en-US" sz="5400" smtClean="0">
                <a:ea typeface="標楷體" pitchFamily="65" charset="-120"/>
              </a:rPr>
              <a:t>活 動 的 好 處</a:t>
            </a:r>
            <a:r>
              <a:rPr lang="zh-TW" altLang="en-US" sz="5400" smtClean="0"/>
              <a:t/>
            </a:r>
            <a:br>
              <a:rPr lang="zh-TW" altLang="en-US" sz="5400" smtClean="0"/>
            </a:br>
            <a:endParaRPr lang="zh-TW" altLang="en-US" sz="540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b="1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身體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促進血液循環、胸部完全擴張、</a:t>
            </a:r>
          </a:p>
          <a:p>
            <a:pPr eaLnBrk="1" hangingPunct="1">
              <a:buFont typeface="Symbol" pitchFamily="18" charset="2"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      增進腹部肌肉收縮與肌肉張力   </a:t>
            </a:r>
          </a:p>
          <a:p>
            <a:pPr eaLnBrk="1" hangingPunct="1">
              <a:buFont typeface="Symbol" pitchFamily="18" charset="2"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      維持關節可動性</a:t>
            </a:r>
          </a:p>
          <a:p>
            <a:pPr eaLnBrk="1" hangingPunct="1">
              <a:buFont typeface="Symbol" pitchFamily="18" charset="2"/>
              <a:buNone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b="1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心理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增加健康愉快的感覺、</a:t>
            </a:r>
          </a:p>
          <a:p>
            <a:pPr eaLnBrk="1" hangingPunct="1">
              <a:buFont typeface="Symbol" pitchFamily="18" charset="2"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      增進與人</a:t>
            </a:r>
            <a:r>
              <a:rPr lang="zh-TW" altLang="en-US" sz="3600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互動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機會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活動功能障礙之照護技巧</a:t>
            </a:r>
            <a:endParaRPr lang="zh-TW" altLang="en-US" smtClean="0"/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>
          <a:xfrm>
            <a:off x="539552" y="1988840"/>
            <a:ext cx="8385373" cy="4137323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錯誤觀念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臥床休息、靜靜躺在床上不要動。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可達成生理的需求，保持身體最佳的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功能狀態。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運動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則能調整體能與促進健康。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   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01D73-A033-4F1A-BECD-45777FF44469}" type="slidenum">
              <a:rPr lang="en-US" altLang="zh-TW" smtClean="0">
                <a:ea typeface="新細明體" pitchFamily="18" charset="-120"/>
              </a:rPr>
              <a:pPr/>
              <a:t>18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圖09-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2BBB6FD-F76D-490A-B4C8-DCD908BB55ED}" type="slidenum">
              <a:rPr lang="en-US" altLang="zh-TW" smtClean="0">
                <a:ea typeface="新細明體" pitchFamily="18" charset="-120"/>
              </a:rPr>
              <a:pPr/>
              <a:t>19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上課大綱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8219256" cy="4641379"/>
          </a:xfrm>
        </p:spPr>
        <p:txBody>
          <a:bodyPr/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身心功能障礙類別與其心理需求 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身心障礙者活動</a:t>
            </a:r>
            <a:r>
              <a:rPr lang="zh-TW" altLang="zh-TW" sz="3600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翻身、移位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身心障礙者備餐、餵食應注意事項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身心障礙者身體清潔與失禁照顧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073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-19050"/>
            <a:ext cx="8351837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SCN06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協助活動的措施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zh-TW" altLang="en-US" sz="40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儘早下床活動</a:t>
            </a:r>
            <a:endParaRPr lang="en-US" altLang="zh-TW" sz="40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zh-TW" altLang="en-US" sz="40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定時地</a:t>
            </a:r>
            <a:r>
              <a:rPr lang="zh-TW" altLang="en-US" sz="40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變換案主姿勢</a:t>
            </a:r>
            <a:endParaRPr lang="en-US" altLang="zh-TW" sz="40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40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做全範圍關節運動</a:t>
            </a:r>
          </a:p>
          <a:p>
            <a:pPr eaLnBrk="1" hangingPunct="1"/>
            <a:endParaRPr lang="zh-TW" altLang="en-US" sz="40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757889-744F-48C5-AA58-0802D9E85A08}" type="slidenum">
              <a:rPr lang="en-US" altLang="zh-TW" smtClean="0"/>
              <a:pPr>
                <a:defRPr/>
              </a:pPr>
              <a:t>22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1785938" y="2286000"/>
            <a:ext cx="6572250" cy="38401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zh-TW" altLang="en-US" sz="6600" smtClean="0">
                <a:latin typeface="標楷體" pitchFamily="65" charset="-120"/>
                <a:ea typeface="標楷體" pitchFamily="65" charset="-120"/>
              </a:rPr>
              <a:t>正確翻身與擺位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翻身姿勢的注意事項</a:t>
            </a:r>
          </a:p>
        </p:txBody>
      </p:sp>
      <p:sp>
        <p:nvSpPr>
          <p:cNvPr id="317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避免進食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半小時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內翻身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翻身時應移動住民，避免拉扯肢體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翻身時照顧服務員一手扶住民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肩膀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另一手扶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髖部</a:t>
            </a: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仰臥姿勢的擺位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457200" y="1000125"/>
            <a:ext cx="8229600" cy="5126038"/>
          </a:xfrm>
        </p:spPr>
        <p:txBody>
          <a:bodyPr/>
          <a:lstStyle/>
          <a:p>
            <a:pPr>
              <a:defRPr/>
            </a:pPr>
            <a:endParaRPr lang="zh-TW" altLang="en-US" dirty="0" smtClean="0">
              <a:ea typeface="新細明體" pitchFamily="18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頭部枕頭位於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肩膀下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，避免頸部懸空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兩側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膝蓋下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墊枕頭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兩側髖關節外放置枕頭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足底放置枕頭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翻身完畢應馬上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拉起床欄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，保護住民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安全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46138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側臥姿勢的擺位</a:t>
            </a:r>
            <a:b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214313" y="1571625"/>
            <a:ext cx="8715375" cy="4554538"/>
          </a:xfrm>
        </p:spPr>
        <p:txBody>
          <a:bodyPr/>
          <a:lstStyle/>
          <a:p>
            <a:pPr>
              <a:defRPr/>
            </a:pP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背後放置枕頭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，讓住民輕靠枕頭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將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下方肩膀拉出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，臀部外移一些，維持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側翻姿勢</a:t>
            </a: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在雙腿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膝蓋間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放置枕頭，避免雙腿重疊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壓迫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翻身完畢馬上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拉起床欄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，保護住民安全</a:t>
            </a:r>
          </a:p>
          <a:p>
            <a:pPr>
              <a:defRPr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圖09-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圖09-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圖09-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ICF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八大身心功能障礙類別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844824"/>
            <a:ext cx="8964488" cy="501317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zh-TW" altLang="en-US" dirty="0" smtClean="0"/>
              <a:t>    </a:t>
            </a:r>
            <a:r>
              <a:rPr lang="en-US" altLang="zh-TW" dirty="0" smtClean="0"/>
              <a:t>1.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神經系統構造及精神、心智功能。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眼、耳及相關構造與感官功能及疼痛。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涉及聲音語言與構造及其功能。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循環、造血、免疫及呼吸系統構造及其功能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消化、新陳代謝與內分泌系統相關構造及其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  功能。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泌尿與生殖系統相關構造及其功能。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神經、肌肉、骨骼及移動相關構造及其功能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皮膚與相關構造及其功能。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圖09-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9144000" cy="66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背部扣擊技巧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實務操作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0179" name="內容版面配置區 2"/>
          <p:cNvSpPr>
            <a:spLocks noGrp="1"/>
          </p:cNvSpPr>
          <p:nvPr>
            <p:ph idx="1"/>
          </p:nvPr>
        </p:nvSpPr>
        <p:spPr>
          <a:xfrm>
            <a:off x="457200" y="1785938"/>
            <a:ext cx="8229600" cy="4340225"/>
          </a:xfrm>
        </p:spPr>
        <p:txBody>
          <a:bodyPr/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避開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腎臟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部位與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脊椎骨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扣擊時將手做成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杯狀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，用手腕力量，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有節律的扣擊。</a:t>
            </a: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扣擊方向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由下而上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來回數次，每次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50~100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次。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洗手。</a:t>
            </a:r>
          </a:p>
          <a:p>
            <a:endParaRPr lang="zh-TW" altLang="en-US" sz="3600" dirty="0" smtClean="0"/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0C7F6-87AC-4069-8D97-9F2FB4BE31A3}" type="slidenum">
              <a:rPr lang="en-US" altLang="zh-TW" smtClean="0"/>
              <a:pPr>
                <a:defRPr/>
              </a:pPr>
              <a:t>31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4176464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移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位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圖09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圖09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圖09-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圖09-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74064-57FD-4D9E-87F1-A7033C718A36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zh-TW" smtClean="0"/>
          </a:p>
        </p:txBody>
      </p:sp>
      <p:pic>
        <p:nvPicPr>
          <p:cNvPr id="24579" name="Picture 3" descr="F:\DCIM\103NIKON\DSCN1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4.mm.bing.net/th?id=H.4874384965240163&amp;pid=15.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104456" cy="5112568"/>
          </a:xfrm>
          <a:prstGeom prst="rect">
            <a:avLst/>
          </a:prstGeom>
          <a:noFill/>
        </p:spPr>
      </p:pic>
      <p:pic>
        <p:nvPicPr>
          <p:cNvPr id="4" name="Picture 4" descr="1236000677228p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4068763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DSCN06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社會對身心障礙者的觀點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196752"/>
            <a:ext cx="8352159" cy="4957987"/>
          </a:xfrm>
        </p:spPr>
        <p:txBody>
          <a:bodyPr/>
          <a:lstStyle/>
          <a:p>
            <a:pPr>
              <a:lnSpc>
                <a:spcPts val="4300"/>
              </a:lnSpc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刻板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印象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認為所有身心障礙者都有些固定的特質，例如能力差、依賴心重。 </a:t>
            </a:r>
          </a:p>
          <a:p>
            <a:pPr>
              <a:lnSpc>
                <a:spcPts val="4300"/>
              </a:lnSpc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擴散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作用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認為外在缺陷一定會影響心智能力或其他心理特質。 </a:t>
            </a:r>
          </a:p>
          <a:p>
            <a:pPr>
              <a:lnSpc>
                <a:spcPts val="4300"/>
              </a:lnSpc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污點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化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認為身心的缺陷是不名譽的事。 </a:t>
            </a:r>
          </a:p>
          <a:p>
            <a:pPr>
              <a:lnSpc>
                <a:spcPts val="4300"/>
              </a:lnSpc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必然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的哀傷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一般人認為殘障者因為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本身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3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缺陷，並定會產生沮喪、怨天尤人等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情緒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3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反應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，一般人也會給予殘障者較多的同情。 </a:t>
            </a:r>
          </a:p>
          <a:p>
            <a:pPr>
              <a:lnSpc>
                <a:spcPts val="4300"/>
              </a:lnSpc>
            </a:pPr>
            <a:endParaRPr lang="en-US" altLang="zh-TW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內容版面配置區 2"/>
          <p:cNvSpPr>
            <a:spLocks noGrp="1"/>
          </p:cNvSpPr>
          <p:nvPr>
            <p:ph idx="1"/>
          </p:nvPr>
        </p:nvSpPr>
        <p:spPr>
          <a:xfrm>
            <a:off x="457200" y="2714625"/>
            <a:ext cx="8229600" cy="34115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zh-TW" altLang="en-US" sz="4800" smtClean="0">
                <a:latin typeface="標楷體" pitchFamily="65" charset="-120"/>
                <a:ea typeface="標楷體" pitchFamily="65" charset="-120"/>
              </a:rPr>
              <a:t>協助案主坐入椅子（或輪椅）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92150"/>
            <a:ext cx="7391400" cy="5270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注意事項</a:t>
            </a:r>
            <a:b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zh-TW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2133600"/>
            <a:ext cx="8532812" cy="451008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輪椅放在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健側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先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固定輪椅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安全第一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下坡時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輪椅椅背先行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病患移位時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應鼓勵嚐試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病人移位時住應調整病床與推車等高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搬動病人應注意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肢體擺位</a:t>
            </a:r>
          </a:p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協助側臥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先移動四肢再移動軀幹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不可直接抓臥案主腋下</a:t>
            </a:r>
          </a:p>
          <a:p>
            <a:pPr eaLnBrk="1" hangingPunct="1">
              <a:defRPr/>
            </a:pP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  <a:defRPr/>
            </a:pP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圖09-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圖09-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7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圖09-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圖09-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圖09-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zh-TW" altLang="zh-TW" smtClean="0">
              <a:ea typeface="新細明體" pitchFamily="18" charset="-12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TW" altLang="zh-TW" smtClean="0">
              <a:ea typeface="新細明體" pitchFamily="18" charset="-120"/>
            </a:endParaRP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43213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0"/>
            <a:ext cx="3424237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0"/>
            <a:ext cx="2843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1"/>
          <p:cNvSpPr>
            <a:spLocks noGrp="1"/>
          </p:cNvSpPr>
          <p:nvPr>
            <p:ph type="ctrTitle"/>
          </p:nvPr>
        </p:nvSpPr>
        <p:spPr>
          <a:xfrm>
            <a:off x="1428750" y="785813"/>
            <a:ext cx="6143625" cy="83185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傷口基本照護原則</a:t>
            </a:r>
          </a:p>
        </p:txBody>
      </p:sp>
      <p:sp>
        <p:nvSpPr>
          <p:cNvPr id="80899" name="副標題 2"/>
          <p:cNvSpPr>
            <a:spLocks noGrp="1"/>
          </p:cNvSpPr>
          <p:nvPr>
            <p:ph type="subTitle" idx="1"/>
          </p:nvPr>
        </p:nvSpPr>
        <p:spPr>
          <a:xfrm>
            <a:off x="714375" y="1849438"/>
            <a:ext cx="8124825" cy="4651375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l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活動障礙長期臥床者，至少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每</a:t>
            </a:r>
            <a:r>
              <a:rPr lang="en-US" altLang="zh-TW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個小時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翻身一次。擺位應是</a:t>
            </a:r>
            <a:r>
              <a:rPr lang="en-US" altLang="zh-TW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度的側躺</a:t>
            </a:r>
            <a:endParaRPr lang="en-US" altLang="zh-TW" dirty="0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Wingdings" pitchFamily="2" charset="2"/>
              <a:buChar char="l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使用輪椅者，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每</a:t>
            </a:r>
            <a:r>
              <a:rPr lang="en-US" altLang="zh-TW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分鐘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協助抬高臀部或移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動坐姿重心。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Wingdings" pitchFamily="2" charset="2"/>
              <a:buChar char="l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經常檢視評估皮膚的狀況保持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皮膚的乾爽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避免浸潤泡軟的發生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algn="l" eaLnBrk="1" hangingPunct="1">
              <a:buFont typeface="Wingdings" pitchFamily="2" charset="2"/>
              <a:buChar char="l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</a:p>
          <a:p>
            <a:pPr algn="l"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7D4A65ED-DE7D-46A7-8303-69B3644F2CF6}" type="slidenum">
              <a:rPr lang="en-US" altLang="zh-TW" smtClean="0">
                <a:ea typeface="新細明體" pitchFamily="18" charset="-120"/>
              </a:rPr>
              <a:pPr/>
              <a:t>48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/>
          <p:cNvSpPr>
            <a:spLocks noGrp="1"/>
          </p:cNvSpPr>
          <p:nvPr>
            <p:ph type="ctrTitle"/>
          </p:nvPr>
        </p:nvSpPr>
        <p:spPr>
          <a:xfrm>
            <a:off x="1428750" y="571500"/>
            <a:ext cx="7407275" cy="83185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傷口特殊照護的方法</a:t>
            </a:r>
          </a:p>
        </p:txBody>
      </p:sp>
      <p:sp>
        <p:nvSpPr>
          <p:cNvPr id="81923" name="副標題 2"/>
          <p:cNvSpPr>
            <a:spLocks noGrp="1"/>
          </p:cNvSpPr>
          <p:nvPr>
            <p:ph type="subTitle" idx="1"/>
          </p:nvPr>
        </p:nvSpPr>
        <p:spPr>
          <a:xfrm>
            <a:off x="571500" y="1849438"/>
            <a:ext cx="8267700" cy="4508500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l"/>
            </a:pPr>
            <a:r>
              <a:rPr lang="zh-TW" altLang="en-US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適當使用壓力減輕器材</a:t>
            </a:r>
            <a:endParaRPr lang="en-US" altLang="zh-TW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適當的床面可以有效地分散壓力，如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泡沫墊、空氣墊或水墊、空氣交換床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、低空氣流失床及空氣液化床等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適當地使用坐墊、枕頭、羊毛氈等壓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力減輕器材，以分散骨頭突出處的直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接受力</a:t>
            </a:r>
          </a:p>
        </p:txBody>
      </p:sp>
      <p:sp>
        <p:nvSpPr>
          <p:cNvPr id="8192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7E48028F-9DF4-44C5-97CB-989997DBB175}" type="slidenum">
              <a:rPr lang="en-US" altLang="zh-TW" smtClean="0">
                <a:ea typeface="新細明體" pitchFamily="18" charset="-120"/>
              </a:rPr>
              <a:pPr/>
              <a:t>49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身心障礙者的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心理需求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712967" cy="5256583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愛與尊重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，而不是同情或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憐憫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400"/>
              </a:lnSpc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同理的了解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，而不是誤解或偏見 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400"/>
              </a:lnSpc>
            </a:pP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給予平等學習和工作的機會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，而不是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歧視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4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限制 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400"/>
              </a:lnSpc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全面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看待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而不是只看到缺陷的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一面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400"/>
              </a:lnSpc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接納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成為社群的一員，而不是把我們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隔離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400"/>
              </a:lnSpc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他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有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成功和歡樂的需求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，而不是只要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活著好</a:t>
            </a:r>
            <a:r>
              <a:rPr lang="zh-TW" altLang="en-US" dirty="0" smtClean="0">
                <a:latin typeface="標楷體"/>
                <a:ea typeface="標楷體"/>
              </a:rPr>
              <a:t>。 </a:t>
            </a:r>
            <a:r>
              <a:rPr lang="en-US" altLang="zh-TW" dirty="0" smtClean="0">
                <a:latin typeface="標楷體"/>
                <a:ea typeface="標楷體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身心障礙者名人榜</a:t>
            </a:r>
            <a:r>
              <a:rPr lang="en-US" altLang="zh-TW" dirty="0" smtClean="0">
                <a:latin typeface="標楷體"/>
                <a:ea typeface="標楷體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/>
          <p:cNvSpPr>
            <a:spLocks noGrp="1"/>
          </p:cNvSpPr>
          <p:nvPr>
            <p:ph type="ctrTitle"/>
          </p:nvPr>
        </p:nvSpPr>
        <p:spPr>
          <a:xfrm>
            <a:off x="1428750" y="642938"/>
            <a:ext cx="7407275" cy="903287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傷口特殊照護方法</a:t>
            </a:r>
          </a:p>
        </p:txBody>
      </p:sp>
      <p:sp>
        <p:nvSpPr>
          <p:cNvPr id="82947" name="副標題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4722812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l"/>
            </a:pPr>
            <a:r>
              <a:rPr lang="zh-TW" altLang="en-US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復健訓練</a:t>
            </a:r>
            <a:endParaRPr lang="en-US" altLang="zh-TW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對心智及動作能力許可的病患應積極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訓練其肌力，使其能自我翻身及移動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身軀</a:t>
            </a:r>
          </a:p>
        </p:txBody>
      </p:sp>
      <p:sp>
        <p:nvSpPr>
          <p:cNvPr id="82948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43FF216A-0DB9-4493-8F00-424C0A08EF26}" type="slidenum">
              <a:rPr lang="en-US" altLang="zh-TW" smtClean="0">
                <a:ea typeface="新細明體" pitchFamily="18" charset="-120"/>
              </a:rPr>
              <a:pPr/>
              <a:t>50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ctrTitle"/>
          </p:nvPr>
        </p:nvSpPr>
        <p:spPr>
          <a:xfrm>
            <a:off x="1428750" y="714375"/>
            <a:ext cx="7407275" cy="900113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傷口特殊照護方法</a:t>
            </a:r>
          </a:p>
        </p:txBody>
      </p:sp>
      <p:sp>
        <p:nvSpPr>
          <p:cNvPr id="83971" name="副標題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4294187"/>
          </a:xfrm>
        </p:spPr>
        <p:txBody>
          <a:bodyPr/>
          <a:lstStyle/>
          <a:p>
            <a:pPr algn="l" eaLnBrk="1" hangingPunct="1">
              <a:buFont typeface="Wingdings" pitchFamily="2" charset="2"/>
              <a:buChar char="l"/>
            </a:pPr>
            <a:r>
              <a:rPr lang="zh-TW" altLang="en-US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水分及營養的補充</a:t>
            </a:r>
            <a:endParaRPr lang="en-US" altLang="zh-TW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水分、蛋白質、醣類、維生素、礦物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質等都直接或間接與壓瘡的形成有關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，所以應規律地監測病患的體重、進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食和消化狀況、皮下脂肪厚度及抽血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algn="l" eaLnBrk="1" hangingPunct="1">
              <a:buFont typeface="Arial" pitchFamily="34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檢查等</a:t>
            </a:r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C136003F-AAFE-473C-85EB-90275F9494CB}" type="slidenum">
              <a:rPr lang="en-US" altLang="zh-TW" smtClean="0">
                <a:ea typeface="新細明體" pitchFamily="18" charset="-120"/>
              </a:rPr>
              <a:pPr/>
              <a:t>51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0483" name="Picture 2" descr="http://sinamail.sina.com.tw/cgi-bin/mail/attachment/image/jpeg/987230507.24576.dell8:2,S.a09.jpg/N8_38 (1).jpg/?sid=HA8667Km%3drw3J30iS%5f%21K%2eSU3n3r387mJh380nG7zUGzi0md%2f3n%5fnjm6%2f06S%5f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3168352"/>
          </a:xfrm>
        </p:spPr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身心障礙者備餐、餵食注意事項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基本營養之需要與協助餵食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每日飲食六大類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五穀根莖類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奶類製品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蛋豆魚肉類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蔬菜水果</a:t>
            </a:r>
          </a:p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油脂類</a:t>
            </a:r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7BFD6-57E2-448D-B567-D013AA97FEDD}" type="slidenum">
              <a:rPr lang="en-US" altLang="zh-TW" smtClean="0"/>
              <a:pPr>
                <a:defRPr/>
              </a:pPr>
              <a:t>54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0"/>
            <a:ext cx="5562600" cy="1143000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標楷體" pitchFamily="65" charset="-120"/>
              </a:rPr>
              <a:t>六大類食物</a:t>
            </a:r>
            <a:endParaRPr lang="zh-TW" altLang="en-US" b="1" smtClean="0">
              <a:ea typeface="標楷體" pitchFamily="65" charset="-120"/>
            </a:endParaRPr>
          </a:p>
        </p:txBody>
      </p:sp>
      <p:pic>
        <p:nvPicPr>
          <p:cNvPr id="23555" name="Picture 3" descr="飲食指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125538"/>
            <a:ext cx="8072437" cy="55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營養狀態的評估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zh-TW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飲食史</a:t>
            </a: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身高和體重</a:t>
            </a: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檢驗資料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血糖、血紅素、白蛋白</a:t>
            </a:r>
            <a:r>
              <a:rPr lang="zh-TW" altLang="en-US" sz="3600" smtClean="0"/>
              <a:t>。</a:t>
            </a:r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臨床表徵 </a:t>
            </a:r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A43AE-8BD5-43C8-8B04-613716ABDD20}" type="slidenum">
              <a:rPr lang="en-US" altLang="zh-TW" smtClean="0"/>
              <a:pPr>
                <a:defRPr/>
              </a:pPr>
              <a:t>56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14313" y="214313"/>
          <a:ext cx="8572500" cy="5648326"/>
        </p:xfrm>
        <a:graphic>
          <a:graphicData uri="http://schemas.openxmlformats.org/drawingml/2006/table">
            <a:tbl>
              <a:tblPr/>
              <a:tblGrid>
                <a:gridCol w="1320800"/>
                <a:gridCol w="3690937"/>
                <a:gridCol w="3560763"/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身體區域</a:t>
                      </a:r>
                      <a:endParaRPr kumimoji="0" 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營養良好的徵狀</a:t>
                      </a:r>
                      <a:endParaRPr kumimoji="0" 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營養不佳的徵狀</a:t>
                      </a:r>
                      <a:endParaRPr kumimoji="0" 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活力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有生氣、有精神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易疲倦、虛弱無力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頭髮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有光澤、彈性、無大量脫落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乾燥、易斷、無光澤、稀少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皮膚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光滑、濕潤、有彈性、膚色良好、沒有腫脹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粗糙、乾燥、蒼白、水腫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口腔狀況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黏膜紅潤、平滑、沒有腫脹和潰瘍、沒有出血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黏膜紅腫、潰瘍、嘴角裂、牙齦易出血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眼睛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明亮、清澈、黏膜呈粉紅色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黏膜蒼白、乾燥、充血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骨骼肌肉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堅實、有張力、無疼痛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鬆弛、無張力、萎縮、畸形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腹部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平坦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腹水、腫大</a:t>
                      </a:r>
                    </a:p>
                  </a:txBody>
                  <a:tcPr marL="17780" marR="177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52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CFC73-D597-45E6-87CA-D547C79919BB}" type="slidenum">
              <a:rPr lang="en-US" altLang="zh-TW" smtClean="0"/>
              <a:pPr>
                <a:defRPr/>
              </a:pPr>
              <a:t>57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飲食的種類</a:t>
            </a:r>
            <a:r>
              <a:rPr lang="zh-TW" altLang="en-US" smtClean="0"/>
              <a:t/>
            </a:r>
            <a:br>
              <a:rPr lang="zh-TW" altLang="en-US" smtClean="0"/>
            </a:br>
            <a:endParaRPr lang="zh-TW" altLang="en-US" smtClean="0"/>
          </a:p>
        </p:txBody>
      </p:sp>
      <p:sp>
        <p:nvSpPr>
          <p:cNvPr id="27651" name="內容版面配置區 2"/>
          <p:cNvSpPr>
            <a:spLocks noGrp="1"/>
          </p:cNvSpPr>
          <p:nvPr>
            <p:ph idx="1"/>
          </p:nvPr>
        </p:nvSpPr>
        <p:spPr>
          <a:xfrm>
            <a:off x="285750" y="1600200"/>
            <a:ext cx="8572500" cy="4495800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普通飲食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軟質飲食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：消化不良、咀嚼不便之病患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….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流質飲食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：半流質、全流質、清流質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管灌飲食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: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特別飲食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：糖尿病飲食、低鹽飲食、高蛋白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          飲食。</a:t>
            </a:r>
          </a:p>
          <a:p>
            <a:pPr eaLnBrk="1" hangingPunct="1"/>
            <a:endParaRPr lang="zh-TW" altLang="en-US" smtClean="0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A97720-8F75-49F2-80EF-EC2809D163A1}" type="slidenum">
              <a:rPr lang="en-US" altLang="zh-TW" smtClean="0"/>
              <a:pPr>
                <a:defRPr/>
              </a:pPr>
              <a:t>58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ttp://www.ncku.edu.tw/~dons/images/diat.h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88"/>
            <a:ext cx="2571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http://www.ncku.edu.tw/~dons/images/diat.h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1643063"/>
            <a:ext cx="25003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http://www.ncku.edu.tw/~dons/images/diat.h8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4500563"/>
            <a:ext cx="24288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0" descr="http://www.ncku.edu.tw/~dons/images/diat.h1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4643438"/>
            <a:ext cx="3571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2" descr="http://www.ncku.edu.tw/~dons/images/diat.h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500188"/>
            <a:ext cx="2286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向右箭號 8"/>
          <p:cNvSpPr>
            <a:spLocks noChangeArrowheads="1"/>
          </p:cNvSpPr>
          <p:nvPr/>
        </p:nvSpPr>
        <p:spPr bwMode="auto">
          <a:xfrm>
            <a:off x="2571750" y="2786063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eaLnBrk="0" hangingPunct="0"/>
            <a:endParaRPr kumimoji="0" lang="zh-TW" altLang="en-US">
              <a:latin typeface="Times New Roman" pitchFamily="18" charset="0"/>
            </a:endParaRPr>
          </a:p>
        </p:txBody>
      </p:sp>
      <p:sp>
        <p:nvSpPr>
          <p:cNvPr id="28680" name="向右箭號 9"/>
          <p:cNvSpPr>
            <a:spLocks noChangeArrowheads="1"/>
          </p:cNvSpPr>
          <p:nvPr/>
        </p:nvSpPr>
        <p:spPr bwMode="auto">
          <a:xfrm>
            <a:off x="5715000" y="2786063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eaLnBrk="0" hangingPunct="0"/>
            <a:endParaRPr kumimoji="0" lang="zh-TW" altLang="en-US">
              <a:latin typeface="Times New Roman" pitchFamily="18" charset="0"/>
            </a:endParaRPr>
          </a:p>
        </p:txBody>
      </p:sp>
      <p:sp>
        <p:nvSpPr>
          <p:cNvPr id="28681" name="向右箭號 10"/>
          <p:cNvSpPr>
            <a:spLocks noChangeArrowheads="1"/>
          </p:cNvSpPr>
          <p:nvPr/>
        </p:nvSpPr>
        <p:spPr bwMode="auto">
          <a:xfrm>
            <a:off x="4429125" y="5429250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eaLnBrk="0" hangingPunct="0"/>
            <a:endParaRPr kumimoji="0" lang="zh-TW" altLang="en-US">
              <a:latin typeface="Times New Roman" pitchFamily="18" charset="0"/>
            </a:endParaRPr>
          </a:p>
        </p:txBody>
      </p:sp>
      <p:sp>
        <p:nvSpPr>
          <p:cNvPr id="28682" name="向右箭號 11"/>
          <p:cNvSpPr>
            <a:spLocks noChangeArrowheads="1"/>
          </p:cNvSpPr>
          <p:nvPr/>
        </p:nvSpPr>
        <p:spPr bwMode="auto">
          <a:xfrm>
            <a:off x="785813" y="5429250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eaLnBrk="0" hangingPunct="0"/>
            <a:endParaRPr kumimoji="0" lang="zh-TW" altLang="en-US">
              <a:latin typeface="Times New Roman" pitchFamily="18" charset="0"/>
            </a:endParaRPr>
          </a:p>
        </p:txBody>
      </p:sp>
      <p:sp>
        <p:nvSpPr>
          <p:cNvPr id="28683" name="文字方塊 12"/>
          <p:cNvSpPr txBox="1">
            <a:spLocks noChangeArrowheads="1"/>
          </p:cNvSpPr>
          <p:nvPr/>
        </p:nvSpPr>
        <p:spPr bwMode="auto">
          <a:xfrm>
            <a:off x="1714500" y="357188"/>
            <a:ext cx="59293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40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  各類食物質地變化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史蒂芬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·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威廉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·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霍金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英國著名物理學家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733256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現任職劍橋大學理論宇宙學中心研究主任。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霍金做出很多重要貢獻，最主要是提出在廣義相對論框架內的潘洛斯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–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霍金奇性定理，以及他關於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黑洞會發射輻射的理論性預測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endParaRPr lang="zh-TW" altLang="en-US" dirty="0"/>
          </a:p>
        </p:txBody>
      </p:sp>
      <p:pic>
        <p:nvPicPr>
          <p:cNvPr id="4" name="Picture 4" descr="http://old.hssyxx.com/zhsj/kexue-2/zutiweb/zu41/15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內容版面配置區 2"/>
          <p:cNvSpPr>
            <a:spLocks noGrp="1"/>
          </p:cNvSpPr>
          <p:nvPr>
            <p:ph idx="1"/>
          </p:nvPr>
        </p:nvSpPr>
        <p:spPr>
          <a:xfrm>
            <a:off x="457200" y="2143125"/>
            <a:ext cx="8472488" cy="3983038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zh-TW" altLang="en-US" sz="5400" smtClean="0">
                <a:latin typeface="標楷體" pitchFamily="65" charset="-120"/>
                <a:ea typeface="標楷體" pitchFamily="65" charset="-120"/>
              </a:rPr>
              <a:t>餵食與鼻胃管灌食注意事項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zh-TW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協助身心障礙者進食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5" cy="5184576"/>
          </a:xfrm>
        </p:spPr>
        <p:txBody>
          <a:bodyPr/>
          <a:lstStyle/>
          <a:p>
            <a:pPr lvl="0">
              <a:buNone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安排愉快的進餐環境：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安排整齊、清潔的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進餐環境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個案先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如廁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、洗手和清潔口腔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避免於進餐前給予不愉快的措施或治療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保持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食物在適當的溫度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減輕身體上的不適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，如：疼痛，可給予止痛劑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態度須溫和關切及有耐心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提供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清潔、美觀的餐具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及食物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擺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盤色香味俱全</a:t>
            </a:r>
            <a:r>
              <a:rPr lang="zh-TW" altLang="en-US" dirty="0" smtClean="0">
                <a:latin typeface="標楷體"/>
                <a:ea typeface="標楷體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zh-TW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協助身心障礙者進食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268759"/>
            <a:ext cx="8712968" cy="5328593"/>
          </a:xfrm>
        </p:spPr>
        <p:txBody>
          <a:bodyPr/>
          <a:lstStyle/>
          <a:p>
            <a:pPr lvl="0">
              <a:buNone/>
            </a:pPr>
            <a:r>
              <a:rPr lang="en-US" altLang="zh-TW" b="1" dirty="0" smtClean="0"/>
              <a:t>2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協助營養的獲得：</a:t>
            </a:r>
            <a:endParaRPr lang="zh-TW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進餐前安排舒適的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進餐姿勢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（坐、半坐臥或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側臥）無論任何姿勢，均須給予</a:t>
            </a:r>
            <a:r>
              <a:rPr lang="zh-TW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適當的支托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餐盤放在可以</a:t>
            </a:r>
            <a:r>
              <a:rPr lang="zh-TW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拿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得</a:t>
            </a:r>
            <a:r>
              <a:rPr lang="zh-TW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到的位置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，協助圍上餐巾。</a:t>
            </a: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鼓勵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個案</a:t>
            </a:r>
            <a:r>
              <a:rPr lang="zh-TW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自行用餐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，必要時給予協助或餵食。</a:t>
            </a: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餵食時，每口的食物要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適中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，對於失明者要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b="1" dirty="0" smtClean="0">
                <a:latin typeface="標楷體" pitchFamily="65" charset="-120"/>
                <a:ea typeface="標楷體" pitchFamily="65" charset="-120"/>
              </a:rPr>
              <a:t>告知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餐盤上的食物。</a:t>
            </a:r>
          </a:p>
          <a:p>
            <a:pPr lvl="0"/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進餐後須記下進食的量和種類，也須記下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0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拒吃的食物。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餵食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7373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使用輕巧、易於使用的食具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塑膠匙、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寬口紙杯、可彎式吸管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依個案需要準備切碎或切片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易於咀嚼吞嚥</a:t>
            </a:r>
            <a:endParaRPr lang="en-US" altLang="zh-TW" dirty="0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  <a:buNone/>
            </a:pPr>
            <a:r>
              <a:rPr lang="en-US" altLang="zh-TW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之飲食。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給予個案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充裕用餐時間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鼓勵個案自行進食，若能做到給予適當的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讚美，以增其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自信心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7373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F4DD2B-FCA8-4ACF-9C6D-4026D34CCA69}" type="slidenum">
              <a:rPr lang="en-US" altLang="zh-TW" smtClean="0">
                <a:ea typeface="新細明體" pitchFamily="18" charset="-120"/>
              </a:rPr>
              <a:pPr/>
              <a:t>63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539552" y="285750"/>
            <a:ext cx="8272661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~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吞嚥障礙技巧</a:t>
            </a:r>
          </a:p>
        </p:txBody>
      </p:sp>
      <p:sp>
        <p:nvSpPr>
          <p:cNvPr id="52227" name="內容版面配置區 2"/>
          <p:cNvSpPr>
            <a:spLocks noGrp="1"/>
          </p:cNvSpPr>
          <p:nvPr>
            <p:ph idx="1"/>
          </p:nvPr>
        </p:nvSpPr>
        <p:spPr>
          <a:xfrm>
            <a:off x="323528" y="1857375"/>
            <a:ext cx="8534722" cy="4268788"/>
          </a:xfrm>
        </p:spPr>
        <p:txBody>
          <a:bodyPr/>
          <a:lstStyle/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進餐時姿勢要坐直，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下巴內縮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，以利吞嚥。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食物須置於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健側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的口中，以防積存於患頰。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飲食內容以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軟質、半軟質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為宜。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餐後須檢視個案口腔，以防食物積存於患頰，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並協助口腔護理。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鼓勵下床進食，並給予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充裕的用餐時間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4488EB-8469-40CA-9715-3E6503217A60}" type="slidenum">
              <a:rPr lang="en-US" altLang="zh-TW" smtClean="0">
                <a:ea typeface="新細明體" pitchFamily="18" charset="-120"/>
              </a:rPr>
              <a:pPr/>
              <a:t>64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鼻胃管灌食注意事項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214313" y="1500188"/>
            <a:ext cx="8643937" cy="4786312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洗手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灌食時必須抬高頭部</a:t>
            </a:r>
            <a:r>
              <a:rPr lang="en-US" altLang="zh-TW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45-60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度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，嘔吐者需更高。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反抽</a:t>
            </a:r>
            <a:endParaRPr lang="en-US" altLang="zh-TW" b="1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灌食時間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:15-20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分鐘。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不可將空氣灌入</a:t>
            </a:r>
          </a:p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每次灌食量約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250-350c.c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。一次灌食總量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不可超過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500c.c</a:t>
            </a:r>
          </a:p>
          <a:p>
            <a:pPr eaLnBrk="1" hangingPunct="1">
              <a:buFontTx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714375"/>
            <a:ext cx="7772400" cy="9286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鼻胃管灌食反抽的重要性</a:t>
            </a:r>
            <a:br>
              <a:rPr lang="zh-TW" altLang="en-US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914400" y="1628775"/>
            <a:ext cx="7772400" cy="4391025"/>
          </a:xfrm>
        </p:spPr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是否在</a:t>
            </a:r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胃內</a:t>
            </a:r>
            <a:endParaRPr lang="en-US" altLang="zh-TW" sz="36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有否</a:t>
            </a:r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消化或出血</a:t>
            </a:r>
            <a:endParaRPr lang="en-US" altLang="zh-TW" sz="36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灌食過程中</a:t>
            </a:r>
            <a:r>
              <a:rPr lang="zh-TW" altLang="en-US" sz="3600" b="1" smtClean="0">
                <a:latin typeface="標楷體" pitchFamily="65" charset="-120"/>
                <a:ea typeface="標楷體" pitchFamily="65" charset="-120"/>
              </a:rPr>
              <a:t>異常現象</a:t>
            </a:r>
          </a:p>
          <a:p>
            <a:pPr eaLnBrk="1" hangingPunct="1"/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 descr="蝴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/>
          <a:lstStyle/>
          <a:p>
            <a:fld id="{E1BC35CF-F6AE-4B8E-8659-1A911502CB3B}" type="slidenum">
              <a:rPr lang="en-US" altLang="zh-TW" smtClean="0">
                <a:ea typeface="新細明體" charset="-120"/>
              </a:rPr>
              <a:pPr/>
              <a:t>67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686800" cy="3888432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身心障礙者身體清潔與失禁照顧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609600"/>
            <a:ext cx="7467600" cy="838200"/>
          </a:xfrm>
        </p:spPr>
        <p:txBody>
          <a:bodyPr/>
          <a:lstStyle/>
          <a:p>
            <a:pPr eaLnBrk="1" hangingPunct="1"/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latin typeface="標楷體" pitchFamily="65" charset="-120"/>
                <a:ea typeface="標楷體" pitchFamily="65" charset="-120"/>
              </a:rPr>
            </a:b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524000"/>
            <a:ext cx="8429625" cy="51816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減少細菌在口腔內繁殖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，預防牙齒、口腔黏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膜發炎或潰瘍。</a:t>
            </a: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協助無法自行維護口腔清潔的案主執行清潔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措施，減少異味，保持口腔清潔與健康。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教導活動自如的案主執行有效的口腔清潔。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保持口腔舒適與美觀，並促進食慾。</a:t>
            </a: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可早期發現口腔黏膜的問題，以利早期治療。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115616" y="404664"/>
            <a:ext cx="76328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 協助身心障礙者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口腔清潔</a:t>
            </a:r>
            <a: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269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3ED381-ED9B-4998-B0BA-300EDE2E6711}" type="slidenum">
              <a:rPr lang="en-US" altLang="zh-TW" smtClean="0">
                <a:ea typeface="新細明體" charset="-120"/>
              </a:rPr>
              <a:pPr/>
              <a:t>69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乙武洋匡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日本作家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自傳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五體不滿足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而廣為知名。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自幼有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先天性四肢切斷症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，在家人與老師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的幫助下，克服了許多行動上的不便，一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路完成學業教育，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並讀到早稻田大學政治學系。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Picture 2" descr="C:\Users\user\Downloads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068960"/>
            <a:ext cx="2915816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FF0000"/>
                </a:solidFill>
                <a:ea typeface="標楷體" pitchFamily="65" charset="-120"/>
              </a:rPr>
              <a:t>刮鬍鬚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00063" y="1340768"/>
            <a:ext cx="8643937" cy="5517232"/>
          </a:xfrm>
        </p:spPr>
        <p:txBody>
          <a:bodyPr/>
          <a:lstStyle/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先用溫毛巾溫臉部，使鬍子軟化。</a:t>
            </a: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用肥皂或專用剃鬍膏塗上臉部，充分起泡。</a:t>
            </a: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一手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繃緊皮膚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，另一手持刮鬍刀，使刀刃與皮膚呈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45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度角，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順著毛髮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生長方向小心剃，需注意避免剃破皮膚。</a:t>
            </a: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剃到嘴角四周時，請案主用舌頭鼓起面頰。</a:t>
            </a: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剃完後，用毛巾擦丟泡沫，再視案主習慣，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3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給予塗擦櫚滑劑、營養乳液或冷霜，以增進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3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舒適。</a:t>
            </a:r>
          </a:p>
        </p:txBody>
      </p:sp>
      <p:sp>
        <p:nvSpPr>
          <p:cNvPr id="1024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92E64F-BF97-46C9-9D47-3DC4C7061B76}" type="slidenum">
              <a:rPr lang="en-US" altLang="zh-TW" smtClean="0">
                <a:ea typeface="新細明體" charset="-120"/>
              </a:rPr>
              <a:pPr/>
              <a:t>70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沐浴及衛生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技巧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75779" name="內容版面配置區 2"/>
          <p:cNvSpPr>
            <a:spLocks noGrp="1"/>
          </p:cNvSpPr>
          <p:nvPr>
            <p:ph idx="1"/>
          </p:nvPr>
        </p:nvSpPr>
        <p:spPr>
          <a:xfrm>
            <a:off x="615950" y="1844824"/>
            <a:ext cx="8308975" cy="4281339"/>
          </a:xfrm>
        </p:spPr>
        <p:txBody>
          <a:bodyPr/>
          <a:lstStyle/>
          <a:p>
            <a:pPr eaLnBrk="1" hangingPunct="1">
              <a:lnSpc>
                <a:spcPts val="46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每週洗澡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次，安排早上執行晨間護理。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6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提供隱密性環境，沐浴並</a:t>
            </a:r>
            <a:r>
              <a:rPr lang="zh-TW" altLang="en-US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鼓勵個案在協助下主動參與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6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為個案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洗澡前先檢查水溫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，避免燙傷。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6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保持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浴室地板的乾燥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，勿潮溼避免跌倒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7578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BB7DFB-39EF-489C-8B75-BC200AC82027}" type="slidenum">
              <a:rPr lang="en-US" altLang="zh-TW" smtClean="0">
                <a:ea typeface="新細明體" pitchFamily="18" charset="-120"/>
              </a:rPr>
              <a:pPr/>
              <a:t>71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穿衣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76803" name="內容版面配置區 2"/>
          <p:cNvSpPr>
            <a:spLocks noGrp="1"/>
          </p:cNvSpPr>
          <p:nvPr>
            <p:ph idx="1"/>
          </p:nvPr>
        </p:nvSpPr>
        <p:spPr>
          <a:xfrm>
            <a:off x="417513" y="2000250"/>
            <a:ext cx="8507412" cy="4125913"/>
          </a:xfrm>
        </p:spPr>
        <p:txBody>
          <a:bodyPr/>
          <a:lstStyle/>
          <a:p>
            <a:pPr eaLnBrk="1" hangingPunct="1"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鼓勵個案在協助下能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自行穿脫衣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褲、外套。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衣物選擇以清潔、柔軟、吸汗、合身易脫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為原則。</a:t>
            </a:r>
          </a:p>
          <a:p>
            <a:pPr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尊重案主喜愛，讓她有選擇的權利。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對於個案的任何進步予以讚美、鼓勵。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680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04936B-1FFB-4FDC-8C86-E8A8F271BA67}" type="slidenum">
              <a:rPr lang="en-US" altLang="zh-TW" smtClean="0">
                <a:ea typeface="新細明體" pitchFamily="18" charset="-120"/>
              </a:rPr>
              <a:pPr/>
              <a:t>72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穿衣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 smtClean="0">
              <a:ea typeface="標楷體" pitchFamily="65" charset="-12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76400"/>
            <a:ext cx="8424936" cy="5181600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更換衣物時，避免暴露案主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尊重隱私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5000"/>
              </a:lnSpc>
            </a:pP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脫衣時，由健側、沒有打點滴或較有力之一</a:t>
            </a:r>
            <a:endParaRPr lang="en-US" altLang="zh-TW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000"/>
              </a:lnSpc>
              <a:buNone/>
            </a:pPr>
            <a:r>
              <a:rPr lang="en-US" altLang="zh-TW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側脫除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5000"/>
              </a:lnSpc>
            </a:pP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穿衣時，先穿患側、有打點滴或較無力之一</a:t>
            </a:r>
            <a:endParaRPr lang="en-US" altLang="zh-TW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5000"/>
              </a:lnSpc>
              <a:buNone/>
            </a:pPr>
            <a:r>
              <a:rPr lang="en-US" altLang="zh-TW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側穿衣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059F45-3E80-46DD-93BD-B98A121C81B3}" type="slidenum">
              <a:rPr lang="en-US" altLang="zh-TW" smtClean="0">
                <a:ea typeface="新細明體" charset="-120"/>
              </a:rPr>
              <a:pPr/>
              <a:t>73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28625"/>
            <a:ext cx="7772400" cy="1071563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指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趾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甲護理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772816"/>
            <a:ext cx="8501063" cy="5085184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指甲是真皮之過度生長、硬化而化而成。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主要作用量增加手指及腳趾抵抗外界壓力、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增加美觀，且對指甲內部組織具有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保護作用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endParaRPr lang="zh-TW" altLang="en-US" dirty="0" smtClean="0">
              <a:solidFill>
                <a:srgbClr val="FF33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防止指甲過長，藏匿污垢或斷裂弄傷皮膚，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避免產生雞眼、指甲崁入、長肉刺。</a:t>
            </a: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38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583A7F-2B10-458C-B855-A1A114A4E86B}" type="slidenum">
              <a:rPr lang="en-US" altLang="zh-TW" smtClean="0">
                <a:ea typeface="新細明體" charset="-120"/>
              </a:rPr>
              <a:pPr/>
              <a:t>74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指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趾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甲護理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76400"/>
            <a:ext cx="8820472" cy="5181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光線應充足，以維護安全。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修剪前可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先泡溫水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(41~43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度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15-20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分鐘。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修剪指甲方法為手指甲修剪成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弧形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腳趾甲應修成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平形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，以防趾甲兩側長入趾肉形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成嵌甲。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修剪前後應洗淨趾甲，預防感染。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若案主有</a:t>
            </a:r>
            <a:r>
              <a:rPr lang="zh-TW" altLang="en-US" dirty="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糖尿病、循環障礙者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，應小心修剪，避免不當而造成指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趾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甲的傷害。</a:t>
            </a:r>
          </a:p>
          <a:p>
            <a:pPr>
              <a:lnSpc>
                <a:spcPct val="9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選擇乾淨、吸汗棉質襪子及穿合適的鞋子。</a:t>
            </a:r>
          </a:p>
        </p:txBody>
      </p:sp>
      <p:sp>
        <p:nvSpPr>
          <p:cNvPr id="1741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55FBD2-940C-4A4A-8083-D77ABD5BDA5A}" type="slidenum">
              <a:rPr lang="en-US" altLang="zh-TW" smtClean="0">
                <a:ea typeface="新細明體" charset="-120"/>
              </a:rPr>
              <a:pPr/>
              <a:t>75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60350"/>
            <a:ext cx="7000875" cy="1125538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33"/>
                </a:solidFill>
                <a:ea typeface="標楷體" pitchFamily="65" charset="-120"/>
              </a:rPr>
              <a:t>糖尿病傷口</a:t>
            </a:r>
          </a:p>
        </p:txBody>
      </p:sp>
      <p:pic>
        <p:nvPicPr>
          <p:cNvPr id="18435" name="圖片 2" descr="DSC000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571625"/>
            <a:ext cx="3857625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圖片 2" descr="DSC000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571625"/>
            <a:ext cx="43576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48072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協助身心障礙者</a:t>
            </a:r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如廁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之技巧</a:t>
            </a:r>
            <a:endParaRPr lang="zh-TW" altLang="en-US" dirty="0" smtClean="0">
              <a:solidFill>
                <a:schemeClr val="tx1"/>
              </a:solidFill>
            </a:endParaRPr>
          </a:p>
        </p:txBody>
      </p:sp>
      <p:sp>
        <p:nvSpPr>
          <p:cNvPr id="74755" name="內容版面配置區 2"/>
          <p:cNvSpPr>
            <a:spLocks noGrp="1"/>
          </p:cNvSpPr>
          <p:nvPr>
            <p:ph idx="1"/>
          </p:nvPr>
        </p:nvSpPr>
        <p:spPr>
          <a:xfrm>
            <a:off x="219075" y="2204863"/>
            <a:ext cx="8467725" cy="3921299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評估個案自我照顧能力，教導並協助個案使用床旁便盆椅、床上便盆或尿壺。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當個案如廁時將圍簾拉起，提供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隱密環境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每二小時翻身或必要時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更換紙尿褲或尿套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4756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323BCD-9EFE-46CB-9676-A8EC65A659E0}" type="slidenum">
              <a:rPr lang="en-US" altLang="zh-TW" smtClean="0">
                <a:ea typeface="新細明體" pitchFamily="18" charset="-120"/>
              </a:rPr>
              <a:pPr/>
              <a:t>77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腸道排瀉之需要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72488" cy="4495800"/>
          </a:xfrm>
        </p:spPr>
        <p:txBody>
          <a:bodyPr/>
          <a:lstStyle/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大腸構造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盲腸、升結腸、橫結腸、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降結腸、直腸、肛門。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大腸功能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- 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吸收水份、儲存糞便、</a:t>
            </a:r>
            <a:endParaRPr lang="en-US" altLang="zh-TW" sz="360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  排出糞便</a:t>
            </a:r>
          </a:p>
          <a:p>
            <a:pPr eaLnBrk="1" hangingPunct="1"/>
            <a:endParaRPr lang="zh-TW" altLang="en-US" dirty="0" smtClean="0"/>
          </a:p>
          <a:p>
            <a:pPr eaLnBrk="1" hangingPunct="1"/>
            <a:endParaRPr lang="en-US" altLang="zh-TW" dirty="0" smtClean="0"/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C5E2D-49C2-447B-BAAC-E0420FA8D212}" type="slidenum">
              <a:rPr lang="en-US" altLang="zh-TW" smtClean="0"/>
              <a:pPr>
                <a:defRPr/>
              </a:pPr>
              <a:t>78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促進正常排便的方法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纖維質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水份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除非有限制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養成排便習慣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增加活動量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排便姿勢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排便環境之隱私與舒適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smtClean="0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FFCD1-8771-4AD1-A634-0C48F219024A}" type="slidenum">
              <a:rPr lang="en-US" altLang="zh-TW" smtClean="0"/>
              <a:pPr>
                <a:defRPr/>
              </a:pPr>
              <a:t>79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5793507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人生最重要的一件事是什麼？他的回答是：「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活著的尊嚴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」。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他存在的本身，就是對生命的禮讚與鼓舞。一個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把悲劇演成喜劇的天才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410" name="Picture 2" descr="C:\Users\user\Downloads\image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708920"/>
            <a:ext cx="4067944" cy="4149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排瀉功能改變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脹氣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 膝胸臥勢、活動、避免產氣食物。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便秘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腹瀉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預防脫水、預防皮膚受損。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大便失禁</a:t>
            </a: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8297A-1AEE-4E25-95D4-B88CD2EB8A1A}" type="slidenum">
              <a:rPr lang="en-US" altLang="zh-TW" smtClean="0"/>
              <a:pPr>
                <a:defRPr/>
              </a:pPr>
              <a:t>80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圖片預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0"/>
            <a:ext cx="856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DD298-D877-4A01-A4A1-D6C73A0A873A}" type="slidenum">
              <a:rPr lang="en-US" altLang="zh-TW" smtClean="0"/>
              <a:pPr>
                <a:defRPr/>
              </a:pPr>
              <a:t>81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45A8F-DBF2-437F-BD7F-7B1505C562C9}" type="slidenum">
              <a:rPr lang="en-US" altLang="zh-TW" smtClean="0"/>
              <a:pPr>
                <a:defRPr/>
              </a:pPr>
              <a:t>82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879475" y="214313"/>
            <a:ext cx="7807325" cy="857250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便秘之照護技巧</a:t>
            </a:r>
          </a:p>
        </p:txBody>
      </p:sp>
      <p:sp>
        <p:nvSpPr>
          <p:cNvPr id="71683" name="內容版面配置區 2"/>
          <p:cNvSpPr>
            <a:spLocks noGrp="1"/>
          </p:cNvSpPr>
          <p:nvPr>
            <p:ph idx="1"/>
          </p:nvPr>
        </p:nvSpPr>
        <p:spPr>
          <a:xfrm>
            <a:off x="323529" y="1285875"/>
            <a:ext cx="8363272" cy="4840288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充分攝取水分與適度的運動。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養成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固定排便的習慣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飯後半小時。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適度攝取富含纖維質食物如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水果、蔬菜、麥片、糙米等，管灌飲食採高纖配方。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按摩方式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促進排便。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糞石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的挖除。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切勿依賴灌腸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它是不得已的方法</a:t>
            </a:r>
            <a:endParaRPr lang="en-US" altLang="zh-TW" sz="4000" b="1" dirty="0" smtClean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68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18449C9-6940-41BF-9B70-A321DCD073DB}" type="slidenum">
              <a:rPr lang="en-US" altLang="zh-TW" smtClean="0">
                <a:ea typeface="新細明體" pitchFamily="18" charset="-120"/>
              </a:rPr>
              <a:pPr/>
              <a:t>84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促進正常排尿的措施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4403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姿勢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增加液體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促進肌肉放鬆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運用暗示方法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維持正常排尿型態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7B989-FCAF-4DE5-8844-AC7729886CC2}" type="slidenum">
              <a:rPr lang="en-US" altLang="zh-TW" smtClean="0"/>
              <a:pPr>
                <a:defRPr/>
              </a:pPr>
              <a:t>85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泌尿功能障礙的措施</a:t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/>
          </a:p>
        </p:txBody>
      </p:sp>
      <p:sp>
        <p:nvSpPr>
          <p:cNvPr id="450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尿失禁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凱格爾氏運動</a:t>
            </a:r>
            <a:endParaRPr lang="en-US" altLang="zh-TW" sz="360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泌尿道感染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  1.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尿管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  2.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陰部清潔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  3.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尿意酸性</a:t>
            </a:r>
            <a:endParaRPr lang="en-US" altLang="zh-TW" sz="36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Tx/>
              <a:buNone/>
            </a:pP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水分</a:t>
            </a:r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A523C4-68E3-4B29-90BC-E3C88FCF5B85}" type="slidenum">
              <a:rPr lang="en-US" altLang="zh-TW" smtClean="0"/>
              <a:pPr>
                <a:defRPr/>
              </a:pPr>
              <a:t>86</a:t>
            </a:fld>
            <a:endParaRPr lang="en-US" altLang="zh-TW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143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小便失禁之照護技巧</a:t>
            </a:r>
          </a:p>
        </p:txBody>
      </p:sp>
      <p:sp>
        <p:nvSpPr>
          <p:cNvPr id="70659" name="內容版面配置區 2"/>
          <p:cNvSpPr>
            <a:spLocks noGrp="1"/>
          </p:cNvSpPr>
          <p:nvPr>
            <p:ph idx="1"/>
          </p:nvPr>
        </p:nvSpPr>
        <p:spPr>
          <a:xfrm>
            <a:off x="928688" y="1600200"/>
            <a:ext cx="7758112" cy="4525963"/>
          </a:xfrm>
        </p:spPr>
        <p:txBody>
          <a:bodyPr/>
          <a:lstStyle/>
          <a:p>
            <a:pPr eaLnBrk="1" hangingPunct="1">
              <a:lnSpc>
                <a:spcPts val="4400"/>
              </a:lnSpc>
            </a:pPr>
            <a:r>
              <a:rPr lang="zh-TW" altLang="en-US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定時提醒如廁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改善如廁距離。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養成尿到最後的習慣，於每次換尿布時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  <a:buNone/>
            </a:pP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用手壓膀胱處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，使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殘尿解淨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白天應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補充足水分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4400"/>
              </a:lnSpc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教導骨盆底肌運動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8200C2-DF25-4A21-8376-EDC30614957F}" type="slidenum">
              <a:rPr lang="en-US" altLang="zh-TW" smtClean="0">
                <a:ea typeface="新細明體" pitchFamily="18" charset="-120"/>
              </a:rPr>
              <a:pPr/>
              <a:t>87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879475" y="214313"/>
            <a:ext cx="7807325" cy="1000125"/>
          </a:xfrm>
        </p:spPr>
        <p:txBody>
          <a:bodyPr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脹氣之照護技巧</a:t>
            </a:r>
          </a:p>
        </p:txBody>
      </p:sp>
      <p:sp>
        <p:nvSpPr>
          <p:cNvPr id="72707" name="內容版面配置區 2"/>
          <p:cNvSpPr>
            <a:spLocks noGrp="1"/>
          </p:cNvSpPr>
          <p:nvPr>
            <p:ph idx="1"/>
          </p:nvPr>
        </p:nvSpPr>
        <p:spPr>
          <a:xfrm>
            <a:off x="285750" y="1844824"/>
            <a:ext cx="8572500" cy="4281339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增加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活動量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以刺激腸蠕動，加速氣體的移動。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避免產氣食物的攝入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豆類、洋蔥。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協助採膝胸臥式，氣體較易下達致肛門口而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排出。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腹部可塗抹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薄荷油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必要時，依醫囑給予插肛管。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6BE66F7-64AD-45A0-AA79-2F6011BB546D}" type="slidenum">
              <a:rPr lang="en-US" altLang="zh-TW" smtClean="0">
                <a:ea typeface="新細明體" pitchFamily="18" charset="-120"/>
              </a:rPr>
              <a:pPr/>
              <a:t>88</a:t>
            </a:fld>
            <a:endParaRPr lang="en-US" altLang="zh-TW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76400" y="2924175"/>
            <a:ext cx="7391400" cy="1009650"/>
          </a:xfrm>
        </p:spPr>
        <p:txBody>
          <a:bodyPr/>
          <a:lstStyle/>
          <a:p>
            <a:pPr algn="l"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 會陰清潔與尿管消毒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王曉書</a:t>
            </a:r>
            <a:r>
              <a:rPr lang="en-US" altLang="zh-TW" sz="40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我聽不見聲音，卻聽見了幸福</a:t>
            </a:r>
            <a:r>
              <a:rPr lang="zh-TW" altLang="en-US" u="sng" dirty="0"/>
              <a:t/>
            </a:r>
            <a:br>
              <a:rPr lang="zh-TW" altLang="en-US" u="sng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>
            <a:normAutofit/>
          </a:bodyPr>
          <a:lstStyle/>
          <a:p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王曉書，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台灣聽障模特兒、電視節目主持人、手語主播、業餘作家、手語翻譯員，實踐家專服裝設計科畢業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她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在三歲時，因為發燒延誤治療，導致失聰，從此進入無聲的世界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離開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啟聰學校後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，意外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考上實踐家專服裝設計科，接觸到模特兒的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領域。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458" name="Picture 2" descr="C:\Users\user\Downloads\cm7k-1413438068-593-7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077072"/>
            <a:ext cx="3384376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留置導尿管目的</a:t>
            </a:r>
            <a:endParaRPr lang="zh-TW" altLang="en-US" dirty="0" smtClean="0">
              <a:solidFill>
                <a:srgbClr val="7030A0"/>
              </a:solidFill>
              <a:ea typeface="新細明體" pitchFamily="18" charset="-120"/>
            </a:endParaRPr>
          </a:p>
        </p:txBody>
      </p:sp>
      <p:sp>
        <p:nvSpPr>
          <p:cNvPr id="77827" name="內容版面配置區 2"/>
          <p:cNvSpPr>
            <a:spLocks noGrp="1"/>
          </p:cNvSpPr>
          <p:nvPr>
            <p:ph idx="1"/>
          </p:nvPr>
        </p:nvSpPr>
        <p:spPr>
          <a:xfrm>
            <a:off x="611188" y="2133600"/>
            <a:ext cx="7999412" cy="4267200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留置導尿管是將尿管經由尿道插到膀胱，以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水球固定於膀胱內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，使尿液流出；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病人因無法自解尿液而需導尿管留置，若導尿管照護不當，容易造成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膀胱炎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，甚或全身性感染。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照顧留置導尿管的病人，每天確實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清潔會陰部、消毒導尿管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是非常重要的。</a:t>
            </a:r>
          </a:p>
          <a:p>
            <a:pPr>
              <a:defRPr/>
            </a:pPr>
            <a:endParaRPr lang="zh-TW" altLang="en-US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會陰清潔目的</a:t>
            </a:r>
          </a:p>
        </p:txBody>
      </p:sp>
      <p:sp>
        <p:nvSpPr>
          <p:cNvPr id="78851" name="內容版面配置區 2"/>
          <p:cNvSpPr>
            <a:spLocks noGrp="1"/>
          </p:cNvSpPr>
          <p:nvPr>
            <p:ph idx="1"/>
          </p:nvPr>
        </p:nvSpPr>
        <p:spPr>
          <a:xfrm>
            <a:off x="457200" y="1916113"/>
            <a:ext cx="8435280" cy="421005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會陰部是溫暖、潮濕的部位，為細菌生長的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溫床。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會陰沖洗可避免異味產生、預防感染及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促進會陰部傷口癒合，增進病人舒適。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dirty="0" smtClean="0">
                <a:ea typeface="標楷體" pitchFamily="65" charset="-120"/>
              </a:rPr>
              <a:t>在執行過程中，按術應輕巧、熟練，及必須</a:t>
            </a:r>
            <a:endParaRPr lang="en-US" altLang="zh-TW" dirty="0" smtClean="0">
              <a:ea typeface="標楷體" pitchFamily="65" charset="-120"/>
            </a:endParaRPr>
          </a:p>
          <a:p>
            <a:pPr>
              <a:buNone/>
              <a:defRPr/>
            </a:pPr>
            <a:r>
              <a:rPr lang="en-US" altLang="zh-TW" dirty="0" smtClean="0">
                <a:ea typeface="標楷體" pitchFamily="65" charset="-120"/>
              </a:rPr>
              <a:t>   </a:t>
            </a:r>
            <a:r>
              <a:rPr lang="zh-TW" altLang="en-US" dirty="0" smtClean="0">
                <a:ea typeface="標楷體" pitchFamily="65" charset="-120"/>
              </a:rPr>
              <a:t>使用隔簾或屏風，以</a:t>
            </a:r>
            <a:r>
              <a:rPr lang="zh-TW" altLang="en-US" dirty="0" smtClean="0">
                <a:solidFill>
                  <a:srgbClr val="FF3300"/>
                </a:solidFill>
                <a:ea typeface="標楷體" pitchFamily="65" charset="-120"/>
              </a:rPr>
              <a:t>尊重並維護案主隱私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dirty="0" smtClean="0">
              <a:solidFill>
                <a:srgbClr val="FF3300"/>
              </a:solidFill>
              <a:ea typeface="標楷體" pitchFamily="65" charset="-120"/>
            </a:endParaRPr>
          </a:p>
          <a:p>
            <a:pPr>
              <a:defRPr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会阴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4292C5-A4E6-4480-B7E8-624C691F7D96}" type="slidenum">
              <a:rPr lang="en-US" altLang="zh-TW" smtClean="0">
                <a:ea typeface="新細明體" charset="-120"/>
              </a:rPr>
              <a:pPr/>
              <a:t>92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圖05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A8E8271-6D94-4DC5-BB15-3863D827EF1A}" type="slidenum">
              <a:rPr lang="en-US" altLang="zh-TW" smtClean="0">
                <a:ea typeface="新細明體" charset="-120"/>
              </a:rPr>
              <a:pPr/>
              <a:t>93</a:t>
            </a:fld>
            <a:endParaRPr lang="en-US" altLang="zh-TW" smtClean="0">
              <a:ea typeface="新細明體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會陰清潔時機</a:t>
            </a:r>
            <a:endParaRPr lang="zh-TW" altLang="en-US" smtClean="0">
              <a:solidFill>
                <a:srgbClr val="7030A0"/>
              </a:solidFill>
              <a:ea typeface="新細明體" pitchFamily="18" charset="-120"/>
            </a:endParaRPr>
          </a:p>
        </p:txBody>
      </p:sp>
      <p:sp>
        <p:nvSpPr>
          <p:cNvPr id="81923" name="內容版面配置區 2"/>
          <p:cNvSpPr>
            <a:spLocks noGrp="1"/>
          </p:cNvSpPr>
          <p:nvPr>
            <p:ph idx="1"/>
          </p:nvPr>
        </p:nvSpPr>
        <p:spPr>
          <a:xfrm>
            <a:off x="250825" y="1676400"/>
            <a:ext cx="8359775" cy="47244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長期臥床、會陰部外傷、手術後無法下床的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病人，每天必須沖洗一次，分泌物多時每天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二次。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解大便後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亦應立即沖洗。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女病人在生理期間，可於每次更換衛生棉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  <a:defRPr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時，進行會陰沖洗。 </a:t>
            </a:r>
          </a:p>
          <a:p>
            <a:pPr>
              <a:buFont typeface="Arial" charset="0"/>
              <a:buNone/>
              <a:defRPr/>
            </a:pPr>
            <a:r>
              <a:rPr lang="zh-TW" altLang="en-US" dirty="0" smtClean="0">
                <a:ea typeface="新細明體" pitchFamily="18" charset="-120"/>
              </a:rPr>
              <a:t/>
            </a:r>
            <a:br>
              <a:rPr lang="zh-TW" altLang="en-US" dirty="0" smtClean="0">
                <a:ea typeface="新細明體" pitchFamily="18" charset="-120"/>
              </a:rPr>
            </a:br>
            <a:endParaRPr lang="zh-TW" altLang="en-US" dirty="0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cgmh.org.tw/asproot/article/art_atch/004914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75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會陰沖洗步驟</a:t>
            </a:r>
            <a:endParaRPr lang="zh-TW" altLang="en-US" smtClean="0">
              <a:solidFill>
                <a:srgbClr val="7030A0"/>
              </a:solidFill>
              <a:ea typeface="新細明體" pitchFamily="18" charset="-120"/>
            </a:endParaRPr>
          </a:p>
        </p:txBody>
      </p:sp>
      <p:sp>
        <p:nvSpPr>
          <p:cNvPr id="83971" name="內容版面配置區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洗手及準備用水及適當水溫。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以手腕內側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測試沖水壺外側溫度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約</a:t>
            </a:r>
            <a:r>
              <a:rPr lang="en-US" altLang="zh-TW" b="1" smtClean="0">
                <a:latin typeface="標楷體" pitchFamily="65" charset="-120"/>
                <a:ea typeface="標楷體" pitchFamily="65" charset="-120"/>
              </a:rPr>
              <a:t>41-43℃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保護隱私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拉圍簾或關門。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協助案主抬高臀部，放置橡皮中單、布中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  單於腰臀以下部位。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脫褲子，備屈膝仰臥式。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便盆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或以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尿布代替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置於腰臀下。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mtClean="0">
                <a:latin typeface="標楷體" pitchFamily="65" charset="-120"/>
                <a:ea typeface="標楷體" pitchFamily="65" charset="-120"/>
              </a:rPr>
            </a:br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會陰沖洗步驟</a:t>
            </a:r>
            <a:endParaRPr lang="zh-TW" altLang="en-US" smtClean="0">
              <a:solidFill>
                <a:srgbClr val="7030A0"/>
              </a:solidFill>
              <a:ea typeface="新細明體" pitchFamily="18" charset="-120"/>
            </a:endParaRPr>
          </a:p>
        </p:txBody>
      </p:sp>
      <p:sp>
        <p:nvSpPr>
          <p:cNvPr id="84995" name="內容版面配置區 2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墊高頭部或搖高床頭。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7.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觀察案主會陰分泌物之顏色、量、氣味。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正確打開棉棒。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測試水溫。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案主會陰部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10.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沖洗時，壺嘴朝床尾。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Arial" charset="0"/>
              <a:buNone/>
              <a:defRPr/>
            </a:pPr>
            <a:endParaRPr lang="zh-TW" altLang="en-US" smtClean="0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會陰沖洗步驟</a:t>
            </a:r>
            <a:r>
              <a:rPr lang="en-US" altLang="zh-TW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女性</a:t>
            </a:r>
            <a:r>
              <a:rPr lang="en-US" altLang="zh-TW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mtClean="0">
              <a:solidFill>
                <a:srgbClr val="7030A0"/>
              </a:solidFill>
              <a:ea typeface="新細明體" pitchFamily="18" charset="-120"/>
            </a:endParaRPr>
          </a:p>
        </p:txBody>
      </p:sp>
      <p:sp>
        <p:nvSpPr>
          <p:cNvPr id="86019" name="內容版面配置區 2"/>
          <p:cNvSpPr>
            <a:spLocks noGrp="1"/>
          </p:cNvSpPr>
          <p:nvPr>
            <p:ph idx="1"/>
          </p:nvPr>
        </p:nvSpPr>
        <p:spPr>
          <a:xfrm>
            <a:off x="250825" y="1412875"/>
            <a:ext cx="8569325" cy="4713288"/>
          </a:xfrm>
        </p:spPr>
        <p:txBody>
          <a:bodyPr/>
          <a:lstStyle/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使用棉棒依序由上往下清洗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尿道口遠側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小陰唇近側小陰唇遠側大陰唇近側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大陰唇。切忌來回擦拭，以避免感染。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12.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使用棉棒擦乾由上往下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: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下陰唇大陰唇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會陰部周圍。</a:t>
            </a:r>
            <a:endParaRPr lang="en-US" altLang="zh-TW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4500"/>
              </a:lnSpc>
              <a:buFont typeface="Arial" charset="0"/>
              <a:buNone/>
              <a:defRPr/>
            </a:pPr>
            <a:r>
              <a:rPr lang="en-US" altLang="zh-TW" smtClean="0">
                <a:latin typeface="標楷體" pitchFamily="65" charset="-120"/>
                <a:ea typeface="標楷體" pitchFamily="65" charset="-120"/>
              </a:rPr>
              <a:t>13.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移去便盆並用衛生紙擦乾臀部。</a:t>
            </a:r>
            <a:endParaRPr lang="zh-TW" altLang="en-US" smtClean="0">
              <a:ea typeface="新細明體" pitchFamily="18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7235825" y="1773238"/>
            <a:ext cx="3603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2195513" y="2492375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900113" y="4508500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>
            <a:off x="7019925" y="2492375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>
            <a:off x="6804025" y="3789363"/>
            <a:ext cx="431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>
            <a:off x="4643438" y="2420938"/>
            <a:ext cx="4333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cgmh.org.tw/asproot/article/art_atch/004914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47879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4" descr="http://www.cgmh.org.tw/asproot/article/art_atch/004914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692150"/>
            <a:ext cx="406717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蜻蜓設計簡報範本">
  <a:themeElements>
    <a:clrScheme name="蜻蜓設計簡報範本 14">
      <a:dk1>
        <a:srgbClr val="000000"/>
      </a:dk1>
      <a:lt1>
        <a:srgbClr val="FFFFFF"/>
      </a:lt1>
      <a:dk2>
        <a:srgbClr val="3333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蜻蜓設計簡報範本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蜻蜓設計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蜻蜓設計簡報範本 13">
        <a:dk1>
          <a:srgbClr val="000000"/>
        </a:dk1>
        <a:lt1>
          <a:srgbClr val="FFFFFF"/>
        </a:lt1>
        <a:dk2>
          <a:srgbClr val="FF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蜻蜓設計簡報範本 14">
        <a:dk1>
          <a:srgbClr val="000000"/>
        </a:dk1>
        <a:lt1>
          <a:srgbClr val="FFFFFF"/>
        </a:lt1>
        <a:dk2>
          <a:srgbClr val="3333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蜻蜓</Template>
  <TotalTime>664</TotalTime>
  <Words>3744</Words>
  <Application>Microsoft Office PowerPoint</Application>
  <PresentationFormat>如螢幕大小 (4:3)</PresentationFormat>
  <Paragraphs>484</Paragraphs>
  <Slides>106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106</vt:i4>
      </vt:variant>
    </vt:vector>
  </HeadingPairs>
  <TitlesOfParts>
    <vt:vector size="108" baseType="lpstr">
      <vt:lpstr>蜻蜓設計簡報範本</vt:lpstr>
      <vt:lpstr>PhotoImpact</vt:lpstr>
      <vt:lpstr>身心障礙基礎照顧技巧工作坊</vt:lpstr>
      <vt:lpstr>上課大綱</vt:lpstr>
      <vt:lpstr>ICF～八大身心功能障礙類別</vt:lpstr>
      <vt:lpstr>社會對身心障礙者的觀點   </vt:lpstr>
      <vt:lpstr>身心障礙者的心理需求 </vt:lpstr>
      <vt:lpstr>史蒂芬·威廉·霍金-英國著名物理學家 </vt:lpstr>
      <vt:lpstr>乙武洋匡-日本作家 </vt:lpstr>
      <vt:lpstr>投影片 8</vt:lpstr>
      <vt:lpstr>王曉書-我聽不見聲音，卻聽見了幸福 </vt:lpstr>
      <vt:lpstr>楊恩典-畫解生命殘缺 </vt:lpstr>
      <vt:lpstr>智能障礙─舟舟 </vt:lpstr>
      <vt:lpstr>身心障礙者照顧實務技巧</vt:lpstr>
      <vt:lpstr>投影片 13</vt:lpstr>
      <vt:lpstr>投影片 14</vt:lpstr>
      <vt:lpstr>投影片 15</vt:lpstr>
      <vt:lpstr>身心障礙者活動協助(翻身、移位)  </vt:lpstr>
      <vt:lpstr>活 動 的 好 處 </vt:lpstr>
      <vt:lpstr>活動功能障礙之照護技巧</vt:lpstr>
      <vt:lpstr>投影片 19</vt:lpstr>
      <vt:lpstr>投影片 20</vt:lpstr>
      <vt:lpstr>投影片 21</vt:lpstr>
      <vt:lpstr>協助活動的措施 </vt:lpstr>
      <vt:lpstr>投影片 23</vt:lpstr>
      <vt:lpstr>翻身姿勢的注意事項</vt:lpstr>
      <vt:lpstr>仰臥姿勢的擺位</vt:lpstr>
      <vt:lpstr>側臥姿勢的擺位 </vt:lpstr>
      <vt:lpstr>投影片 27</vt:lpstr>
      <vt:lpstr>投影片 28</vt:lpstr>
      <vt:lpstr>投影片 29</vt:lpstr>
      <vt:lpstr>投影片 30</vt:lpstr>
      <vt:lpstr>背部扣擊技巧(實務操作)</vt:lpstr>
      <vt:lpstr>身心障礙者移位協助 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注意事項 </vt:lpstr>
      <vt:lpstr>投影片 42</vt:lpstr>
      <vt:lpstr>投影片 43</vt:lpstr>
      <vt:lpstr>投影片 44</vt:lpstr>
      <vt:lpstr>投影片 45</vt:lpstr>
      <vt:lpstr>投影片 46</vt:lpstr>
      <vt:lpstr>投影片 47</vt:lpstr>
      <vt:lpstr>   傷口基本照護原則</vt:lpstr>
      <vt:lpstr>傷口特殊照護的方法</vt:lpstr>
      <vt:lpstr>傷口特殊照護方法</vt:lpstr>
      <vt:lpstr>傷口特殊照護方法</vt:lpstr>
      <vt:lpstr>投影片 52</vt:lpstr>
      <vt:lpstr> 身心障礙者備餐、餵食注意事項 </vt:lpstr>
      <vt:lpstr>基本營養之需要與協助餵食</vt:lpstr>
      <vt:lpstr>六大類食物</vt:lpstr>
      <vt:lpstr> 營養狀態的評估 </vt:lpstr>
      <vt:lpstr>投影片 57</vt:lpstr>
      <vt:lpstr>飲食的種類 </vt:lpstr>
      <vt:lpstr>投影片 59</vt:lpstr>
      <vt:lpstr>投影片 60</vt:lpstr>
      <vt:lpstr>協助身心障礙者進食之技巧</vt:lpstr>
      <vt:lpstr>協助身心障礙者進食之技巧</vt:lpstr>
      <vt:lpstr> 協助身心障礙者餵食之技巧</vt:lpstr>
      <vt:lpstr>協助身心障礙者~吞嚥障礙技巧</vt:lpstr>
      <vt:lpstr> 鼻胃管灌食注意事項</vt:lpstr>
      <vt:lpstr>鼻胃管灌食反抽的重要性 </vt:lpstr>
      <vt:lpstr>投影片 67</vt:lpstr>
      <vt:lpstr>身心障礙者身體清潔與失禁照顧 </vt:lpstr>
      <vt:lpstr> </vt:lpstr>
      <vt:lpstr>協助身心障礙者刮鬍鬚</vt:lpstr>
      <vt:lpstr> 協助身心障礙者沐浴及衛生技巧</vt:lpstr>
      <vt:lpstr> 協助身心障礙者穿衣之技巧</vt:lpstr>
      <vt:lpstr>協助身心障礙者穿衣之技巧</vt:lpstr>
      <vt:lpstr>協助身心障礙者指(趾)甲護理</vt:lpstr>
      <vt:lpstr>協助身心障礙者指(趾)甲護理</vt:lpstr>
      <vt:lpstr>糖尿病傷口</vt:lpstr>
      <vt:lpstr> 協助身心障礙者如廁之技巧</vt:lpstr>
      <vt:lpstr>腸道排瀉之需要</vt:lpstr>
      <vt:lpstr>促進正常排便的方法 </vt:lpstr>
      <vt:lpstr>排瀉功能改變 </vt:lpstr>
      <vt:lpstr>投影片 81</vt:lpstr>
      <vt:lpstr>投影片 82</vt:lpstr>
      <vt:lpstr>投影片 83</vt:lpstr>
      <vt:lpstr>便秘之照護技巧</vt:lpstr>
      <vt:lpstr>促進正常排尿的措施 </vt:lpstr>
      <vt:lpstr>泌尿功能障礙的措施 </vt:lpstr>
      <vt:lpstr>小便失禁之照護技巧</vt:lpstr>
      <vt:lpstr>脹氣之照護技巧</vt:lpstr>
      <vt:lpstr>  會陰清潔與尿管消毒</vt:lpstr>
      <vt:lpstr>留置導尿管目的</vt:lpstr>
      <vt:lpstr>會陰清潔目的</vt:lpstr>
      <vt:lpstr>投影片 92</vt:lpstr>
      <vt:lpstr>投影片 93</vt:lpstr>
      <vt:lpstr>會陰清潔時機</vt:lpstr>
      <vt:lpstr>投影片 95</vt:lpstr>
      <vt:lpstr>會陰沖洗步驟</vt:lpstr>
      <vt:lpstr>會陰沖洗步驟</vt:lpstr>
      <vt:lpstr>會陰沖洗步驟(女性)</vt:lpstr>
      <vt:lpstr>投影片 99</vt:lpstr>
      <vt:lpstr>投影片 100</vt:lpstr>
      <vt:lpstr>尿管清潔步驟</vt:lpstr>
      <vt:lpstr>尿管清潔步驟</vt:lpstr>
      <vt:lpstr>異常狀況報告記錄</vt:lpstr>
      <vt:lpstr>泌尿道感染</vt:lpstr>
      <vt:lpstr>實務演練開始囉!</vt:lpstr>
      <vt:lpstr>投影片 106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身心障礙者照顧技巧</dc:title>
  <dc:creator>user</dc:creator>
  <cp:lastModifiedBy>user</cp:lastModifiedBy>
  <cp:revision>77</cp:revision>
  <dcterms:created xsi:type="dcterms:W3CDTF">2012-10-26T03:08:08Z</dcterms:created>
  <dcterms:modified xsi:type="dcterms:W3CDTF">2015-10-25T08:57:59Z</dcterms:modified>
</cp:coreProperties>
</file>