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6"/>
  </p:notesMasterIdLst>
  <p:sldIdLst>
    <p:sldId id="545" r:id="rId2"/>
    <p:sldId id="257" r:id="rId3"/>
    <p:sldId id="258" r:id="rId4"/>
    <p:sldId id="422" r:id="rId5"/>
    <p:sldId id="423" r:id="rId6"/>
    <p:sldId id="424" r:id="rId7"/>
    <p:sldId id="612" r:id="rId8"/>
    <p:sldId id="503" r:id="rId9"/>
    <p:sldId id="529" r:id="rId10"/>
    <p:sldId id="504" r:id="rId11"/>
    <p:sldId id="505" r:id="rId12"/>
    <p:sldId id="510" r:id="rId13"/>
    <p:sldId id="546" r:id="rId14"/>
    <p:sldId id="602" r:id="rId15"/>
    <p:sldId id="511" r:id="rId16"/>
    <p:sldId id="512" r:id="rId17"/>
    <p:sldId id="513" r:id="rId18"/>
    <p:sldId id="514" r:id="rId19"/>
    <p:sldId id="515" r:id="rId20"/>
    <p:sldId id="516" r:id="rId21"/>
    <p:sldId id="517" r:id="rId22"/>
    <p:sldId id="518" r:id="rId23"/>
    <p:sldId id="603" r:id="rId24"/>
    <p:sldId id="522" r:id="rId25"/>
    <p:sldId id="541" r:id="rId26"/>
    <p:sldId id="542" r:id="rId27"/>
    <p:sldId id="543" r:id="rId28"/>
    <p:sldId id="523" r:id="rId29"/>
    <p:sldId id="524" r:id="rId30"/>
    <p:sldId id="525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39" r:id="rId41"/>
    <p:sldId id="519" r:id="rId42"/>
    <p:sldId id="520" r:id="rId43"/>
    <p:sldId id="521" r:id="rId44"/>
    <p:sldId id="540" r:id="rId45"/>
    <p:sldId id="613" r:id="rId46"/>
    <p:sldId id="407" r:id="rId47"/>
    <p:sldId id="548" r:id="rId48"/>
    <p:sldId id="549" r:id="rId49"/>
    <p:sldId id="550" r:id="rId50"/>
    <p:sldId id="551" r:id="rId51"/>
    <p:sldId id="552" r:id="rId52"/>
    <p:sldId id="553" r:id="rId53"/>
    <p:sldId id="554" r:id="rId54"/>
    <p:sldId id="555" r:id="rId55"/>
    <p:sldId id="614" r:id="rId56"/>
    <p:sldId id="615" r:id="rId57"/>
    <p:sldId id="558" r:id="rId58"/>
    <p:sldId id="559" r:id="rId59"/>
    <p:sldId id="560" r:id="rId60"/>
    <p:sldId id="572" r:id="rId61"/>
    <p:sldId id="605" r:id="rId62"/>
    <p:sldId id="606" r:id="rId63"/>
    <p:sldId id="607" r:id="rId64"/>
    <p:sldId id="608" r:id="rId65"/>
    <p:sldId id="609" r:id="rId66"/>
    <p:sldId id="610" r:id="rId67"/>
    <p:sldId id="611" r:id="rId68"/>
    <p:sldId id="409" r:id="rId69"/>
    <p:sldId id="561" r:id="rId70"/>
    <p:sldId id="562" r:id="rId71"/>
    <p:sldId id="563" r:id="rId72"/>
    <p:sldId id="564" r:id="rId73"/>
    <p:sldId id="565" r:id="rId74"/>
    <p:sldId id="566" r:id="rId75"/>
    <p:sldId id="567" r:id="rId76"/>
    <p:sldId id="569" r:id="rId77"/>
    <p:sldId id="570" r:id="rId78"/>
    <p:sldId id="571" r:id="rId79"/>
    <p:sldId id="475" r:id="rId80"/>
    <p:sldId id="476" r:id="rId81"/>
    <p:sldId id="477" r:id="rId82"/>
    <p:sldId id="478" r:id="rId83"/>
    <p:sldId id="479" r:id="rId84"/>
    <p:sldId id="435" r:id="rId85"/>
    <p:sldId id="573" r:id="rId86"/>
    <p:sldId id="575" r:id="rId87"/>
    <p:sldId id="576" r:id="rId88"/>
    <p:sldId id="577" r:id="rId89"/>
    <p:sldId id="578" r:id="rId90"/>
    <p:sldId id="579" r:id="rId91"/>
    <p:sldId id="580" r:id="rId92"/>
    <p:sldId id="581" r:id="rId93"/>
    <p:sldId id="582" r:id="rId94"/>
    <p:sldId id="583" r:id="rId95"/>
    <p:sldId id="584" r:id="rId96"/>
    <p:sldId id="586" r:id="rId97"/>
    <p:sldId id="587" r:id="rId98"/>
    <p:sldId id="588" r:id="rId99"/>
    <p:sldId id="589" r:id="rId100"/>
    <p:sldId id="590" r:id="rId101"/>
    <p:sldId id="591" r:id="rId102"/>
    <p:sldId id="592" r:id="rId103"/>
    <p:sldId id="593" r:id="rId104"/>
    <p:sldId id="594" r:id="rId10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68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5F4F8-0F15-4307-A178-4F9669A162EB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23B36-BB71-44EB-B4E9-2D76103656A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8BC5D3-DE92-4FEE-BAE0-7BF67291DC4E}" type="slidenum">
              <a:rPr lang="en-US" altLang="zh-TW" smtClean="0"/>
              <a:pPr/>
              <a:t>91</a:t>
            </a:fld>
            <a:endParaRPr lang="en-US" altLang="zh-TW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CA5BDE-A2D5-4683-A8D2-6FC3F9C3263A}" type="slidenum">
              <a:rPr lang="en-US" altLang="zh-TW" smtClean="0"/>
              <a:pPr/>
              <a:t>92</a:t>
            </a:fld>
            <a:endParaRPr lang="en-US" altLang="zh-TW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5076825" y="5957888"/>
            <a:ext cx="503238" cy="1800225"/>
            <a:chOff x="3470" y="572"/>
            <a:chExt cx="317" cy="1134"/>
          </a:xfrm>
        </p:grpSpPr>
        <p:sp>
          <p:nvSpPr>
            <p:cNvPr id="3266" name="Arc 19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7" name="Oval 19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8" name="Oval 19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9" name="Oval 19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0" name="Oval 198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1" name="Oval 199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2" name="Oval 200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3" name="Oval 201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4" name="Oval 202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5" name="Oval 203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192"/>
          <p:cNvGrpSpPr>
            <a:grpSpLocks/>
          </p:cNvGrpSpPr>
          <p:nvPr/>
        </p:nvGrpSpPr>
        <p:grpSpPr bwMode="auto">
          <a:xfrm flipH="1">
            <a:off x="179388" y="5842000"/>
            <a:ext cx="815975" cy="2030413"/>
            <a:chOff x="4377" y="300"/>
            <a:chExt cx="514" cy="1279"/>
          </a:xfrm>
        </p:grpSpPr>
        <p:sp>
          <p:nvSpPr>
            <p:cNvPr id="3245" name="Arc 173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6" name="Oval 174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7" name="Oval 175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8" name="Oval 176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9" name="Oval 177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1" name="Oval 17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2" name="Oval 18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3" name="Oval 18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4" name="Oval 18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5" name="Oval 18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6" name="Oval 18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7" name="Oval 18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8" name="Oval 18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9" name="Oval 18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3" name="Oval 191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407"/>
          <p:cNvGrpSpPr>
            <a:grpSpLocks/>
          </p:cNvGrpSpPr>
          <p:nvPr/>
        </p:nvGrpSpPr>
        <p:grpSpPr bwMode="auto">
          <a:xfrm>
            <a:off x="0" y="5849938"/>
            <a:ext cx="9144000" cy="1008062"/>
            <a:chOff x="0" y="302"/>
            <a:chExt cx="5760" cy="635"/>
          </a:xfrm>
        </p:grpSpPr>
        <p:sp>
          <p:nvSpPr>
            <p:cNvPr id="3440" name="AutoShape 368"/>
            <p:cNvSpPr>
              <a:spLocks noChangeArrowheads="1"/>
            </p:cNvSpPr>
            <p:nvPr userDrawn="1"/>
          </p:nvSpPr>
          <p:spPr bwMode="auto">
            <a:xfrm>
              <a:off x="0" y="438"/>
              <a:ext cx="340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1" name="AutoShape 369"/>
            <p:cNvSpPr>
              <a:spLocks noChangeArrowheads="1"/>
            </p:cNvSpPr>
            <p:nvPr userDrawn="1"/>
          </p:nvSpPr>
          <p:spPr bwMode="auto">
            <a:xfrm>
              <a:off x="204" y="618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2" name="AutoShape 370"/>
            <p:cNvSpPr>
              <a:spLocks noChangeArrowheads="1"/>
            </p:cNvSpPr>
            <p:nvPr userDrawn="1"/>
          </p:nvSpPr>
          <p:spPr bwMode="auto">
            <a:xfrm>
              <a:off x="431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3" name="AutoShape 371"/>
            <p:cNvSpPr>
              <a:spLocks noChangeArrowheads="1"/>
            </p:cNvSpPr>
            <p:nvPr userDrawn="1"/>
          </p:nvSpPr>
          <p:spPr bwMode="auto">
            <a:xfrm>
              <a:off x="703" y="302"/>
              <a:ext cx="272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4" name="AutoShape 372"/>
            <p:cNvSpPr>
              <a:spLocks noChangeArrowheads="1"/>
            </p:cNvSpPr>
            <p:nvPr userDrawn="1"/>
          </p:nvSpPr>
          <p:spPr bwMode="auto">
            <a:xfrm>
              <a:off x="884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5" name="AutoShape 373"/>
            <p:cNvSpPr>
              <a:spLocks noChangeArrowheads="1"/>
            </p:cNvSpPr>
            <p:nvPr userDrawn="1"/>
          </p:nvSpPr>
          <p:spPr bwMode="auto">
            <a:xfrm>
              <a:off x="1111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6" name="AutoShape 374"/>
            <p:cNvSpPr>
              <a:spLocks noChangeArrowheads="1"/>
            </p:cNvSpPr>
            <p:nvPr userDrawn="1"/>
          </p:nvSpPr>
          <p:spPr bwMode="auto">
            <a:xfrm>
              <a:off x="1202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7" name="AutoShape 375"/>
            <p:cNvSpPr>
              <a:spLocks noChangeArrowheads="1"/>
            </p:cNvSpPr>
            <p:nvPr userDrawn="1"/>
          </p:nvSpPr>
          <p:spPr bwMode="auto">
            <a:xfrm>
              <a:off x="1474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8" name="AutoShape 376"/>
            <p:cNvSpPr>
              <a:spLocks noChangeArrowheads="1"/>
            </p:cNvSpPr>
            <p:nvPr userDrawn="1"/>
          </p:nvSpPr>
          <p:spPr bwMode="auto">
            <a:xfrm>
              <a:off x="1655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9" name="AutoShape 377"/>
            <p:cNvSpPr>
              <a:spLocks noChangeArrowheads="1"/>
            </p:cNvSpPr>
            <p:nvPr userDrawn="1"/>
          </p:nvSpPr>
          <p:spPr bwMode="auto">
            <a:xfrm>
              <a:off x="1927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0" name="AutoShape 378"/>
            <p:cNvSpPr>
              <a:spLocks noChangeArrowheads="1"/>
            </p:cNvSpPr>
            <p:nvPr userDrawn="1"/>
          </p:nvSpPr>
          <p:spPr bwMode="auto">
            <a:xfrm>
              <a:off x="1791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1" name="AutoShape 379"/>
            <p:cNvSpPr>
              <a:spLocks noChangeArrowheads="1"/>
            </p:cNvSpPr>
            <p:nvPr userDrawn="1"/>
          </p:nvSpPr>
          <p:spPr bwMode="auto">
            <a:xfrm>
              <a:off x="1837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2" name="AutoShape 380"/>
            <p:cNvSpPr>
              <a:spLocks noChangeArrowheads="1"/>
            </p:cNvSpPr>
            <p:nvPr userDrawn="1"/>
          </p:nvSpPr>
          <p:spPr bwMode="auto">
            <a:xfrm>
              <a:off x="2018" y="436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3" name="AutoShape 381"/>
            <p:cNvSpPr>
              <a:spLocks noChangeArrowheads="1"/>
            </p:cNvSpPr>
            <p:nvPr userDrawn="1"/>
          </p:nvSpPr>
          <p:spPr bwMode="auto">
            <a:xfrm>
              <a:off x="2381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4" name="AutoShape 382"/>
            <p:cNvSpPr>
              <a:spLocks noChangeArrowheads="1"/>
            </p:cNvSpPr>
            <p:nvPr userDrawn="1"/>
          </p:nvSpPr>
          <p:spPr bwMode="auto">
            <a:xfrm>
              <a:off x="2653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5" name="AutoShape 383"/>
            <p:cNvSpPr>
              <a:spLocks noChangeArrowheads="1"/>
            </p:cNvSpPr>
            <p:nvPr userDrawn="1"/>
          </p:nvSpPr>
          <p:spPr bwMode="auto">
            <a:xfrm>
              <a:off x="2517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6" name="AutoShape 384"/>
            <p:cNvSpPr>
              <a:spLocks noChangeArrowheads="1"/>
            </p:cNvSpPr>
            <p:nvPr userDrawn="1"/>
          </p:nvSpPr>
          <p:spPr bwMode="auto">
            <a:xfrm>
              <a:off x="2789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7" name="AutoShape 385"/>
            <p:cNvSpPr>
              <a:spLocks noChangeArrowheads="1"/>
            </p:cNvSpPr>
            <p:nvPr userDrawn="1"/>
          </p:nvSpPr>
          <p:spPr bwMode="auto">
            <a:xfrm>
              <a:off x="2925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8" name="AutoShape 386"/>
            <p:cNvSpPr>
              <a:spLocks noChangeArrowheads="1"/>
            </p:cNvSpPr>
            <p:nvPr userDrawn="1"/>
          </p:nvSpPr>
          <p:spPr bwMode="auto">
            <a:xfrm>
              <a:off x="3378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9" name="AutoShape 387"/>
            <p:cNvSpPr>
              <a:spLocks noChangeArrowheads="1"/>
            </p:cNvSpPr>
            <p:nvPr userDrawn="1"/>
          </p:nvSpPr>
          <p:spPr bwMode="auto">
            <a:xfrm>
              <a:off x="319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0" name="AutoShape 388"/>
            <p:cNvSpPr>
              <a:spLocks noChangeArrowheads="1"/>
            </p:cNvSpPr>
            <p:nvPr userDrawn="1"/>
          </p:nvSpPr>
          <p:spPr bwMode="auto">
            <a:xfrm>
              <a:off x="3696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1" name="AutoShape 389"/>
            <p:cNvSpPr>
              <a:spLocks noChangeArrowheads="1"/>
            </p:cNvSpPr>
            <p:nvPr userDrawn="1"/>
          </p:nvSpPr>
          <p:spPr bwMode="auto">
            <a:xfrm>
              <a:off x="3560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2" name="AutoShape 390"/>
            <p:cNvSpPr>
              <a:spLocks noChangeArrowheads="1"/>
            </p:cNvSpPr>
            <p:nvPr userDrawn="1"/>
          </p:nvSpPr>
          <p:spPr bwMode="auto">
            <a:xfrm>
              <a:off x="3606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3" name="AutoShape 391"/>
            <p:cNvSpPr>
              <a:spLocks noChangeArrowheads="1"/>
            </p:cNvSpPr>
            <p:nvPr userDrawn="1"/>
          </p:nvSpPr>
          <p:spPr bwMode="auto">
            <a:xfrm>
              <a:off x="3787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4" name="AutoShape 392"/>
            <p:cNvSpPr>
              <a:spLocks noChangeArrowheads="1"/>
            </p:cNvSpPr>
            <p:nvPr userDrawn="1"/>
          </p:nvSpPr>
          <p:spPr bwMode="auto">
            <a:xfrm>
              <a:off x="4150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5" name="AutoShape 393"/>
            <p:cNvSpPr>
              <a:spLocks noChangeArrowheads="1"/>
            </p:cNvSpPr>
            <p:nvPr userDrawn="1"/>
          </p:nvSpPr>
          <p:spPr bwMode="auto">
            <a:xfrm>
              <a:off x="4422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6" name="AutoShape 394"/>
            <p:cNvSpPr>
              <a:spLocks noChangeArrowheads="1"/>
            </p:cNvSpPr>
            <p:nvPr userDrawn="1"/>
          </p:nvSpPr>
          <p:spPr bwMode="auto">
            <a:xfrm>
              <a:off x="4286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7" name="AutoShape 395"/>
            <p:cNvSpPr>
              <a:spLocks noChangeArrowheads="1"/>
            </p:cNvSpPr>
            <p:nvPr userDrawn="1"/>
          </p:nvSpPr>
          <p:spPr bwMode="auto">
            <a:xfrm>
              <a:off x="455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8" name="AutoShape 396"/>
            <p:cNvSpPr>
              <a:spLocks noChangeArrowheads="1"/>
            </p:cNvSpPr>
            <p:nvPr userDrawn="1"/>
          </p:nvSpPr>
          <p:spPr bwMode="auto">
            <a:xfrm>
              <a:off x="4694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9" name="AutoShape 397"/>
            <p:cNvSpPr>
              <a:spLocks noChangeArrowheads="1"/>
            </p:cNvSpPr>
            <p:nvPr userDrawn="1"/>
          </p:nvSpPr>
          <p:spPr bwMode="auto">
            <a:xfrm>
              <a:off x="5147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0" name="AutoShape 398"/>
            <p:cNvSpPr>
              <a:spLocks noChangeArrowheads="1"/>
            </p:cNvSpPr>
            <p:nvPr userDrawn="1"/>
          </p:nvSpPr>
          <p:spPr bwMode="auto">
            <a:xfrm>
              <a:off x="4967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4" name="AutoShape 402"/>
            <p:cNvSpPr>
              <a:spLocks noChangeArrowheads="1"/>
            </p:cNvSpPr>
            <p:nvPr userDrawn="1"/>
          </p:nvSpPr>
          <p:spPr bwMode="auto">
            <a:xfrm>
              <a:off x="4944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5" name="AutoShape 403"/>
            <p:cNvSpPr>
              <a:spLocks noChangeArrowheads="1"/>
            </p:cNvSpPr>
            <p:nvPr userDrawn="1"/>
          </p:nvSpPr>
          <p:spPr bwMode="auto">
            <a:xfrm>
              <a:off x="5216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6" name="AutoShape 404"/>
            <p:cNvSpPr>
              <a:spLocks noChangeArrowheads="1"/>
            </p:cNvSpPr>
            <p:nvPr userDrawn="1"/>
          </p:nvSpPr>
          <p:spPr bwMode="auto">
            <a:xfrm>
              <a:off x="5397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7" name="AutoShape 405"/>
            <p:cNvSpPr>
              <a:spLocks noChangeArrowheads="1"/>
            </p:cNvSpPr>
            <p:nvPr userDrawn="1"/>
          </p:nvSpPr>
          <p:spPr bwMode="auto">
            <a:xfrm>
              <a:off x="5533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8" name="AutoShape 406"/>
            <p:cNvSpPr>
              <a:spLocks noChangeArrowheads="1"/>
            </p:cNvSpPr>
            <p:nvPr userDrawn="1"/>
          </p:nvSpPr>
          <p:spPr bwMode="auto">
            <a:xfrm>
              <a:off x="5579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231"/>
          <p:cNvGrpSpPr>
            <a:grpSpLocks/>
          </p:cNvGrpSpPr>
          <p:nvPr/>
        </p:nvGrpSpPr>
        <p:grpSpPr bwMode="auto">
          <a:xfrm>
            <a:off x="971550" y="5734050"/>
            <a:ext cx="757238" cy="1885950"/>
            <a:chOff x="4377" y="300"/>
            <a:chExt cx="514" cy="1279"/>
          </a:xfrm>
        </p:grpSpPr>
        <p:sp>
          <p:nvSpPr>
            <p:cNvPr id="3304" name="Arc 232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5" name="Oval 233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6" name="Oval 234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7" name="Oval 235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8" name="Oval 236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9" name="Oval 237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0" name="Oval 238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1" name="Oval 239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2" name="Oval 240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3" name="Oval 241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4" name="Oval 242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5" name="Oval 243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6" name="Oval 244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7" name="Oval 245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8" name="Oval 246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-1259352">
            <a:off x="1620838" y="5745163"/>
            <a:ext cx="576262" cy="539750"/>
            <a:chOff x="295" y="3385"/>
            <a:chExt cx="408" cy="340"/>
          </a:xfrm>
        </p:grpSpPr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082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" name="Group 1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086" name="Oval 1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7" name="Oval 1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089" name="Oval 1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1" name="Oval 1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093" name="Oval 2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Oval 2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 rot="-3824161">
            <a:off x="8244682" y="4004469"/>
            <a:ext cx="412750" cy="414337"/>
            <a:chOff x="295" y="3385"/>
            <a:chExt cx="408" cy="340"/>
          </a:xfrm>
        </p:grpSpPr>
        <p:grpSp>
          <p:nvGrpSpPr>
            <p:cNvPr id="11" name="Group 2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2" name="Group 2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01" name="Oval 2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2" name="Oval 3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04" name="Oval 3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5" name="Oval 3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06" name="Oval 3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8" name="Oval 3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09" name="Oval 3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0" name="Oval 3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 rot="-24928072">
            <a:off x="4283869" y="5734844"/>
            <a:ext cx="412750" cy="414338"/>
            <a:chOff x="295" y="3385"/>
            <a:chExt cx="408" cy="340"/>
          </a:xfrm>
        </p:grpSpPr>
        <p:grpSp>
          <p:nvGrpSpPr>
            <p:cNvPr id="15" name="Group 4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6" name="Group 4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14" name="Oval 4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5" name="Oval 4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Group 4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17" name="Oval 4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8" name="Oval 4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19" name="Oval 4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0" name="Oval 4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1" name="Oval 4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22" name="Oval 5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3" name="Oval 5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8" name="Group 65"/>
          <p:cNvGrpSpPr>
            <a:grpSpLocks/>
          </p:cNvGrpSpPr>
          <p:nvPr/>
        </p:nvGrpSpPr>
        <p:grpSpPr bwMode="auto">
          <a:xfrm rot="-708557">
            <a:off x="831850" y="5299075"/>
            <a:ext cx="355600" cy="396875"/>
            <a:chOff x="295" y="3385"/>
            <a:chExt cx="408" cy="340"/>
          </a:xfrm>
        </p:grpSpPr>
        <p:grpSp>
          <p:nvGrpSpPr>
            <p:cNvPr id="19" name="Group 6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0" name="Group 6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40" name="Oval 6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1" name="Oval 6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Group 7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43" name="Oval 7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4" name="Oval 7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45" name="Oval 7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6" name="Oval 7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7" name="Oval 7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48" name="Oval 7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49" name="Oval 7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" name="Group 78"/>
          <p:cNvGrpSpPr>
            <a:grpSpLocks/>
          </p:cNvGrpSpPr>
          <p:nvPr/>
        </p:nvGrpSpPr>
        <p:grpSpPr bwMode="auto">
          <a:xfrm rot="1304332">
            <a:off x="-647700" y="1341438"/>
            <a:ext cx="647700" cy="539750"/>
            <a:chOff x="295" y="3385"/>
            <a:chExt cx="408" cy="340"/>
          </a:xfrm>
        </p:grpSpPr>
        <p:grpSp>
          <p:nvGrpSpPr>
            <p:cNvPr id="23" name="Group 79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4" name="Group 80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53" name="Oval 8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4" name="Oval 8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5" name="Group 8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56" name="Oval 8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7" name="Oval 8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58" name="Oval 86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9" name="Oval 87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0" name="Oval 88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61" name="Oval 89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62" name="Oval 90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179388" y="5300663"/>
            <a:ext cx="504825" cy="466725"/>
            <a:chOff x="295" y="3385"/>
            <a:chExt cx="408" cy="340"/>
          </a:xfrm>
        </p:grpSpPr>
        <p:grpSp>
          <p:nvGrpSpPr>
            <p:cNvPr id="27" name="Group 9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8" name="Group 9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66" name="Oval 9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67" name="Oval 9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9" name="Group 9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69" name="Oval 9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70" name="Oval 9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71" name="Oval 9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2" name="Oval 10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3" name="Oval 10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74" name="Oval 10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5" name="Oval 10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" name="Group 104"/>
          <p:cNvGrpSpPr>
            <a:grpSpLocks/>
          </p:cNvGrpSpPr>
          <p:nvPr/>
        </p:nvGrpSpPr>
        <p:grpSpPr bwMode="auto">
          <a:xfrm rot="-2197408">
            <a:off x="8172450" y="5157788"/>
            <a:ext cx="511175" cy="322262"/>
            <a:chOff x="295" y="3385"/>
            <a:chExt cx="408" cy="340"/>
          </a:xfrm>
        </p:grpSpPr>
        <p:grpSp>
          <p:nvGrpSpPr>
            <p:cNvPr id="31" name="Group 105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72" name="Group 106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79" name="Oval 10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0" name="Oval 10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73" name="Group 109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82" name="Oval 1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3" name="Oval 1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84" name="Oval 112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5" name="Oval 113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6" name="Oval 114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7" name="Oval 115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8" name="Oval 116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79" name="Group 133"/>
          <p:cNvGrpSpPr>
            <a:grpSpLocks/>
          </p:cNvGrpSpPr>
          <p:nvPr/>
        </p:nvGrpSpPr>
        <p:grpSpPr bwMode="auto">
          <a:xfrm>
            <a:off x="6156325" y="5734050"/>
            <a:ext cx="576263" cy="466725"/>
            <a:chOff x="295" y="3385"/>
            <a:chExt cx="408" cy="340"/>
          </a:xfrm>
        </p:grpSpPr>
        <p:grpSp>
          <p:nvGrpSpPr>
            <p:cNvPr id="3080" name="Group 1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81" name="Group 1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208" name="Oval 1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09" name="Oval 1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84" name="Group 1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211" name="Oval 1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12" name="Oval 1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213" name="Oval 1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4" name="Oval 1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5" name="Oval 1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16" name="Oval 1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17" name="Oval 1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85" name="Group 190"/>
          <p:cNvGrpSpPr>
            <a:grpSpLocks/>
          </p:cNvGrpSpPr>
          <p:nvPr/>
        </p:nvGrpSpPr>
        <p:grpSpPr bwMode="auto">
          <a:xfrm rot="1401958">
            <a:off x="6372225" y="5957888"/>
            <a:ext cx="503238" cy="1800225"/>
            <a:chOff x="3470" y="572"/>
            <a:chExt cx="317" cy="1134"/>
          </a:xfrm>
        </p:grpSpPr>
        <p:sp>
          <p:nvSpPr>
            <p:cNvPr id="3226" name="Arc 15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7" name="Oval 15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8" name="Oval 15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9" name="Oval 15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2" name="Oval 160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3" name="Oval 161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4" name="Oval 162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6" name="Oval 164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8" name="Oval 166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9" name="Oval 167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88" name="Group 204"/>
          <p:cNvGrpSpPr>
            <a:grpSpLocks/>
          </p:cNvGrpSpPr>
          <p:nvPr/>
        </p:nvGrpSpPr>
        <p:grpSpPr bwMode="auto">
          <a:xfrm flipH="1">
            <a:off x="1692275" y="6453188"/>
            <a:ext cx="503238" cy="1800225"/>
            <a:chOff x="3470" y="572"/>
            <a:chExt cx="317" cy="1134"/>
          </a:xfrm>
        </p:grpSpPr>
        <p:sp>
          <p:nvSpPr>
            <p:cNvPr id="3277" name="Arc 205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" name="Oval 206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" name="Oval 207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" name="Oval 208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1" name="Oval 209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2" name="Oval 210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3" name="Oval 211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4" name="Oval 212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5" name="Oval 213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6" name="Oval 214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92" name="Group 263"/>
          <p:cNvGrpSpPr>
            <a:grpSpLocks/>
          </p:cNvGrpSpPr>
          <p:nvPr/>
        </p:nvGrpSpPr>
        <p:grpSpPr bwMode="auto">
          <a:xfrm rot="538637">
            <a:off x="7308850" y="5516563"/>
            <a:ext cx="815975" cy="2030412"/>
            <a:chOff x="4377" y="300"/>
            <a:chExt cx="514" cy="1279"/>
          </a:xfrm>
        </p:grpSpPr>
        <p:sp>
          <p:nvSpPr>
            <p:cNvPr id="3336" name="Arc 264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7" name="Oval 265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8" name="Oval 266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9" name="Oval 267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0" name="Oval 268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1" name="Oval 26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2" name="Oval 27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3" name="Oval 27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4" name="Oval 27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5" name="Oval 27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6" name="Oval 27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7" name="Oval 27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8" name="Oval 27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9" name="Oval 27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50" name="Oval 278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385" name="AutoShape 313"/>
          <p:cNvSpPr>
            <a:spLocks noChangeArrowheads="1"/>
          </p:cNvSpPr>
          <p:nvPr/>
        </p:nvSpPr>
        <p:spPr bwMode="auto">
          <a:xfrm rot="-1619423">
            <a:off x="7091363" y="7051675"/>
            <a:ext cx="360362" cy="908050"/>
          </a:xfrm>
          <a:prstGeom prst="moon">
            <a:avLst>
              <a:gd name="adj" fmla="val 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094" name="Group 351"/>
          <p:cNvGrpSpPr>
            <a:grpSpLocks/>
          </p:cNvGrpSpPr>
          <p:nvPr/>
        </p:nvGrpSpPr>
        <p:grpSpPr bwMode="auto">
          <a:xfrm rot="-4249260">
            <a:off x="731838" y="3994150"/>
            <a:ext cx="503238" cy="503237"/>
            <a:chOff x="295" y="3385"/>
            <a:chExt cx="408" cy="340"/>
          </a:xfrm>
        </p:grpSpPr>
        <p:grpSp>
          <p:nvGrpSpPr>
            <p:cNvPr id="3095" name="Group 35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97" name="Group 35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426" name="Oval 35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27" name="Oval 35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98" name="Group 35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429" name="Oval 35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30" name="Oval 35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431" name="Oval 35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2" name="Oval 36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3" name="Oval 36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434" name="Oval 36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35" name="Oval 36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3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8832 C 0.02205 -0.04624 0.03698 0.01295 0.09219 0.01203 C 0.17205 0.01203 0.17795 -0.18566 0.27327 -0.18613 C 0.35903 -0.18613 0.3132 -0.01364 0.39584 -0.01433 C 0.48212 -0.01433 0.43577 -0.13942 0.52795 -0.13942 C 0.61042 -0.13942 0.56459 -0.0548 0.6382 -0.0548 C 0.70903 -0.0548 0.67223 -0.11954 0.73664 -0.11954 C 0.77344 -0.11954 0.77605 -0.10196 0.77934 -0.08832 " pathEditMode="relative" rAng="0" ptsTypes="ffffffff">
                                      <p:cBhvr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A385-040F-4DEC-8492-CF7F048E59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DB1"/>
            </a:gs>
            <a:gs pos="100000">
              <a:srgbClr val="F2FDB1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510D2A2-1B72-4D19-8AB3-3619373F8421}" type="datetimeFigureOut">
              <a:rPr lang="zh-TW" altLang="en-US" smtClean="0"/>
              <a:pPr/>
              <a:t>2014/4/11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23337491">
            <a:off x="8102600" y="1411288"/>
            <a:ext cx="412750" cy="414337"/>
            <a:chOff x="295" y="3385"/>
            <a:chExt cx="408" cy="340"/>
          </a:xfrm>
        </p:grpSpPr>
        <p:grpSp>
          <p:nvGrpSpPr>
            <p:cNvPr id="3" name="Group 8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4" name="Group 9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34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5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37" name="Oval 1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8" name="Oval 1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39" name="Oval 15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0" name="Oval 16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2" name="Oval 18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-24928072">
            <a:off x="4307682" y="6392069"/>
            <a:ext cx="412750" cy="414337"/>
            <a:chOff x="295" y="3385"/>
            <a:chExt cx="408" cy="340"/>
          </a:xfrm>
        </p:grpSpPr>
        <p:grpSp>
          <p:nvGrpSpPr>
            <p:cNvPr id="7" name="Group 21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8" name="Group 2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47" name="Oval 2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48" name="Oval 2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50" name="Oval 2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51" name="Oval 2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52" name="Oval 28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3" name="Oval 29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4" name="Oval 30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55" name="Oval 3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6" name="Oval 32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 rot="-708557">
            <a:off x="2051050" y="6623050"/>
            <a:ext cx="503238" cy="468313"/>
            <a:chOff x="295" y="3385"/>
            <a:chExt cx="408" cy="340"/>
          </a:xfrm>
        </p:grpSpPr>
        <p:grpSp>
          <p:nvGrpSpPr>
            <p:cNvPr id="11" name="Group 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2" name="Group 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60" name="Oval 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1" name="Oval 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63" name="Oval 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4" name="Oval 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65" name="Oval 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6" name="Oval 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7" name="Oval 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68" name="Oval 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9" name="Oval 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203200" y="5957888"/>
            <a:ext cx="504825" cy="466725"/>
            <a:chOff x="295" y="3385"/>
            <a:chExt cx="408" cy="340"/>
          </a:xfrm>
        </p:grpSpPr>
        <p:grpSp>
          <p:nvGrpSpPr>
            <p:cNvPr id="15" name="Group 4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6" name="Group 4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73" name="Oval 4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4" name="Oval 5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Group 5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76" name="Oval 5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7" name="Oval 5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78" name="Oval 5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9" name="Oval 5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0" name="Oval 5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81" name="Oval 5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2" name="Oval 5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8" name="Group 59"/>
          <p:cNvGrpSpPr>
            <a:grpSpLocks/>
          </p:cNvGrpSpPr>
          <p:nvPr/>
        </p:nvGrpSpPr>
        <p:grpSpPr bwMode="auto">
          <a:xfrm rot="-2197408">
            <a:off x="8196263" y="5815013"/>
            <a:ext cx="511175" cy="322262"/>
            <a:chOff x="295" y="3385"/>
            <a:chExt cx="408" cy="340"/>
          </a:xfrm>
        </p:grpSpPr>
        <p:grpSp>
          <p:nvGrpSpPr>
            <p:cNvPr id="19" name="Group 6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0" name="Group 6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86" name="Oval 6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87" name="Oval 6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Group 6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89" name="Oval 6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90" name="Oval 6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91" name="Oval 6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2" name="Oval 6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3" name="Oval 6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94" name="Oval 7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5" name="Oval 7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" name="Group 72"/>
          <p:cNvGrpSpPr>
            <a:grpSpLocks/>
          </p:cNvGrpSpPr>
          <p:nvPr/>
        </p:nvGrpSpPr>
        <p:grpSpPr bwMode="auto">
          <a:xfrm>
            <a:off x="6180138" y="6391275"/>
            <a:ext cx="576262" cy="466725"/>
            <a:chOff x="295" y="3385"/>
            <a:chExt cx="408" cy="340"/>
          </a:xfrm>
        </p:grpSpPr>
        <p:grpSp>
          <p:nvGrpSpPr>
            <p:cNvPr id="23" name="Group 73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4" name="Group 74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99" name="Oval 7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0" name="Oval 7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5" name="Group 77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02" name="Oval 7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3" name="Oval 7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04" name="Oval 80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5" name="Oval 81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6" name="Oval 82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07" name="Oval 83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8" name="Oval 8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6" name="Group 85"/>
          <p:cNvGrpSpPr>
            <a:grpSpLocks/>
          </p:cNvGrpSpPr>
          <p:nvPr/>
        </p:nvGrpSpPr>
        <p:grpSpPr bwMode="auto">
          <a:xfrm rot="-4249260">
            <a:off x="8459788" y="1341438"/>
            <a:ext cx="503237" cy="503237"/>
            <a:chOff x="295" y="3385"/>
            <a:chExt cx="408" cy="340"/>
          </a:xfrm>
        </p:grpSpPr>
        <p:grpSp>
          <p:nvGrpSpPr>
            <p:cNvPr id="27" name="Group 8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8" name="Group 8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112" name="Oval 8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3" name="Oval 8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9" name="Group 9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15" name="Oval 9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6" name="Oval 9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17" name="Oval 9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8" name="Oval 9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9" name="Oval 9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20" name="Oval 9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1" name="Oval 9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FF00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FF00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Documents%20and%20Settings\&#24373;&#32654;&#28415;\Local%20Settings\Temporary%20Internet%20Files\Content.IE5\K1YF0TQN\MS900065437%5b2%5d.mid" TargetMode="External"/><Relationship Id="rId4" Type="http://schemas.openxmlformats.org/officeDocument/2006/relationships/image" Target="../media/image4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身心障礙者基礎照顧實務技巧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周淑美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103.05.08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活動功能障礙之照護技巧</a:t>
            </a:r>
            <a:endParaRPr lang="zh-TW" altLang="en-US" smtClean="0"/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>
          <a:xfrm>
            <a:off x="539552" y="1988840"/>
            <a:ext cx="8385373" cy="4137323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錯誤觀念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臥床休息、靜靜躺在床上不要動。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可達成生理的需求，保持身體最佳的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功能狀態。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運動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則能調整體能與促進健康。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01D73-A033-4F1A-BECD-45777FF44469}" type="slidenum">
              <a:rPr lang="en-US" altLang="zh-TW" smtClean="0">
                <a:ea typeface="新細明體" pitchFamily="18" charset="-120"/>
              </a:rPr>
              <a:pPr/>
              <a:t>10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biesF2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396413" cy="725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傳染途徑及潛伏期</a:t>
            </a:r>
            <a:r>
              <a:rPr lang="zh-TW" altLang="en-US" smtClean="0"/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＊經由接觸傳染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直接接觸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：協助病患擦澡、翻身、協助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上下床等直接接觸的護理活動。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間接接觸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：病患使用後的衣物、床單、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毛巾、床墊、被污染的病床隔簾等。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潛伏期：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初次感染：潛伏期平均為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2-6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星期</a:t>
            </a:r>
            <a:r>
              <a:rPr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。</a:t>
            </a:r>
            <a:endParaRPr lang="zh-TW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新細明體" pitchFamily="18" charset="-12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再次感染：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小時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內出現症狀。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感染用物處理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88" y="1600200"/>
            <a:ext cx="8329612" cy="4525963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衣物，床單，病床隔簾須以雙層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紅色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感染性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垃圾袋裝置密封二星期，或以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50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Symbol" pitchFamily="18" charset="2"/>
              </a:rPr>
              <a:t>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C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以上熱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水煮至少</a:t>
            </a:r>
            <a:r>
              <a:rPr lang="en-US" altLang="zh-TW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endParaRPr lang="zh-TW" altLang="en-US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治療期內住民或已感染人員之日常衣物、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床單、棉被更換，每次均需消毒，</a:t>
            </a:r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直至治療</a:t>
            </a:r>
            <a:endParaRPr lang="en-US" altLang="zh-TW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altLang="zh-TW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成功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zh-TW" altLang="en-US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感染用物處理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>
          <a:xfrm>
            <a:off x="214313" y="1143000"/>
            <a:ext cx="8786812" cy="5357813"/>
          </a:xfrm>
        </p:spPr>
        <p:txBody>
          <a:bodyPr/>
          <a:lstStyle/>
          <a:p>
            <a:pPr algn="just"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住民使用後：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布面床墊須以紅色感染性垃圾袋密封後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置二星期或陽光下曝曬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小時。</a:t>
            </a:r>
          </a:p>
          <a:p>
            <a:pPr algn="just"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2.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血壓計及聽診器，以雙層紅色感染性垃圾袋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裝置密封並靜置二星期以後才可使用。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用過之儀應以</a:t>
            </a:r>
            <a:r>
              <a:rPr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75%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酒精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或</a:t>
            </a:r>
            <a:r>
              <a:rPr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500ppm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漂白水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適當消毒劑消毒，若遭血液、體液、引流液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或大量嘔吐物污染時，應立即以</a:t>
            </a:r>
            <a:r>
              <a:rPr lang="en-US" altLang="zh-TW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5000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ppm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漂白水消毒擦拭。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algn="just" eaLnBrk="1" hangingPunct="1"/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algn="just" eaLnBrk="1" hangingPunct="1">
              <a:buFontTx/>
              <a:buNone/>
            </a:pPr>
            <a:endParaRPr lang="zh-TW" altLang="en-US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914400"/>
          <a:ext cx="9144000" cy="5943600"/>
        </p:xfrm>
        <a:graphic>
          <a:graphicData uri="http://schemas.openxmlformats.org/presentationml/2006/ole">
            <p:oleObj spid="_x0000_s121858" name="PhotoImpact" r:id="rId3" imgW="5714286" imgH="4736508" progId="">
              <p:embed/>
            </p:oleObj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3400" y="0"/>
            <a:ext cx="78025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今日照顧別人</a:t>
            </a:r>
            <a:r>
              <a:rPr lang="en-US" altLang="zh-TW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明日別人照顧我</a:t>
            </a:r>
          </a:p>
        </p:txBody>
      </p:sp>
      <p:sp>
        <p:nvSpPr>
          <p:cNvPr id="1028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3062D4-AFCC-47A7-BD53-D3D1BD573860}" type="slidenum">
              <a:rPr lang="en-US" altLang="zh-TW" smtClean="0">
                <a:ea typeface="新細明體" charset="-120"/>
              </a:rPr>
              <a:pPr/>
              <a:t>104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圖09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BBB6FD-F76D-490A-B4C8-DCD908BB55ED}" type="slidenum">
              <a:rPr lang="en-US" altLang="zh-TW" smtClean="0">
                <a:ea typeface="新細明體" pitchFamily="18" charset="-120"/>
              </a:rPr>
              <a:pPr/>
              <a:t>11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73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19050"/>
            <a:ext cx="835183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SCN06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協助活動的措施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40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儘早下床活動</a:t>
            </a:r>
            <a:endParaRPr lang="en-US" altLang="zh-TW" sz="40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定時地</a:t>
            </a:r>
            <a:r>
              <a:rPr lang="zh-TW" altLang="en-US" sz="40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變換案主姿勢</a:t>
            </a:r>
            <a:endParaRPr lang="en-US" altLang="zh-TW" sz="40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做全範圍關節運動</a:t>
            </a:r>
          </a:p>
          <a:p>
            <a:pPr eaLnBrk="1" hangingPunct="1"/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57889-744F-48C5-AA58-0802D9E85A08}" type="slidenum">
              <a:rPr lang="en-US" altLang="zh-TW" smtClean="0"/>
              <a:pPr>
                <a:defRPr/>
              </a:pPr>
              <a:t>14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1785938" y="2286000"/>
            <a:ext cx="6572250" cy="38401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6600" smtClean="0">
                <a:latin typeface="標楷體" pitchFamily="65" charset="-120"/>
                <a:ea typeface="標楷體" pitchFamily="65" charset="-120"/>
              </a:rPr>
              <a:t>正確翻身與擺位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翻身姿勢的注意事項</a:t>
            </a:r>
          </a:p>
        </p:txBody>
      </p:sp>
      <p:sp>
        <p:nvSpPr>
          <p:cNvPr id="317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避免進食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半小時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內翻身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翻身時應移動住民，避免拉扯肢體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翻身時照顧服務員一手扶住民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肩膀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另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一手扶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髖部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仰臥姿勢的擺位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126038"/>
          </a:xfrm>
        </p:spPr>
        <p:txBody>
          <a:bodyPr/>
          <a:lstStyle/>
          <a:p>
            <a:pPr>
              <a:defRPr/>
            </a:pPr>
            <a:endParaRPr lang="zh-TW" altLang="en-US" dirty="0" smtClean="0">
              <a:ea typeface="新細明體" pitchFamily="18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頭部枕頭位於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肩膀下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，避免頸部懸空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兩側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膝蓋下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墊枕頭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兩側髖關節外放置枕頭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足底放置枕頭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翻身完畢應馬上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拉起床欄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，保護住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民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安全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46138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側臥姿勢的擺位</a:t>
            </a:r>
            <a:b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214313" y="1571625"/>
            <a:ext cx="8715375" cy="4554538"/>
          </a:xfrm>
        </p:spPr>
        <p:txBody>
          <a:bodyPr/>
          <a:lstStyle/>
          <a:p>
            <a:pPr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背後放置枕頭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，讓住民輕靠枕頭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將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下方肩膀拉出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，臀部外移一些，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維持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側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翻姿勢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在雙腿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膝蓋間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放置枕頭，避免雙腿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重疊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壓迫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翻身完畢馬上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拉起床欄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，保護住民安全</a:t>
            </a:r>
          </a:p>
          <a:p>
            <a:pPr>
              <a:defRPr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圖09-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上課大綱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772816"/>
            <a:ext cx="7571184" cy="4353347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何謂身心障礙者？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身心障礙者活動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翻身、移位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身心障礙者備餐、餵食應注意事項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身心障礙者身體清潔與失禁照顧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身心障礙者安全照顧技巧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洗手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與預防疥瘡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圖09-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圖09-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圖09-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背部扣擊技巧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實務操作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避開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腎臟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部位與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脊椎骨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扣擊時將手做成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杯狀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，用手腕力量，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有節律的扣擊。</a:t>
            </a: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扣擊方向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由下而上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來回數次，每次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50~100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次。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洗手。</a:t>
            </a:r>
          </a:p>
          <a:p>
            <a:endParaRPr lang="zh-TW" altLang="en-US" sz="3600" dirty="0" smtClean="0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0C7F6-87AC-4069-8D97-9F2FB4BE31A3}" type="slidenum">
              <a:rPr lang="en-US" altLang="zh-TW" smtClean="0"/>
              <a:pPr>
                <a:defRPr/>
              </a:pPr>
              <a:t>23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176464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位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圖09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圖09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圖09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圖09-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74064-57FD-4D9E-87F1-A7033C718A36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TW" smtClean="0"/>
          </a:p>
        </p:txBody>
      </p:sp>
      <p:pic>
        <p:nvPicPr>
          <p:cNvPr id="24579" name="Picture 3" descr="F:\DCIM\103NIKON\DSCN1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260649"/>
            <a:ext cx="8243888" cy="920452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身心障礙者定義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8134350" cy="5445224"/>
          </a:xfrm>
        </p:spPr>
        <p:txBody>
          <a:bodyPr/>
          <a:lstStyle/>
          <a:p>
            <a:pPr eaLnBrk="1" hangingPunct="1">
              <a:spcAft>
                <a:spcPct val="30000"/>
              </a:spcAft>
              <a:buFontTx/>
              <a:buNone/>
            </a:pPr>
            <a:r>
              <a:rPr lang="en-US" altLang="zh-TW" dirty="0" smtClean="0">
                <a:solidFill>
                  <a:srgbClr val="4343F9"/>
                </a:solidFill>
                <a:sym typeface="Wingdings" pitchFamily="2" charset="2"/>
              </a:rPr>
              <a:t>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根據身心障礙保護法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86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日改名，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93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6</a:t>
            </a: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 月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日最新修正）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身心障礙者，係指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個人因生理或心理因素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 致其參與社會及從事生產活動功能受到限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 制或無法發揮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，經鑑定符合中央衛生主管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機關所定等級之下列障礙並領有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身心障礙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Aft>
                <a:spcPct val="30000"/>
              </a:spcAft>
              <a:buFontTx/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手冊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者為範圍</a:t>
            </a:r>
            <a:r>
              <a:rPr lang="zh-TW" altLang="en-US" dirty="0" smtClean="0"/>
              <a:t>。</a:t>
            </a: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E361FE-BBEB-4A97-B250-0EDE88F9CBDE}" type="slidenum">
              <a:rPr lang="en-US" altLang="zh-TW" smtClean="0"/>
              <a:pPr/>
              <a:t>3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4.mm.bing.net/th?id=H.4874384965240163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104456" cy="5112568"/>
          </a:xfrm>
          <a:prstGeom prst="rect">
            <a:avLst/>
          </a:prstGeom>
          <a:noFill/>
        </p:spPr>
      </p:pic>
      <p:pic>
        <p:nvPicPr>
          <p:cNvPr id="4" name="Picture 4" descr="1236000677228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068763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SCN0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內容版面配置區 2"/>
          <p:cNvSpPr>
            <a:spLocks noGrp="1"/>
          </p:cNvSpPr>
          <p:nvPr>
            <p:ph idx="1"/>
          </p:nvPr>
        </p:nvSpPr>
        <p:spPr>
          <a:xfrm>
            <a:off x="457200" y="2714625"/>
            <a:ext cx="8229600" cy="34115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協助案主坐入椅子（或輪椅）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92150"/>
            <a:ext cx="7391400" cy="5270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注意事項</a:t>
            </a:r>
            <a:b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zh-TW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133600"/>
            <a:ext cx="8532812" cy="45100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輪椅放在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固定輪椅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安全第一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下坡時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輪椅椅背先行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病患移位時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應鼓勵嚐試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病人移位時住應調整病床與推車等高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搬動病人應注意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肢體擺位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協助側臥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先移動四肢再移動軀幹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不可直接抓臥案主腋下</a:t>
            </a:r>
          </a:p>
          <a:p>
            <a:pPr eaLnBrk="1" hangingPunct="1">
              <a:defRPr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圖09-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圖09-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7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圖09-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圖09-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圖09-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zh-TW" smtClean="0">
              <a:ea typeface="新細明體" pitchFamily="18" charset="-12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TW" altLang="zh-TW" smtClean="0">
              <a:ea typeface="新細明體" pitchFamily="18" charset="-120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213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0"/>
            <a:ext cx="342423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0"/>
            <a:ext cx="2843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827585" y="476672"/>
            <a:ext cx="7128792" cy="1237828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身心障礙者之照顧要領</a:t>
            </a:r>
            <a:endParaRPr lang="zh-TW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48131" name="內容版面配置區 2"/>
          <p:cNvSpPr>
            <a:spLocks noGrp="1"/>
          </p:cNvSpPr>
          <p:nvPr>
            <p:ph idx="1"/>
          </p:nvPr>
        </p:nvSpPr>
        <p:spPr>
          <a:xfrm>
            <a:off x="323529" y="2143125"/>
            <a:ext cx="8568952" cy="4429125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身心障礙者多少有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輕度至重度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的失能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障礙，日常活動皆需人協助。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所謂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失能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』: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無法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執行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日常生活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dirty="0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FA9617-CEE4-4FBF-ADD4-FBB6F640FDA2}" type="slidenum">
              <a:rPr lang="en-US" altLang="zh-TW" smtClean="0">
                <a:ea typeface="新細明體" pitchFamily="18" charset="-120"/>
              </a:rPr>
              <a:pPr/>
              <a:t>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3B7C60-1ED4-46C5-B776-4A5EA0A2D9EF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TW" smtClean="0"/>
          </a:p>
        </p:txBody>
      </p:sp>
      <p:pic>
        <p:nvPicPr>
          <p:cNvPr id="29699" name="Picture 2" descr="F:\DCIM\103NIKON\DSCN1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496957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全家生活照\103NIKON\DSCN1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ctrTitle"/>
          </p:nvPr>
        </p:nvSpPr>
        <p:spPr>
          <a:xfrm>
            <a:off x="1428750" y="785813"/>
            <a:ext cx="6143625" cy="8318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傷口基本照護原則</a:t>
            </a:r>
          </a:p>
        </p:txBody>
      </p:sp>
      <p:sp>
        <p:nvSpPr>
          <p:cNvPr id="80899" name="副標題 2"/>
          <p:cNvSpPr>
            <a:spLocks noGrp="1"/>
          </p:cNvSpPr>
          <p:nvPr>
            <p:ph type="subTitle" idx="1"/>
          </p:nvPr>
        </p:nvSpPr>
        <p:spPr>
          <a:xfrm>
            <a:off x="714375" y="1849438"/>
            <a:ext cx="8124825" cy="4651375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活動障礙長期臥床者，至少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個小時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翻身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一次。擺位應是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度的側躺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使用輪椅者，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協助抬高臀部或移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動坐姿重心。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經常檢視評估皮膚的狀況保持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皮膚的乾爽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避免浸潤泡軟的發生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algn="l" eaLnBrk="1" hangingPunct="1"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7D4A65ED-DE7D-46A7-8303-69B3644F2CF6}" type="slidenum">
              <a:rPr lang="en-US" altLang="zh-TW" smtClean="0">
                <a:ea typeface="新細明體" pitchFamily="18" charset="-120"/>
              </a:rPr>
              <a:pPr/>
              <a:t>41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ctrTitle"/>
          </p:nvPr>
        </p:nvSpPr>
        <p:spPr>
          <a:xfrm>
            <a:off x="1428750" y="571500"/>
            <a:ext cx="7407275" cy="8318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傷口特殊照護的方法</a:t>
            </a:r>
          </a:p>
        </p:txBody>
      </p:sp>
      <p:sp>
        <p:nvSpPr>
          <p:cNvPr id="81923" name="副標題 2"/>
          <p:cNvSpPr>
            <a:spLocks noGrp="1"/>
          </p:cNvSpPr>
          <p:nvPr>
            <p:ph type="subTitle" idx="1"/>
          </p:nvPr>
        </p:nvSpPr>
        <p:spPr>
          <a:xfrm>
            <a:off x="571500" y="1849438"/>
            <a:ext cx="8267700" cy="45085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適當使用壓力減輕器材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適當的床面可以有效地分散壓力，如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泡沫墊、空氣墊或水墊、空氣交換床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、低空氣流失床及空氣液化床等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適當地使用坐墊、枕頭、羊毛氈等壓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力減輕器材，以分散骨頭突出處的直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接受力</a:t>
            </a:r>
          </a:p>
        </p:txBody>
      </p:sp>
      <p:sp>
        <p:nvSpPr>
          <p:cNvPr id="8192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7E48028F-9DF4-44C5-97CB-989997DBB175}" type="slidenum">
              <a:rPr lang="en-US" altLang="zh-TW" smtClean="0">
                <a:ea typeface="新細明體" pitchFamily="18" charset="-120"/>
              </a:rPr>
              <a:pPr/>
              <a:t>42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>
            <a:spLocks noGrp="1"/>
          </p:cNvSpPr>
          <p:nvPr>
            <p:ph type="ctrTitle"/>
          </p:nvPr>
        </p:nvSpPr>
        <p:spPr>
          <a:xfrm>
            <a:off x="1428750" y="642938"/>
            <a:ext cx="7407275" cy="903287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傷口特殊照護方法</a:t>
            </a:r>
          </a:p>
        </p:txBody>
      </p:sp>
      <p:sp>
        <p:nvSpPr>
          <p:cNvPr id="82947" name="副標題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4722812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復健訓練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對心智及動作能力許可的病患應積極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訓練其肌力，使其能自我翻身及移動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身軀</a:t>
            </a:r>
          </a:p>
        </p:txBody>
      </p:sp>
      <p:sp>
        <p:nvSpPr>
          <p:cNvPr id="82948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43FF216A-0DB9-4493-8F00-424C0A08EF26}" type="slidenum">
              <a:rPr lang="en-US" altLang="zh-TW" smtClean="0">
                <a:ea typeface="新細明體" pitchFamily="18" charset="-120"/>
              </a:rPr>
              <a:pPr/>
              <a:t>43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ctrTitle"/>
          </p:nvPr>
        </p:nvSpPr>
        <p:spPr>
          <a:xfrm>
            <a:off x="1428750" y="714375"/>
            <a:ext cx="7407275" cy="900113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傷口特殊照護方法</a:t>
            </a:r>
          </a:p>
        </p:txBody>
      </p:sp>
      <p:sp>
        <p:nvSpPr>
          <p:cNvPr id="83971" name="副標題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4294187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水分及營養的補充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水分、蛋白質、醣類、維生素、礦物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質等都直接或間接與壓瘡的形成有關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，所以應規律地監測病患的體重、進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食和消化狀況、皮下脂肪厚度及抽血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檢查等</a:t>
            </a:r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C136003F-AAFE-473C-85EB-90275F9494CB}" type="slidenum">
              <a:rPr lang="en-US" altLang="zh-TW" smtClean="0">
                <a:ea typeface="新細明體" pitchFamily="18" charset="-120"/>
              </a:rPr>
              <a:pPr/>
              <a:t>44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0483" name="Picture 2" descr="http://sinamail.sina.com.tw/cgi-bin/mail/attachment/image/jpeg/987230507.24576.dell8:2,S.a09.jpg/N8_38 (1).jpg/?sid=HA8667Km%3drw3J30iS%5f%21K%2eSU3n3r387mJh380nG7zUGzi0md%2f3n%5fnjm6%2f06S%5f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3168352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身心障礙者備餐、餵食注意事項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基本營養之需要與協助餵食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每日飲食六大類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五穀根莖類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奶類製品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蛋豆魚肉類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蔬菜水果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油脂類</a:t>
            </a: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7BFD6-57E2-448D-B567-D013AA97FEDD}" type="slidenum">
              <a:rPr lang="en-US" altLang="zh-TW" smtClean="0"/>
              <a:pPr>
                <a:defRPr/>
              </a:pPr>
              <a:t>47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5562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標楷體" pitchFamily="65" charset="-120"/>
              </a:rPr>
              <a:t>六大類食物</a:t>
            </a:r>
            <a:endParaRPr lang="zh-TW" altLang="en-US" b="1" smtClean="0">
              <a:ea typeface="標楷體" pitchFamily="65" charset="-120"/>
            </a:endParaRPr>
          </a:p>
        </p:txBody>
      </p:sp>
      <p:pic>
        <p:nvPicPr>
          <p:cNvPr id="23555" name="Picture 3" descr="飲食指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25538"/>
            <a:ext cx="8072437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影響食物攝取和營養狀態的因素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年齡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飲食習慣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感官反應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健康狀況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心理因素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經濟因素</a:t>
            </a: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15B4D-8E3E-4BAF-B6A7-5125B53CF56C}" type="slidenum">
              <a:rPr lang="en-US" altLang="zh-TW" smtClean="0"/>
              <a:pPr>
                <a:defRPr/>
              </a:pPr>
              <a:t>49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表06-06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8DC1CF-8419-4CBE-9395-E04117B48AE0}" type="slidenum">
              <a:rPr lang="en-US" altLang="zh-TW" smtClean="0">
                <a:ea typeface="新細明體" pitchFamily="18" charset="-120"/>
              </a:rPr>
              <a:pPr/>
              <a:t>5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營養狀態的評估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zh-TW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飲食史</a:t>
            </a: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身高和體重</a:t>
            </a: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檢驗資料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血糖、血紅素、白蛋白</a:t>
            </a:r>
            <a:r>
              <a:rPr lang="zh-TW" altLang="en-US" sz="3600" smtClean="0"/>
              <a:t>。</a:t>
            </a:r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臨床表徵 </a:t>
            </a: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A43AE-8BD5-43C8-8B04-613716ABDD20}" type="slidenum">
              <a:rPr lang="en-US" altLang="zh-TW" smtClean="0"/>
              <a:pPr>
                <a:defRPr/>
              </a:pPr>
              <a:t>50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4313" y="214313"/>
          <a:ext cx="8572500" cy="5648326"/>
        </p:xfrm>
        <a:graphic>
          <a:graphicData uri="http://schemas.openxmlformats.org/drawingml/2006/table">
            <a:tbl>
              <a:tblPr/>
              <a:tblGrid>
                <a:gridCol w="1320800"/>
                <a:gridCol w="3690937"/>
                <a:gridCol w="3560763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身體區域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營養良好的徵狀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營養不佳的徵狀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活力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有生氣、有精神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易疲倦、虛弱無力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頭髮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有光澤、彈性、無大量脫落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乾燥、易斷、無光澤、稀少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皮膚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光滑、濕潤、有彈性、膚色良好、沒有腫脹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粗糙、乾燥、蒼白、水腫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口腔狀況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黏膜紅潤、平滑、沒有腫脹和潰瘍、沒有出血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黏膜紅腫、潰瘍、嘴角裂、牙齦易出血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眼睛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明亮、清澈、黏膜呈粉紅色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黏膜蒼白、乾燥、充血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骨骼肌肉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堅實、有張力、無疼痛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鬆弛、無張力、萎縮、畸形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腹部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平坦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腹水、腫大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52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CFC73-D597-45E6-87CA-D547C79919BB}" type="slidenum">
              <a:rPr lang="en-US" altLang="zh-TW" smtClean="0"/>
              <a:pPr>
                <a:defRPr/>
              </a:pPr>
              <a:t>51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飲食的種類</a:t>
            </a:r>
            <a:r>
              <a:rPr lang="zh-TW" altLang="en-US" smtClean="0"/>
              <a:t/>
            </a:r>
            <a:br>
              <a:rPr lang="zh-TW" altLang="en-US" smtClean="0"/>
            </a:br>
            <a:endParaRPr lang="zh-TW" altLang="en-US" smtClean="0"/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>
          <a:xfrm>
            <a:off x="285750" y="1600200"/>
            <a:ext cx="8572500" cy="4495800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普通飲食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軟質飲食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：消化不良、咀嚼不便之病患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….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流質飲食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：半流質、全流質、清流質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管灌飲食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特別飲食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：糖尿病飲食、低鹽飲食、高蛋白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       飲食。</a:t>
            </a:r>
          </a:p>
          <a:p>
            <a:pPr eaLnBrk="1" hangingPunct="1"/>
            <a:endParaRPr lang="zh-TW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97720-8F75-49F2-80EF-EC2809D163A1}" type="slidenum">
              <a:rPr lang="en-US" altLang="zh-TW" smtClean="0"/>
              <a:pPr>
                <a:defRPr/>
              </a:pPr>
              <a:t>52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://www.ncku.edu.tw/~dons/images/diat.h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88"/>
            <a:ext cx="2571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http://www.ncku.edu.tw/~dons/images/diat.h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643063"/>
            <a:ext cx="2500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http://www.ncku.edu.tw/~dons/images/diat.h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4500563"/>
            <a:ext cx="2428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http://www.ncku.edu.tw/~dons/images/diat.h1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643438"/>
            <a:ext cx="3571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2" descr="http://www.ncku.edu.tw/~dons/images/diat.h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500188"/>
            <a:ext cx="2286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向右箭號 8"/>
          <p:cNvSpPr>
            <a:spLocks noChangeArrowheads="1"/>
          </p:cNvSpPr>
          <p:nvPr/>
        </p:nvSpPr>
        <p:spPr bwMode="auto">
          <a:xfrm>
            <a:off x="2571750" y="2786063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0" name="向右箭號 9"/>
          <p:cNvSpPr>
            <a:spLocks noChangeArrowheads="1"/>
          </p:cNvSpPr>
          <p:nvPr/>
        </p:nvSpPr>
        <p:spPr bwMode="auto">
          <a:xfrm>
            <a:off x="5715000" y="2786063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1" name="向右箭號 10"/>
          <p:cNvSpPr>
            <a:spLocks noChangeArrowheads="1"/>
          </p:cNvSpPr>
          <p:nvPr/>
        </p:nvSpPr>
        <p:spPr bwMode="auto">
          <a:xfrm>
            <a:off x="4429125" y="542925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2" name="向右箭號 11"/>
          <p:cNvSpPr>
            <a:spLocks noChangeArrowheads="1"/>
          </p:cNvSpPr>
          <p:nvPr/>
        </p:nvSpPr>
        <p:spPr bwMode="auto">
          <a:xfrm>
            <a:off x="785813" y="542925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3" name="文字方塊 12"/>
          <p:cNvSpPr txBox="1">
            <a:spLocks noChangeArrowheads="1"/>
          </p:cNvSpPr>
          <p:nvPr/>
        </p:nvSpPr>
        <p:spPr bwMode="auto">
          <a:xfrm>
            <a:off x="1714500" y="357188"/>
            <a:ext cx="59293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  各類食物質地變化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57200" y="2143125"/>
            <a:ext cx="8472488" cy="3983038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餵食與鼻胃管灌食注意事項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餵食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37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使用輕巧、易於使用的食具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塑膠匙、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寬口紙杯、可彎式吸管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依個案需要準備切碎或切片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易於咀嚼吞嚥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之飲食。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給予個案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充裕用餐時間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鼓勵個案自行進食，若能做到給予適當的讚美，以增其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自信心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F4DD2B-FCA8-4ACF-9C6D-4026D34CCA69}" type="slidenum">
              <a:rPr lang="en-US" altLang="zh-TW" smtClean="0">
                <a:ea typeface="新細明體" pitchFamily="18" charset="-120"/>
              </a:rPr>
              <a:pPr/>
              <a:t>55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539552" y="285750"/>
            <a:ext cx="8272661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吞嚥障礙技巧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323528" y="1857375"/>
            <a:ext cx="8534722" cy="4268788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進餐時姿勢要坐直，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下巴內縮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，以利吞嚥。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食物須置於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健側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的口中，以防積存於患頰。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飲食內容以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軟質、半軟質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為宜。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餐後須檢視個案口腔，以防食物積存於患頰，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並協助口腔護理。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鼓勵下床進食，並給予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充裕的用餐時間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4488EB-8469-40CA-9715-3E6503217A60}" type="slidenum">
              <a:rPr lang="en-US" altLang="zh-TW" smtClean="0">
                <a:ea typeface="新細明體" pitchFamily="18" charset="-120"/>
              </a:rPr>
              <a:pPr/>
              <a:t>56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鼻胃管灌食注意事項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214313" y="1500188"/>
            <a:ext cx="8643937" cy="4786312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洗手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灌食時必須抬高頭部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45-60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度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，嘔吐者需更高。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反抽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灌食時間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:15-20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分鐘。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不可將空氣灌入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每次灌食量約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250-350c.c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。一次灌食總量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不可超過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500c.c</a:t>
            </a:r>
          </a:p>
          <a:p>
            <a:pPr eaLnBrk="1" hangingPunct="1">
              <a:buFontTx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714375"/>
            <a:ext cx="7772400" cy="928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鼻胃管灌食反抽的重要性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914400" y="1628775"/>
            <a:ext cx="7772400" cy="4391025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是否在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胃內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有否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消化或出血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灌食過程中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異常現象</a:t>
            </a: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蝴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E1BC35CF-F6AE-4B8E-8659-1A911502CB3B}" type="slidenum">
              <a:rPr lang="en-US" altLang="zh-TW" smtClean="0">
                <a:ea typeface="新細明體" charset="-120"/>
              </a:rPr>
              <a:pPr/>
              <a:t>59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表06-06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6F4B02-71DF-4823-86F6-A4A89DA5B269}" type="slidenum">
              <a:rPr lang="en-US" altLang="zh-TW" smtClean="0">
                <a:ea typeface="新細明體" pitchFamily="18" charset="-120"/>
              </a:rPr>
              <a:pPr/>
              <a:t>6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686800" cy="38884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身心障礙者身體清潔與失禁照顧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467600" cy="838200"/>
          </a:xfrm>
        </p:spPr>
        <p:txBody>
          <a:bodyPr/>
          <a:lstStyle/>
          <a:p>
            <a:pPr eaLnBrk="1" hangingPunct="1"/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524000"/>
            <a:ext cx="8429625" cy="51816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減少細菌在口腔內繁殖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，預防牙齒、口腔黏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膜發炎或潰瘍。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協助無法自行維護口腔清潔的案主執行清潔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措施，減少異味，保持口腔清潔與健康。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教導活動自如的案主執行有效的口腔清潔。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保持口腔舒適與美觀，並促進食慾。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可早期發現口腔黏膜的問題，以利早期治療。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115616" y="404664"/>
            <a:ext cx="76328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 協助身心障礙者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口腔清潔</a:t>
            </a: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9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3ED381-ED9B-4998-B0BA-300EDE2E6711}" type="slidenum">
              <a:rPr lang="en-US" altLang="zh-TW" smtClean="0">
                <a:ea typeface="新細明體" charset="-120"/>
              </a:rPr>
              <a:pPr/>
              <a:t>61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FF0000"/>
                </a:solidFill>
                <a:ea typeface="標楷體" pitchFamily="65" charset="-120"/>
              </a:rPr>
              <a:t>刮鬍鬚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340768"/>
            <a:ext cx="8643937" cy="5517232"/>
          </a:xfrm>
        </p:spPr>
        <p:txBody>
          <a:bodyPr/>
          <a:lstStyle/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先用溫毛巾溫臉部，使鬍子軟化。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用肥皂或專用剃鬍膏塗上臉部，充分起泡。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一手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繃緊皮膚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，另一手持刮鬍刀，使刀刃與皮膚呈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度角，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順著毛髮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生長方向小心剃，需注意避免剃破皮膚。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剃到嘴角四周時，請案主用舌頭鼓起面頰。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剃完後，用毛巾擦丟泡沫，再視案主習慣，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給予塗擦櫚滑劑、營養乳液或冷霜，以增進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舒適。</a:t>
            </a:r>
          </a:p>
        </p:txBody>
      </p:sp>
      <p:sp>
        <p:nvSpPr>
          <p:cNvPr id="1024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92E64F-BF97-46C9-9D47-3DC4C7061B76}" type="slidenum">
              <a:rPr lang="en-US" altLang="zh-TW" smtClean="0">
                <a:ea typeface="新細明體" charset="-120"/>
              </a:rPr>
              <a:pPr/>
              <a:t>62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沐浴及衛生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5779" name="內容版面配置區 2"/>
          <p:cNvSpPr>
            <a:spLocks noGrp="1"/>
          </p:cNvSpPr>
          <p:nvPr>
            <p:ph idx="1"/>
          </p:nvPr>
        </p:nvSpPr>
        <p:spPr>
          <a:xfrm>
            <a:off x="615950" y="1844824"/>
            <a:ext cx="8308975" cy="4281339"/>
          </a:xfrm>
        </p:spPr>
        <p:txBody>
          <a:bodyPr/>
          <a:lstStyle/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每週洗澡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次，安排早上執行晨間護理。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提供隱密性環境，沐浴並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鼓勵個案在協助下主動參與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為個案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洗澡前先檢查水溫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，避免燙傷。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保持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浴室地板的乾燥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，勿潮溼避免跌倒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BB7DFB-39EF-489C-8B75-BC200AC82027}" type="slidenum">
              <a:rPr lang="en-US" altLang="zh-TW" smtClean="0">
                <a:ea typeface="新細明體" pitchFamily="18" charset="-120"/>
              </a:rPr>
              <a:pPr/>
              <a:t>63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穿衣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6803" name="內容版面配置區 2"/>
          <p:cNvSpPr>
            <a:spLocks noGrp="1"/>
          </p:cNvSpPr>
          <p:nvPr>
            <p:ph idx="1"/>
          </p:nvPr>
        </p:nvSpPr>
        <p:spPr>
          <a:xfrm>
            <a:off x="417513" y="2000250"/>
            <a:ext cx="8507412" cy="4125913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鼓勵個案在協助下能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自行穿脫衣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褲、外套。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衣物選擇以清潔、柔軟、吸汗、合身易脫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為原則。</a:t>
            </a: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尊重案主喜愛，讓她有選擇的權利。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對於個案的任何進步予以讚美、鼓勵。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04936B-1FFB-4FDC-8C86-E8A8F271BA67}" type="slidenum">
              <a:rPr lang="en-US" altLang="zh-TW" smtClean="0">
                <a:ea typeface="新細明體" pitchFamily="18" charset="-120"/>
              </a:rPr>
              <a:pPr/>
              <a:t>64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穿衣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76400"/>
            <a:ext cx="8424936" cy="51816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更換衣物時，避免暴露案主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尊重隱私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5000"/>
              </a:lnSpc>
            </a:pP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脫衣時，由健側、沒有打點滴或較有力之一</a:t>
            </a:r>
            <a:endParaRPr lang="en-US" altLang="zh-TW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側脫除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5000"/>
              </a:lnSpc>
            </a:pP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穿衣時，先穿患側、有打點滴或較無力之一</a:t>
            </a:r>
            <a:endParaRPr lang="en-US" altLang="zh-TW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側穿衣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059F45-3E80-46DD-93BD-B98A121C81B3}" type="slidenum">
              <a:rPr lang="en-US" altLang="zh-TW" smtClean="0">
                <a:ea typeface="新細明體" charset="-120"/>
              </a:rPr>
              <a:pPr/>
              <a:t>65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28625"/>
            <a:ext cx="7772400" cy="1071563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甲護理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772816"/>
            <a:ext cx="8501063" cy="5085184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指甲是真皮之過度生長、硬化而化而成。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主要作用量增加手指及腳趾抵抗外界壓力、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增加美觀，且對指甲內部組織具有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保護作用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防止指甲過長，藏匿污垢或斷裂弄傷皮膚，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避免產生雞眼、指甲崁入、長肉刺。</a:t>
            </a: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583A7F-2B10-458C-B855-A1A114A4E86B}" type="slidenum">
              <a:rPr lang="en-US" altLang="zh-TW" smtClean="0">
                <a:ea typeface="新細明體" charset="-120"/>
              </a:rPr>
              <a:pPr/>
              <a:t>66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甲護理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76400"/>
            <a:ext cx="8820472" cy="5181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光線應充足，以維護安全。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修剪前可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先泡溫水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(41~43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度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15-20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分鐘。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修剪指甲方法為手指甲修剪成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弧形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腳趾甲應修成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平形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，以防趾甲兩側長入趾肉形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成嵌甲。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修剪前後應洗淨趾甲，預防感染。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若案主有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糖尿病、循環障礙者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，應小心修剪，避免不當而造成指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甲的傷害。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選擇乾淨、吸汗棉質襪子及穿合適的鞋子。</a:t>
            </a:r>
          </a:p>
        </p:txBody>
      </p:sp>
      <p:sp>
        <p:nvSpPr>
          <p:cNvPr id="1741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55FBD2-940C-4A4A-8083-D77ABD5BDA5A}" type="slidenum">
              <a:rPr lang="en-US" altLang="zh-TW" smtClean="0">
                <a:ea typeface="新細明體" charset="-120"/>
              </a:rPr>
              <a:pPr/>
              <a:t>67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如廁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4755" name="內容版面配置區 2"/>
          <p:cNvSpPr>
            <a:spLocks noGrp="1"/>
          </p:cNvSpPr>
          <p:nvPr>
            <p:ph idx="1"/>
          </p:nvPr>
        </p:nvSpPr>
        <p:spPr>
          <a:xfrm>
            <a:off x="219075" y="2204863"/>
            <a:ext cx="8467725" cy="3921299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評估個案自我照顧能力，教導並協助個案使用床旁便盆椅、床上便盆或尿壺。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當個案如廁時將圍簾拉起，提供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隱密環境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每二小時翻身或必要時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更換紙尿褲或尿套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323BCD-9EFE-46CB-9676-A8EC65A659E0}" type="slidenum">
              <a:rPr lang="en-US" altLang="zh-TW" smtClean="0">
                <a:ea typeface="新細明體" pitchFamily="18" charset="-120"/>
              </a:rPr>
              <a:pPr/>
              <a:t>68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腸道排瀉之需要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72488" cy="4495800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大腸構造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盲腸、升結腸、橫結腸、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降結腸、直腸、肛門。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大腸功能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吸收水份、儲存糞便、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排出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糞便</a:t>
            </a:r>
          </a:p>
          <a:p>
            <a:pPr eaLnBrk="1" hangingPunct="1"/>
            <a:endParaRPr lang="zh-TW" altLang="en-US" dirty="0" smtClean="0"/>
          </a:p>
          <a:p>
            <a:pPr eaLnBrk="1" hangingPunct="1"/>
            <a:endParaRPr lang="en-US" altLang="zh-TW" dirty="0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C5E2D-49C2-447B-BAAC-E0420FA8D212}" type="slidenum">
              <a:rPr lang="en-US" altLang="zh-TW" smtClean="0"/>
              <a:pPr>
                <a:defRPr/>
              </a:pPr>
              <a:t>69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 descr="CAU3CTE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文字方塊 2"/>
          <p:cNvSpPr txBox="1">
            <a:spLocks noChangeArrowheads="1"/>
          </p:cNvSpPr>
          <p:nvPr/>
        </p:nvSpPr>
        <p:spPr bwMode="auto">
          <a:xfrm>
            <a:off x="285750" y="142875"/>
            <a:ext cx="78470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給他魚吃，不如教他如何捕魚。</a:t>
            </a:r>
            <a:endParaRPr lang="en-US" altLang="zh-TW" sz="440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                  </a:t>
            </a:r>
            <a:endParaRPr lang="zh-TW" altLang="en-US" sz="280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80E98B-F9AC-4229-983D-9F40D09A31FE}" type="slidenum">
              <a:rPr lang="en-US" altLang="zh-TW" smtClean="0">
                <a:ea typeface="新細明體" pitchFamily="18" charset="-120"/>
              </a:rPr>
              <a:pPr/>
              <a:t>7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促進正常排便的方法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纖維質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水份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除非有限制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養成排便習慣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增加活動量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排便姿勢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排便環境之隱私與舒適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FFCD1-8771-4AD1-A634-0C48F219024A}" type="slidenum">
              <a:rPr lang="en-US" altLang="zh-TW" smtClean="0"/>
              <a:pPr>
                <a:defRPr/>
              </a:pPr>
              <a:t>70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排瀉功能改變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脹氣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膝胸臥勢、活動、避免產氣食物。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便秘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腹瀉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預防脫水、預防皮膚受損。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大便失禁</a:t>
            </a: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8297A-1AEE-4E25-95D4-B88CD2EB8A1A}" type="slidenum">
              <a:rPr lang="en-US" altLang="zh-TW" smtClean="0"/>
              <a:pPr>
                <a:defRPr/>
              </a:pPr>
              <a:t>71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圖片預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56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DD298-D877-4A01-A4A1-D6C73A0A873A}" type="slidenum">
              <a:rPr lang="en-US" altLang="zh-TW" smtClean="0"/>
              <a:pPr>
                <a:defRPr/>
              </a:pPr>
              <a:t>72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45A8F-DBF2-437F-BD7F-7B1505C562C9}" type="slidenum">
              <a:rPr lang="en-US" altLang="zh-TW" smtClean="0"/>
              <a:pPr>
                <a:defRPr/>
              </a:pPr>
              <a:t>73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泌尿道排瀉之需要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泌尿系統由 腎臟、輸尿管、膀胱、尿道 組成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影響排尿的因素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液體攝取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活動程度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疾病狀況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壓力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藥物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環境因素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尿路阻塞</a:t>
            </a: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E1496-DF46-4623-A016-DF09F9E9B1B0}" type="slidenum">
              <a:rPr lang="en-US" altLang="zh-TW" smtClean="0"/>
              <a:pPr>
                <a:defRPr/>
              </a:pPr>
              <a:t>75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促進正常排尿的措施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姿勢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增加液體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促進肌肉放鬆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運用暗示方法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維持正常排尿型態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7B989-FCAF-4DE5-8844-AC7729886CC2}" type="slidenum">
              <a:rPr lang="en-US" altLang="zh-TW" smtClean="0"/>
              <a:pPr>
                <a:defRPr/>
              </a:pPr>
              <a:t>76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泌尿功能障礙的措施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尿失禁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凱格爾氏運動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泌尿道感染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1.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尿管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2.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陰部清潔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3.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尿意酸性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水分</a:t>
            </a: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523C4-68E3-4B29-90BC-E3C88FCF5B85}" type="slidenum">
              <a:rPr lang="en-US" altLang="zh-TW" smtClean="0"/>
              <a:pPr>
                <a:defRPr/>
              </a:pPr>
              <a:t>77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A4C71-18DC-4DE5-8886-F1D5E24C2DA0}" type="slidenum">
              <a:rPr lang="en-US" altLang="zh-TW" smtClean="0"/>
              <a:pPr>
                <a:defRPr/>
              </a:pPr>
              <a:t>78</a:t>
            </a:fld>
            <a:endParaRPr lang="en-US" altLang="zh-TW" smtClean="0"/>
          </a:p>
        </p:txBody>
      </p:sp>
      <p:pic>
        <p:nvPicPr>
          <p:cNvPr id="46083" name="Picture 2" descr="D:\全家生活照\103NIKON\DSCN1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-642938"/>
            <a:ext cx="7786687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小便失禁之照護技巧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928688" y="1600200"/>
            <a:ext cx="7758112" cy="4525963"/>
          </a:xfrm>
        </p:spPr>
        <p:txBody>
          <a:bodyPr/>
          <a:lstStyle/>
          <a:p>
            <a:pPr eaLnBrk="1" hangingPunct="1">
              <a:lnSpc>
                <a:spcPts val="4400"/>
              </a:lnSpc>
            </a:pPr>
            <a:r>
              <a:rPr lang="zh-TW" altLang="en-US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定時提醒如廁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改善如廁距離。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養成尿到最後的習慣，於每次換尿布時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  <a:buNone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用手壓膀胱處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，使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殘尿解淨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白天應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補充足水分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教導骨盆底肌運動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8200C2-DF25-4A21-8376-EDC30614957F}" type="slidenum">
              <a:rPr lang="en-US" altLang="zh-TW" smtClean="0">
                <a:ea typeface="新細明體" pitchFamily="18" charset="-120"/>
              </a:rPr>
              <a:pPr/>
              <a:t>79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686800" cy="38884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身心障礙者活動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翻身、移位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879475" y="214313"/>
            <a:ext cx="7807325" cy="8572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便秘之照護技巧</a:t>
            </a:r>
          </a:p>
        </p:txBody>
      </p:sp>
      <p:sp>
        <p:nvSpPr>
          <p:cNvPr id="71683" name="內容版面配置區 2"/>
          <p:cNvSpPr>
            <a:spLocks noGrp="1"/>
          </p:cNvSpPr>
          <p:nvPr>
            <p:ph idx="1"/>
          </p:nvPr>
        </p:nvSpPr>
        <p:spPr>
          <a:xfrm>
            <a:off x="323529" y="1285875"/>
            <a:ext cx="8363272" cy="4840288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充分攝取水分與適度的運動。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養成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固定排便的習慣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飯後半小時。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適度攝取富含纖維質食物如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水果、蔬菜、麥片、糙米等，管灌飲食採高纖配方。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按摩方式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促進排便。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糞石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的挖除。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切勿依賴灌腸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它是不得已的方法</a:t>
            </a:r>
            <a:endParaRPr lang="en-US" altLang="zh-TW" sz="4000" b="1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8449C9-6940-41BF-9B70-A321DCD073DB}" type="slidenum">
              <a:rPr lang="en-US" altLang="zh-TW" smtClean="0">
                <a:ea typeface="新細明體" pitchFamily="18" charset="-120"/>
              </a:rPr>
              <a:pPr/>
              <a:t>80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879475" y="214313"/>
            <a:ext cx="7807325" cy="1000125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脹氣之照護技巧</a:t>
            </a:r>
          </a:p>
        </p:txBody>
      </p:sp>
      <p:sp>
        <p:nvSpPr>
          <p:cNvPr id="72707" name="內容版面配置區 2"/>
          <p:cNvSpPr>
            <a:spLocks noGrp="1"/>
          </p:cNvSpPr>
          <p:nvPr>
            <p:ph idx="1"/>
          </p:nvPr>
        </p:nvSpPr>
        <p:spPr>
          <a:xfrm>
            <a:off x="285750" y="1844824"/>
            <a:ext cx="8572500" cy="4281339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增加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以刺激腸蠕動，加速氣體的移動。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避免產氣食物的攝入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豆類、洋蔥。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協助採膝胸臥式，氣體較易下達致肛門口而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排出。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腹部可塗抹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薄荷油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必要時，依醫囑給予插肛管。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BE66F7-64AD-45A0-AA79-2F6011BB546D}" type="slidenum">
              <a:rPr lang="en-US" altLang="zh-TW" smtClean="0">
                <a:ea typeface="新細明體" pitchFamily="18" charset="-120"/>
              </a:rPr>
              <a:pPr/>
              <a:t>81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皮膚乾燥之照護技巧</a:t>
            </a:r>
          </a:p>
        </p:txBody>
      </p:sp>
      <p:sp>
        <p:nvSpPr>
          <p:cNvPr id="78851" name="內容版面配置區 2"/>
          <p:cNvSpPr>
            <a:spLocks noGrp="1"/>
          </p:cNvSpPr>
          <p:nvPr>
            <p:ph idx="1"/>
          </p:nvPr>
        </p:nvSpPr>
        <p:spPr>
          <a:xfrm>
            <a:off x="417513" y="1600200"/>
            <a:ext cx="8726487" cy="4525963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避免用太熱的水洗澡，適宜水溫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:41~43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℃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每日攝取充足水分。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沐浴時可用富含脂質的中性肥皂、乳霜皂或用清水洗淨即可。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沐浴後用不含香精的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乳液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來潤滑皮膚。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維持室內的溼度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30~60%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，使用冷氣或電暖器時，應注意室內的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溼度控制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885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BB84F9-DC6A-4AB1-B189-8453F3EE41F2}" type="slidenum">
              <a:rPr lang="en-US" altLang="zh-TW" smtClean="0">
                <a:ea typeface="新細明體" pitchFamily="18" charset="-120"/>
              </a:rPr>
              <a:pPr/>
              <a:t>82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1"/>
          <p:cNvSpPr>
            <a:spLocks noGrp="1"/>
          </p:cNvSpPr>
          <p:nvPr>
            <p:ph type="title"/>
          </p:nvPr>
        </p:nvSpPr>
        <p:spPr>
          <a:xfrm>
            <a:off x="1285875" y="0"/>
            <a:ext cx="6643688" cy="868363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皮膚受損之照護技巧</a:t>
            </a:r>
          </a:p>
        </p:txBody>
      </p:sp>
      <p:sp>
        <p:nvSpPr>
          <p:cNvPr id="79875" name="內容版面配置區 2"/>
          <p:cNvSpPr>
            <a:spLocks noGrp="1"/>
          </p:cNvSpPr>
          <p:nvPr>
            <p:ph idx="1"/>
          </p:nvPr>
        </p:nvSpPr>
        <p:spPr>
          <a:xfrm>
            <a:off x="352425" y="1071563"/>
            <a:ext cx="8791575" cy="50546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密切觀察個案皮膚之改變，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勿移除任何敷料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於皮膚受損部位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避免碰到水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至少每二小時翻身一次。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搬動個案時，應採用抬起方式，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勿用拖拉方式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必要時可使用氣墊床、水床。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每日攝取充足的水份。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提供適當的飲食，給予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高蛋白飲食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F14D00-7FD5-4864-B355-AB87E103FE8C}" type="slidenum">
              <a:rPr lang="en-US" altLang="zh-TW" smtClean="0">
                <a:ea typeface="新細明體" pitchFamily="18" charset="-120"/>
              </a:rPr>
              <a:pPr/>
              <a:t>83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實務演練開始囉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1700808"/>
            <a:ext cx="8229600" cy="4680519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食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衣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住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行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食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協助身心障礙者進食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衣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協助身心障礙者更衣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住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協助身心障礙者翻身扣背技巧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行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協助上下輪椅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於無障礙斜坡推動身心障礙者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686800" cy="38884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身心障礙者安全照顧技巧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洗手及預防疥瘡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5734050"/>
            <a:ext cx="6192838" cy="6477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4000" b="1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4000" b="1" smtClean="0">
                <a:solidFill>
                  <a:srgbClr val="FF9933"/>
                </a:solidFill>
                <a:latin typeface="標楷體" pitchFamily="65" charset="-120"/>
                <a:ea typeface="標楷體" pitchFamily="65" charset="-120"/>
              </a:rPr>
              <a:t>拯救生命</a:t>
            </a:r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清潔雙手</a:t>
            </a:r>
          </a:p>
        </p:txBody>
      </p:sp>
      <p:pic>
        <p:nvPicPr>
          <p:cNvPr id="198659" name="Picture 3" descr="untit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5589588"/>
          </a:xfrm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606925" y="6491288"/>
            <a:ext cx="45370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圖片來源：世界衛生組織網站，</a:t>
            </a:r>
            <a:r>
              <a:rPr lang="en-US" altLang="zh-TW"/>
              <a:t>2010</a:t>
            </a:r>
          </a:p>
        </p:txBody>
      </p:sp>
      <p:pic>
        <p:nvPicPr>
          <p:cNvPr id="198661" name="MS900065437[2]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51577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8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89" fill="hold"/>
                                        <p:tgtEl>
                                          <p:spTgt spid="198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661"/>
                </p:tgtEl>
              </p:cMediaNode>
            </p:audio>
          </p:childTnLst>
        </p:cTn>
      </p:par>
    </p:tnLst>
    <p:bldLst>
      <p:bldP spid="198658" grpId="0" build="p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547813" y="476250"/>
            <a:ext cx="57023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標準防護措施</a:t>
            </a:r>
            <a:r>
              <a:rPr lang="en-US" altLang="zh-TW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洗手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idx="1"/>
          </p:nvPr>
        </p:nvSpPr>
        <p:spPr>
          <a:xfrm>
            <a:off x="285750" y="1700213"/>
            <a:ext cx="7858125" cy="4456112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洗手是預防人與人之間的傳染最有效、</a:t>
            </a:r>
            <a:endParaRPr lang="en-US" altLang="zh-TW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最簡單也最重要的方法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『1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公克肥皂勝過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百萬抗生素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eaLnBrk="1" hangingPunct="1">
              <a:buFontTx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洗手的方法：利用流動水和肥皂，至少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到</a:t>
            </a:r>
            <a:r>
              <a:rPr lang="en-US" altLang="zh-TW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秒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的時間即可完成清洗雙手。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476250"/>
            <a:ext cx="8162925" cy="1147763"/>
          </a:xfrm>
        </p:spPr>
        <p:txBody>
          <a:bodyPr/>
          <a:lstStyle/>
          <a:p>
            <a:r>
              <a:rPr lang="zh-TW" altLang="en-US" smtClean="0">
                <a:solidFill>
                  <a:schemeClr val="tx1"/>
                </a:solidFill>
                <a:ea typeface="標楷體" pitchFamily="65" charset="-120"/>
              </a:rPr>
              <a:t>洗手前後比較</a:t>
            </a:r>
          </a:p>
        </p:txBody>
      </p:sp>
      <p:pic>
        <p:nvPicPr>
          <p:cNvPr id="26627" name="Picture 3" descr="未洗手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79650"/>
            <a:ext cx="426720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洗手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426720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549275"/>
            <a:ext cx="66960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矩形 2"/>
          <p:cNvSpPr>
            <a:spLocks noChangeArrowheads="1"/>
          </p:cNvSpPr>
          <p:nvPr/>
        </p:nvSpPr>
        <p:spPr bwMode="auto">
          <a:xfrm>
            <a:off x="1835150" y="5445125"/>
            <a:ext cx="6624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一護理人員將其手放於培養基上</a:t>
            </a:r>
            <a:r>
              <a:rPr lang="en-US" altLang="zh-TW" sz="3200">
                <a:latin typeface="標楷體" pitchFamily="65" charset="-120"/>
                <a:ea typeface="標楷體" pitchFamily="65" charset="-120"/>
              </a:rPr>
              <a:t>,</a:t>
            </a:r>
          </a:p>
          <a:p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培養基</a:t>
            </a:r>
            <a:r>
              <a:rPr lang="en-US" altLang="zh-TW" sz="320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en-US" sz="3200">
                <a:latin typeface="標楷體" pitchFamily="65" charset="-120"/>
                <a:ea typeface="標楷體" pitchFamily="65" charset="-120"/>
              </a:rPr>
              <a:t>小時後呈現的菌落情況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85800"/>
            <a:ext cx="7620000" cy="825500"/>
          </a:xfrm>
        </p:spPr>
        <p:txBody>
          <a:bodyPr/>
          <a:lstStyle/>
          <a:p>
            <a:pPr eaLnBrk="1" hangingPunct="1"/>
            <a:r>
              <a:rPr lang="zh-TW" altLang="en-US" sz="5400" smtClean="0">
                <a:ea typeface="標楷體" pitchFamily="65" charset="-120"/>
              </a:rPr>
              <a:t>活 動 的 好 處</a:t>
            </a:r>
            <a:r>
              <a:rPr lang="zh-TW" altLang="en-US" sz="5400" smtClean="0"/>
              <a:t/>
            </a:r>
            <a:br>
              <a:rPr lang="zh-TW" altLang="en-US" sz="5400" smtClean="0"/>
            </a:br>
            <a:endParaRPr lang="zh-TW" altLang="en-US" sz="54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身體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促進血液循環、胸部完全擴張、</a:t>
            </a: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增進腹部肌肉收縮與肌肉張力   </a:t>
            </a: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維持關節可動性</a:t>
            </a:r>
          </a:p>
          <a:p>
            <a:pPr eaLnBrk="1" hangingPunct="1">
              <a:buFont typeface="Symbol" pitchFamily="18" charset="2"/>
              <a:buNone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心理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增加健康愉快的感覺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增進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與人</a:t>
            </a:r>
            <a:r>
              <a:rPr lang="zh-TW" altLang="en-US" sz="36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互動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機會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404813"/>
            <a:ext cx="8162925" cy="1219200"/>
          </a:xfrm>
        </p:spPr>
        <p:txBody>
          <a:bodyPr/>
          <a:lstStyle/>
          <a:p>
            <a:r>
              <a:rPr kumimoji="0" lang="en-GB" sz="40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洗 手 不 配 合 的 原 因</a:t>
            </a:r>
            <a:endParaRPr kumimoji="0" lang="zh-TW" altLang="en-US" sz="400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050"/>
              </a:spcBef>
              <a:buClr>
                <a:srgbClr val="FFFFFF"/>
              </a:buClr>
              <a:buFont typeface="華康中圓體" pitchFamily="49" charset="0"/>
              <a:buChar char="•"/>
            </a:pPr>
            <a:r>
              <a:rPr kumimoji="0" lang="en-GB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工作負擔大，太忙 </a:t>
            </a:r>
          </a:p>
          <a:p>
            <a:pPr>
              <a:lnSpc>
                <a:spcPct val="150000"/>
              </a:lnSpc>
              <a:spcBef>
                <a:spcPts val="1050"/>
              </a:spcBef>
              <a:buClr>
                <a:srgbClr val="FFFFFF"/>
              </a:buClr>
              <a:buFont typeface="華康中圓體" pitchFamily="49" charset="0"/>
              <a:buChar char="•"/>
            </a:pPr>
            <a:r>
              <a:rPr kumimoji="0" lang="en-GB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找不到水槽，洗手臺位置不好 </a:t>
            </a:r>
          </a:p>
          <a:p>
            <a:pPr>
              <a:lnSpc>
                <a:spcPct val="150000"/>
              </a:lnSpc>
              <a:spcBef>
                <a:spcPts val="1050"/>
              </a:spcBef>
              <a:buClr>
                <a:srgbClr val="FFFFFF"/>
              </a:buClr>
              <a:buFont typeface="華康中圓體" pitchFamily="49" charset="0"/>
              <a:buChar char="•"/>
            </a:pPr>
            <a:r>
              <a:rPr kumimoji="0" lang="en-GB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頻繁洗手皮膚傷害大 </a:t>
            </a:r>
          </a:p>
          <a:p>
            <a:pPr>
              <a:lnSpc>
                <a:spcPct val="150000"/>
              </a:lnSpc>
              <a:spcBef>
                <a:spcPts val="1050"/>
              </a:spcBef>
              <a:buClr>
                <a:srgbClr val="FFFFFF"/>
              </a:buClr>
              <a:buFont typeface="華康中圓體" pitchFamily="49" charset="0"/>
              <a:buChar char="•"/>
            </a:pPr>
            <a:r>
              <a:rPr kumimoji="0" lang="en-GB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感覺自己手不髒</a:t>
            </a:r>
          </a:p>
          <a:p>
            <a:pPr>
              <a:lnSpc>
                <a:spcPct val="150000"/>
              </a:lnSpc>
              <a:spcBef>
                <a:spcPts val="1050"/>
              </a:spcBef>
              <a:buClr>
                <a:srgbClr val="FFFFFF"/>
              </a:buClr>
              <a:buFont typeface="華康中圓體" pitchFamily="49" charset="0"/>
              <a:buChar char="•"/>
            </a:pPr>
            <a:r>
              <a:rPr kumimoji="0" lang="en-GB" smtClean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洗手步驟太長</a:t>
            </a:r>
          </a:p>
          <a:p>
            <a:pPr>
              <a:buFont typeface="Wingdings" pitchFamily="2" charset="2"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smtClean="0">
              <a:solidFill>
                <a:srgbClr val="FF99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25538"/>
          </a:xfrm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smtClean="0">
                <a:latin typeface="標楷體" pitchFamily="65" charset="-120"/>
                <a:ea typeface="標楷體" pitchFamily="65" charset="-120"/>
              </a:rPr>
              <a:t>洗手五時機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l="31413" t="44238" r="44492" b="28720"/>
          <a:stretch>
            <a:fillRect/>
          </a:stretch>
        </p:blipFill>
        <p:spPr bwMode="auto">
          <a:xfrm>
            <a:off x="1692275" y="2060575"/>
            <a:ext cx="5832475" cy="376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3141663"/>
            <a:ext cx="16573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68313" y="3068638"/>
            <a:ext cx="1295400" cy="825500"/>
          </a:xfrm>
          <a:prstGeom prst="rect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2400">
                <a:solidFill>
                  <a:srgbClr val="000000"/>
                </a:solidFill>
              </a:rPr>
              <a:t>接觸病人前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156325" y="1844675"/>
            <a:ext cx="2160588" cy="825500"/>
          </a:xfrm>
          <a:prstGeom prst="rect">
            <a:avLst/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2400">
                <a:solidFill>
                  <a:srgbClr val="000000"/>
                </a:solidFill>
              </a:rPr>
              <a:t>執行亁淨</a:t>
            </a:r>
            <a:r>
              <a:rPr kumimoji="0" lang="en-US" altLang="zh-TW" sz="2400">
                <a:solidFill>
                  <a:srgbClr val="000000"/>
                </a:solidFill>
              </a:rPr>
              <a:t>/</a:t>
            </a:r>
            <a:r>
              <a:rPr kumimoji="0" lang="en-US" sz="2400">
                <a:solidFill>
                  <a:srgbClr val="000000"/>
                </a:solidFill>
              </a:rPr>
              <a:t>無菌操作技術前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50825" y="4724400"/>
            <a:ext cx="2160588" cy="825500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2400">
                <a:solidFill>
                  <a:srgbClr val="000000"/>
                </a:solidFill>
              </a:rPr>
              <a:t>暴觸病人體液風險後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7019925" y="3213100"/>
            <a:ext cx="1728788" cy="460375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2400">
                <a:solidFill>
                  <a:srgbClr val="000000"/>
                </a:solidFill>
              </a:rPr>
              <a:t>接觸病人後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7308850" y="4652963"/>
            <a:ext cx="1728788" cy="825500"/>
          </a:xfrm>
          <a:prstGeom prst="rect">
            <a:avLst/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sz="2400">
                <a:solidFill>
                  <a:srgbClr val="000000"/>
                </a:solidFill>
              </a:rPr>
              <a:t>接觸病人周遭環境後 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391025" y="5876925"/>
            <a:ext cx="47529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>
                <a:solidFill>
                  <a:srgbClr val="000000"/>
                </a:solidFill>
              </a:rPr>
              <a:t>圖片來源</a:t>
            </a:r>
            <a:r>
              <a:rPr kumimoji="0" lang="en-US" altLang="zh-TW">
                <a:solidFill>
                  <a:srgbClr val="000000"/>
                </a:solidFill>
              </a:rPr>
              <a:t>:</a:t>
            </a:r>
            <a:r>
              <a:rPr kumimoji="0" lang="en-US">
                <a:solidFill>
                  <a:srgbClr val="000000"/>
                </a:solidFill>
              </a:rPr>
              <a:t>世界衛生組網站，</a:t>
            </a:r>
            <a:r>
              <a:rPr kumimoji="0" lang="en-US" altLang="zh-TW">
                <a:solidFill>
                  <a:srgbClr val="000000"/>
                </a:solidFill>
              </a:rPr>
              <a:t>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27088" y="1700213"/>
            <a:ext cx="769620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洗手步驟七字訣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90600" y="3048000"/>
            <a:ext cx="7848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內外夾弓大立完</a:t>
            </a:r>
          </a:p>
        </p:txBody>
      </p:sp>
      <p:pic>
        <p:nvPicPr>
          <p:cNvPr id="30724" name="Picture 4" descr="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20060617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內容版面配置區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540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皮膚傳染病</a:t>
            </a:r>
            <a:r>
              <a:rPr lang="en-US" altLang="zh-TW" sz="540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疥瘡</a:t>
            </a:r>
            <a:endParaRPr lang="zh-TW" altLang="en-US" sz="5400" smtClean="0"/>
          </a:p>
        </p:txBody>
      </p:sp>
      <p:pic>
        <p:nvPicPr>
          <p:cNvPr id="41987" name="Picture 11" descr="Scabies mite, photomicro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3714750"/>
            <a:ext cx="50720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疥瘡</a:t>
            </a:r>
            <a:endParaRPr lang="zh-TW" altLang="en-US" smtClean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313" y="1600200"/>
            <a:ext cx="85725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一般病患集中之安養中心、長期照護機構、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護理之家、醫院等等，均容易造成群聚感染。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zh-TW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一般疥瘡病患身上約有三至五十隻雌疥。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結痂性疥瘡</a:t>
            </a:r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(Norwegian scabies)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病人則有</a:t>
            </a:r>
            <a:endParaRPr lang="en-US" altLang="zh-TW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數千隻雌疥寄生在表皮中，具有</a:t>
            </a:r>
            <a:r>
              <a:rPr lang="zh-TW" altLang="en-US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高度傳染性。</a:t>
            </a:r>
          </a:p>
          <a:p>
            <a:pPr eaLnBrk="1" hangingPunct="1">
              <a:buFont typeface="Arial" charset="0"/>
              <a:buChar char="•"/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</a:rPr>
              <a:t>                        </a:t>
            </a:r>
            <a:endParaRPr lang="en-US" altLang="zh-TW" smtClean="0"/>
          </a:p>
        </p:txBody>
      </p:sp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428625" y="714375"/>
            <a:ext cx="84105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zh-TW" sz="32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+mn-ea"/>
              </a:rPr>
              <a:t>                        </a:t>
            </a:r>
            <a:endParaRPr lang="en-US" altLang="zh-TW" sz="3200" kern="0">
              <a:latin typeface="+mn-lt"/>
              <a:ea typeface="+mn-ea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581025" y="1428750"/>
            <a:ext cx="8348663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zh-TW" sz="32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+mn-ea"/>
              </a:rPr>
              <a:t>                        </a:t>
            </a:r>
            <a:endParaRPr lang="en-US" altLang="zh-TW" sz="3200" kern="0" dirty="0">
              <a:latin typeface="+mn-lt"/>
              <a:ea typeface="+mn-ea"/>
            </a:endParaRPr>
          </a:p>
        </p:txBody>
      </p:sp>
      <p:pic>
        <p:nvPicPr>
          <p:cNvPr id="44038" name="圖片 6" descr="scab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731838"/>
            <a:ext cx="842327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Rot="1" noChangeArrowheads="1"/>
          </p:cNvSpPr>
          <p:nvPr/>
        </p:nvSpPr>
        <p:spPr bwMode="auto">
          <a:xfrm>
            <a:off x="581025" y="866775"/>
            <a:ext cx="84105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zh-TW" sz="32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+mn-ea"/>
              </a:rPr>
              <a:t>                        </a:t>
            </a:r>
            <a:endParaRPr lang="en-US" altLang="zh-TW" sz="3200" kern="0" dirty="0">
              <a:latin typeface="+mn-lt"/>
              <a:ea typeface="+mn-ea"/>
            </a:endParaRPr>
          </a:p>
        </p:txBody>
      </p:sp>
      <p:pic>
        <p:nvPicPr>
          <p:cNvPr id="44040" name="圖片 8" descr="scab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731838"/>
            <a:ext cx="842327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Rot="1" noChangeArrowheads="1"/>
          </p:cNvSpPr>
          <p:nvPr/>
        </p:nvSpPr>
        <p:spPr bwMode="auto">
          <a:xfrm>
            <a:off x="733425" y="1019175"/>
            <a:ext cx="84105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zh-TW" sz="32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新細明體" pitchFamily="18" charset="-120"/>
                <a:ea typeface="+mn-ea"/>
              </a:rPr>
              <a:t>                        </a:t>
            </a:r>
            <a:endParaRPr lang="en-US" altLang="zh-TW" sz="3200" kern="0" dirty="0">
              <a:latin typeface="+mn-lt"/>
              <a:ea typeface="+mn-ea"/>
            </a:endParaRPr>
          </a:p>
        </p:txBody>
      </p:sp>
      <p:pic>
        <p:nvPicPr>
          <p:cNvPr id="44042" name="Picture 2" descr="sarco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6083" name="Picture 2" descr="ScabiesF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7155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疥蟲寄生部位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>
          <a:xfrm>
            <a:off x="214313" y="1357313"/>
            <a:ext cx="8715375" cy="4768850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疥蟲侵入人體皮膚後形成丘疹或囊泡，或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細小的線形洞穴，內藏有疥蟲及其卵。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疥蟲喜歡叮咬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皮膚皺褶及柔軟處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，如指縫、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指側、腕關節、手肘、腋下、乳房邊、肚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臍邊、陰部、胯下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等 。</a:t>
            </a:r>
          </a:p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主要寄生的部位主要為手部或前臂，尤其是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手指的指縫間或手腕的皺痕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，其他如腋下、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乳頭、肚臍、外生殖器或足部也會被侵犯 。</a:t>
            </a:r>
          </a:p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8131" name="Picture 8" descr="指間的疥瘡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03725" y="3751263"/>
            <a:ext cx="336550" cy="223837"/>
          </a:xfrm>
          <a:noFill/>
        </p:spPr>
      </p:pic>
      <p:pic>
        <p:nvPicPr>
          <p:cNvPr id="48132" name="Picture 9" descr="下腹的疥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49307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指間的疥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32363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 descr="scabie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疥瘡之臨床特徵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5" name="內容版面配置區 2"/>
          <p:cNvSpPr>
            <a:spLocks noGrp="1"/>
          </p:cNvSpPr>
          <p:nvPr>
            <p:ph idx="1"/>
          </p:nvPr>
        </p:nvSpPr>
        <p:spPr>
          <a:xfrm>
            <a:off x="214313" y="1600200"/>
            <a:ext cx="8715375" cy="4525963"/>
          </a:xfrm>
        </p:spPr>
        <p:txBody>
          <a:bodyPr/>
          <a:lstStyle/>
          <a:p>
            <a:pPr algn="just" eaLnBrk="1" hangingPunct="1"/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劇癢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特別在夜間或患者在被中溫度上升時，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因而影響睡眠及情緒後遺症。</a:t>
            </a:r>
          </a:p>
          <a:p>
            <a:pPr algn="just" eaLnBrk="1" hangingPunct="1"/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一般型疥瘡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有典型的症狀，包括劇癢、丘疹、疥隧道、水泡膿疱等，皮無角質化之變化。</a:t>
            </a:r>
          </a:p>
          <a:p>
            <a:pPr algn="just" eaLnBrk="1" hangingPunct="1"/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挪威型</a:t>
            </a:r>
            <a:r>
              <a:rPr lang="en-US" altLang="zh-TW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結痂型</a:t>
            </a:r>
            <a:r>
              <a:rPr lang="en-US" altLang="zh-TW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疥瘡</a:t>
            </a:r>
            <a:r>
              <a:rPr lang="en-US" altLang="zh-TW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有角質化的皮膚、厚痂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性紅色脫屑性皮疹、鱗屑、結痂；尢其手掌</a:t>
            </a:r>
            <a:endParaRPr lang="en-US" altLang="zh-TW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buFontTx/>
              <a:buNone/>
            </a:pPr>
            <a:r>
              <a:rPr lang="zh-TW" altLang="en-US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及腳底會有極厚的指甲變化。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蜻蜓設計簡報範本">
  <a:themeElements>
    <a:clrScheme name="蜻蜓設計簡報範本 14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蜻蜓設計簡報範本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蜻蜓設計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3">
        <a:dk1>
          <a:srgbClr val="000000"/>
        </a:dk1>
        <a:lt1>
          <a:srgbClr val="FFFFFF"/>
        </a:lt1>
        <a:dk2>
          <a:srgbClr val="FF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14">
        <a:dk1>
          <a:srgbClr val="000000"/>
        </a:dk1>
        <a:lt1>
          <a:srgbClr val="FFFFFF"/>
        </a:lt1>
        <a:dk2>
          <a:srgbClr val="3333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蜻蜓</Template>
  <TotalTime>595</TotalTime>
  <Words>3231</Words>
  <Application>Microsoft Office PowerPoint</Application>
  <PresentationFormat>如螢幕大小 (4:3)</PresentationFormat>
  <Paragraphs>484</Paragraphs>
  <Slides>104</Slides>
  <Notes>2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104</vt:i4>
      </vt:variant>
    </vt:vector>
  </HeadingPairs>
  <TitlesOfParts>
    <vt:vector size="106" baseType="lpstr">
      <vt:lpstr>蜻蜓設計簡報範本</vt:lpstr>
      <vt:lpstr>PhotoImpact</vt:lpstr>
      <vt:lpstr>身心障礙者基礎照顧實務技巧</vt:lpstr>
      <vt:lpstr>上課大綱</vt:lpstr>
      <vt:lpstr> 身心障礙者定義</vt:lpstr>
      <vt:lpstr>身心障礙者之照顧要領</vt:lpstr>
      <vt:lpstr>投影片 5</vt:lpstr>
      <vt:lpstr>投影片 6</vt:lpstr>
      <vt:lpstr>投影片 7</vt:lpstr>
      <vt:lpstr>身心障礙者活動協助(翻身、移位)  </vt:lpstr>
      <vt:lpstr>活 動 的 好 處 </vt:lpstr>
      <vt:lpstr>活動功能障礙之照護技巧</vt:lpstr>
      <vt:lpstr>投影片 11</vt:lpstr>
      <vt:lpstr>投影片 12</vt:lpstr>
      <vt:lpstr>投影片 13</vt:lpstr>
      <vt:lpstr>協助活動的措施 </vt:lpstr>
      <vt:lpstr>投影片 15</vt:lpstr>
      <vt:lpstr>翻身姿勢的注意事項</vt:lpstr>
      <vt:lpstr>仰臥姿勢的擺位</vt:lpstr>
      <vt:lpstr>側臥姿勢的擺位 </vt:lpstr>
      <vt:lpstr>投影片 19</vt:lpstr>
      <vt:lpstr>投影片 20</vt:lpstr>
      <vt:lpstr>投影片 21</vt:lpstr>
      <vt:lpstr>投影片 22</vt:lpstr>
      <vt:lpstr>背部扣擊技巧(實務操作)</vt:lpstr>
      <vt:lpstr>身心障礙者移位協助 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注意事項 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   傷口基本照護原則</vt:lpstr>
      <vt:lpstr>傷口特殊照護的方法</vt:lpstr>
      <vt:lpstr>傷口特殊照護方法</vt:lpstr>
      <vt:lpstr>傷口特殊照護方法</vt:lpstr>
      <vt:lpstr>投影片 45</vt:lpstr>
      <vt:lpstr> 身心障礙者備餐、餵食注意事項 </vt:lpstr>
      <vt:lpstr>基本營養之需要與協助餵食</vt:lpstr>
      <vt:lpstr>六大類食物</vt:lpstr>
      <vt:lpstr>影響食物攝取和營養狀態的因素</vt:lpstr>
      <vt:lpstr> 營養狀態的評估 </vt:lpstr>
      <vt:lpstr>投影片 51</vt:lpstr>
      <vt:lpstr>飲食的種類 </vt:lpstr>
      <vt:lpstr>投影片 53</vt:lpstr>
      <vt:lpstr>投影片 54</vt:lpstr>
      <vt:lpstr> 協助身心障礙者餵食之技巧</vt:lpstr>
      <vt:lpstr>協助身心障礙者~吞嚥障礙技巧</vt:lpstr>
      <vt:lpstr> 鼻胃管灌食注意事項</vt:lpstr>
      <vt:lpstr>鼻胃管灌食反抽的重要性 </vt:lpstr>
      <vt:lpstr>投影片 59</vt:lpstr>
      <vt:lpstr>身心障礙者身體清潔與失禁照顧 </vt:lpstr>
      <vt:lpstr> </vt:lpstr>
      <vt:lpstr>協助身心障礙者刮鬍鬚</vt:lpstr>
      <vt:lpstr> 協助身心障礙者沐浴及衛生技巧</vt:lpstr>
      <vt:lpstr> 協助身心障礙者穿衣之技巧</vt:lpstr>
      <vt:lpstr>協助身心障礙者穿衣之技巧</vt:lpstr>
      <vt:lpstr>協助身心障礙者指(趾)甲護理</vt:lpstr>
      <vt:lpstr>協助身心障礙者指(趾)甲護理</vt:lpstr>
      <vt:lpstr> 協助身心障礙者如廁之技巧</vt:lpstr>
      <vt:lpstr>腸道排瀉之需要</vt:lpstr>
      <vt:lpstr>促進正常排便的方法 </vt:lpstr>
      <vt:lpstr>排瀉功能改變 </vt:lpstr>
      <vt:lpstr>投影片 72</vt:lpstr>
      <vt:lpstr>投影片 73</vt:lpstr>
      <vt:lpstr>投影片 74</vt:lpstr>
      <vt:lpstr>泌尿道排瀉之需要</vt:lpstr>
      <vt:lpstr>促進正常排尿的措施 </vt:lpstr>
      <vt:lpstr>泌尿功能障礙的措施 </vt:lpstr>
      <vt:lpstr>投影片 78</vt:lpstr>
      <vt:lpstr>小便失禁之照護技巧</vt:lpstr>
      <vt:lpstr>便秘之照護技巧</vt:lpstr>
      <vt:lpstr>脹氣之照護技巧</vt:lpstr>
      <vt:lpstr>皮膚乾燥之照護技巧</vt:lpstr>
      <vt:lpstr>皮膚受損之照護技巧</vt:lpstr>
      <vt:lpstr>實務演練開始囉!</vt:lpstr>
      <vt:lpstr>身心障礙者安全照顧技巧—  洗手及預防疥瘡 </vt:lpstr>
      <vt:lpstr>投影片 86</vt:lpstr>
      <vt:lpstr>標準防護措施—洗手</vt:lpstr>
      <vt:lpstr>洗手前後比較</vt:lpstr>
      <vt:lpstr>投影片 89</vt:lpstr>
      <vt:lpstr>洗 手 不 配 合 的 原 因</vt:lpstr>
      <vt:lpstr>洗手五時機</vt:lpstr>
      <vt:lpstr>投影片 92</vt:lpstr>
      <vt:lpstr>投影片 93</vt:lpstr>
      <vt:lpstr>疥瘡</vt:lpstr>
      <vt:lpstr>投影片 95</vt:lpstr>
      <vt:lpstr>投影片 96</vt:lpstr>
      <vt:lpstr>疥蟲寄生部位</vt:lpstr>
      <vt:lpstr>投影片 98</vt:lpstr>
      <vt:lpstr>疥瘡之臨床特徵</vt:lpstr>
      <vt:lpstr>投影片 100</vt:lpstr>
      <vt:lpstr>傳染途徑及潛伏期 </vt:lpstr>
      <vt:lpstr>感染用物處理 </vt:lpstr>
      <vt:lpstr>感染用物處理 </vt:lpstr>
      <vt:lpstr>投影片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身心障礙者照顧技巧</dc:title>
  <dc:creator>user</dc:creator>
  <cp:lastModifiedBy>user</cp:lastModifiedBy>
  <cp:revision>65</cp:revision>
  <dcterms:created xsi:type="dcterms:W3CDTF">2012-10-26T03:08:08Z</dcterms:created>
  <dcterms:modified xsi:type="dcterms:W3CDTF">2014-04-11T02:33:54Z</dcterms:modified>
</cp:coreProperties>
</file>