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43"/>
  </p:notesMasterIdLst>
  <p:sldIdLst>
    <p:sldId id="256" r:id="rId2"/>
    <p:sldId id="257" r:id="rId3"/>
    <p:sldId id="289" r:id="rId4"/>
    <p:sldId id="266" r:id="rId5"/>
    <p:sldId id="267" r:id="rId6"/>
    <p:sldId id="268" r:id="rId7"/>
    <p:sldId id="269" r:id="rId8"/>
    <p:sldId id="270" r:id="rId9"/>
    <p:sldId id="290" r:id="rId10"/>
    <p:sldId id="291" r:id="rId11"/>
    <p:sldId id="273" r:id="rId12"/>
    <p:sldId id="278" r:id="rId13"/>
    <p:sldId id="334" r:id="rId14"/>
    <p:sldId id="335" r:id="rId15"/>
    <p:sldId id="336" r:id="rId16"/>
    <p:sldId id="337" r:id="rId17"/>
    <p:sldId id="292" r:id="rId18"/>
    <p:sldId id="258" r:id="rId19"/>
    <p:sldId id="259" r:id="rId20"/>
    <p:sldId id="293" r:id="rId21"/>
    <p:sldId id="283" r:id="rId22"/>
    <p:sldId id="284" r:id="rId23"/>
    <p:sldId id="285" r:id="rId24"/>
    <p:sldId id="286" r:id="rId25"/>
    <p:sldId id="287" r:id="rId26"/>
    <p:sldId id="294" r:id="rId27"/>
    <p:sldId id="265" r:id="rId28"/>
    <p:sldId id="260" r:id="rId29"/>
    <p:sldId id="263" r:id="rId30"/>
    <p:sldId id="317" r:id="rId31"/>
    <p:sldId id="315" r:id="rId32"/>
    <p:sldId id="316" r:id="rId33"/>
    <p:sldId id="321" r:id="rId34"/>
    <p:sldId id="295" r:id="rId35"/>
    <p:sldId id="261" r:id="rId36"/>
    <p:sldId id="262" r:id="rId37"/>
    <p:sldId id="296" r:id="rId38"/>
    <p:sldId id="320" r:id="rId39"/>
    <p:sldId id="318" r:id="rId40"/>
    <p:sldId id="319" r:id="rId41"/>
    <p:sldId id="288" r:id="rId4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E0EC"/>
    <a:srgbClr val="EDD1E8"/>
    <a:srgbClr val="CCFF33"/>
    <a:srgbClr val="0000D4"/>
    <a:srgbClr val="000066"/>
    <a:srgbClr val="3A5047"/>
    <a:srgbClr val="EAEAEA"/>
    <a:srgbClr val="C0C0C0"/>
    <a:srgbClr val="2D385D"/>
    <a:srgbClr val="827F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4" d="100"/>
          <a:sy n="64" d="100"/>
        </p:scale>
        <p:origin x="-826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6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36FA7BE-0895-4851-A5A1-18AD77CEC74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4784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449797A-702B-4640-A298-EE9CDD6A756F}" type="slidenum">
              <a:rPr lang="en-US" altLang="zh-TW" sz="1200" smtClean="0"/>
              <a:pPr eaLnBrk="1" hangingPunct="1"/>
              <a:t>1</a:t>
            </a:fld>
            <a:endParaRPr lang="en-US" altLang="zh-TW" sz="120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en-US" altLang="zh-TW">
              <a:solidFill>
                <a:srgbClr val="FFFFFF"/>
              </a:solidFill>
              <a:ea typeface="新細明體" pitchFamily="18" charset="-120"/>
            </a:endParaRPr>
          </a:p>
        </p:txBody>
      </p:sp>
      <p:grpSp>
        <p:nvGrpSpPr>
          <p:cNvPr id="5" name="群組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手繪多邊形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手繪多邊形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8" name="手繪多邊形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endParaRPr lang="en-US" altLang="zh-TW">
                <a:solidFill>
                  <a:srgbClr val="FFFFFF"/>
                </a:solidFill>
                <a:latin typeface="Lucida Sans Unicode" pitchFamily="34" charset="0"/>
                <a:ea typeface="新細明體" pitchFamily="18" charset="-120"/>
              </a:endParaRPr>
            </a:p>
          </p:txBody>
        </p:sp>
        <p:cxnSp>
          <p:nvCxnSpPr>
            <p:cNvPr id="10" name="直線接點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11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12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D405B72-B1E4-4E12-93D1-97BAEAF2405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324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688C-935F-4D6C-A32E-4C557662328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7801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E45F2-E11F-4129-A5C7-814CA70F949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2165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2D29-A683-42FB-8A9F-0670D23B350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05099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＞形箭號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 altLang="zh-TW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5" name="＞形箭號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 altLang="zh-TW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9532272-82F8-442A-8484-C09C1C647DB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155030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083A16-AF85-4579-85C3-A3C181C383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0138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FCA987-BEFD-47D4-8100-2D78F019BF6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14685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9F4437-6FD4-4BAD-B14B-BEAB959A8C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89006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頁尾版面配置區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2573B-2B2A-45C4-9019-94B9C8EF2EE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3812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FBED525-54A7-4423-B816-E8F89739BB3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8019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手繪多邊形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手繪多邊形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7" name="直角三角形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zh-TW">
              <a:solidFill>
                <a:srgbClr val="FFFFFF"/>
              </a:solidFill>
              <a:latin typeface="Lucida Sans Unicode" pitchFamily="34" charset="0"/>
              <a:ea typeface="新細明體" pitchFamily="18" charset="-120"/>
            </a:endParaRPr>
          </a:p>
        </p:txBody>
      </p:sp>
      <p:cxnSp>
        <p:nvCxnSpPr>
          <p:cNvPr id="8" name="直線接點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＞形箭號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 altLang="zh-TW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10" name="＞形箭號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/>
            <a:endParaRPr lang="en-US" altLang="zh-TW">
              <a:solidFill>
                <a:srgbClr val="FFFFFF"/>
              </a:solidFill>
              <a:ea typeface="新細明體" pitchFamily="18" charset="-120"/>
            </a:endParaRP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1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12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13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F5211B3E-1FA8-4AA0-93F0-792C65D6661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09034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手繪多邊形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27" name="手繪多邊形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en-US" altLang="zh-TW">
              <a:solidFill>
                <a:srgbClr val="FFFFFF"/>
              </a:solidFill>
              <a:latin typeface="Lucida Sans Unicode" pitchFamily="34" charset="0"/>
              <a:ea typeface="新細明體" pitchFamily="18" charset="-120"/>
            </a:endParaRPr>
          </a:p>
        </p:txBody>
      </p:sp>
      <p:cxnSp>
        <p:nvCxnSpPr>
          <p:cNvPr id="15" name="直線接點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1033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 altLang="zh-TW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C2B6B12-AAFB-41E3-AE98-EDA1A9E3792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18" r:id="rId2"/>
    <p:sldLayoutId id="2147483823" r:id="rId3"/>
    <p:sldLayoutId id="2147483824" r:id="rId4"/>
    <p:sldLayoutId id="2147483825" r:id="rId5"/>
    <p:sldLayoutId id="2147483826" r:id="rId6"/>
    <p:sldLayoutId id="2147483819" r:id="rId7"/>
    <p:sldLayoutId id="2147483827" r:id="rId8"/>
    <p:sldLayoutId id="2147483828" r:id="rId9"/>
    <p:sldLayoutId id="2147483820" r:id="rId10"/>
    <p:sldLayoutId id="214748382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C:\Users\Lang\Pictures\3307218_232709007074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9816" y="620688"/>
            <a:ext cx="7484368" cy="3240360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TW" altLang="en-US" dirty="0"/>
              <a:t>性別平等教育</a:t>
            </a:r>
            <a:r>
              <a:rPr lang="zh-TW" altLang="zh-TW" dirty="0" smtClean="0"/>
              <a:t>基本概念及相關法規案例研討</a:t>
            </a:r>
            <a:br>
              <a:rPr lang="zh-TW" altLang="zh-TW" dirty="0" smtClean="0"/>
            </a:br>
            <a:endParaRPr lang="zh-TW" altLang="en-US" dirty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624" y="4221088"/>
            <a:ext cx="7704856" cy="1800200"/>
          </a:xfrm>
        </p:spPr>
        <p:txBody>
          <a:bodyPr/>
          <a:lstStyle/>
          <a:p>
            <a:pPr marR="0" algn="ctr">
              <a:buFont typeface="Arial" charset="0"/>
              <a:buNone/>
            </a:pPr>
            <a:r>
              <a:rPr lang="zh-TW" altLang="en-US" sz="3200" b="1" dirty="0" smtClean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晴朗心理諮商所所長</a:t>
            </a:r>
            <a:endParaRPr lang="en-US" altLang="zh-TW" sz="3200" b="1" dirty="0">
              <a:solidFill>
                <a:srgbClr val="0000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R="0" algn="l">
              <a:buFont typeface="Arial" charset="0"/>
              <a:buNone/>
            </a:pPr>
            <a:r>
              <a:rPr lang="zh-TW" altLang="en-US" sz="3200" b="1" dirty="0" smtClean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郎亞琴博士</a:t>
            </a:r>
            <a:endParaRPr lang="en-US" altLang="zh-TW" sz="3200" b="1" dirty="0" smtClean="0">
              <a:solidFill>
                <a:srgbClr val="0000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R="0" algn="l">
              <a:buFont typeface="Arial" charset="0"/>
              <a:buNone/>
            </a:pPr>
            <a:r>
              <a:rPr lang="en-US" altLang="zh-TW" sz="3200" b="1" dirty="0" smtClean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zh-TW" altLang="en-US" sz="3200" b="1" dirty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en-US" sz="3200" b="1" dirty="0" smtClean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預約專線</a:t>
            </a:r>
            <a:r>
              <a:rPr lang="en-US" altLang="zh-TW" sz="3200" b="1" dirty="0" smtClean="0">
                <a:solidFill>
                  <a:srgbClr val="0000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04-22542238</a:t>
            </a:r>
            <a:endParaRPr lang="zh-TW" altLang="en-US" sz="3200" b="1" dirty="0" smtClean="0">
              <a:solidFill>
                <a:srgbClr val="0000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03648" y="2204864"/>
            <a:ext cx="7488832" cy="1503040"/>
          </a:xfrm>
          <a:gradFill flip="none" rotWithShape="1">
            <a:gsLst>
              <a:gs pos="0">
                <a:schemeClr val="tx1">
                  <a:shade val="30000"/>
                  <a:satMod val="115000"/>
                </a:schemeClr>
              </a:gs>
              <a:gs pos="50000">
                <a:schemeClr val="tx1">
                  <a:shade val="67500"/>
                  <a:satMod val="115000"/>
                </a:schemeClr>
              </a:gs>
              <a:gs pos="100000">
                <a:schemeClr val="tx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Autofit/>
          </a:bodyPr>
          <a:lstStyle/>
          <a:p>
            <a:r>
              <a:rPr lang="zh-TW" altLang="en-US" sz="4400" dirty="0" smtClean="0">
                <a:solidFill>
                  <a:srgbClr val="00B0F0"/>
                </a:solidFill>
              </a:rPr>
              <a:t>參、校園性侵害性騷擾或</a:t>
            </a:r>
            <a:r>
              <a:rPr lang="en-US" altLang="zh-TW" sz="4400" dirty="0" smtClean="0">
                <a:solidFill>
                  <a:srgbClr val="00B0F0"/>
                </a:solidFill>
              </a:rPr>
              <a:t/>
            </a:r>
            <a:br>
              <a:rPr lang="en-US" altLang="zh-TW" sz="4400" dirty="0" smtClean="0">
                <a:solidFill>
                  <a:srgbClr val="00B0F0"/>
                </a:solidFill>
              </a:rPr>
            </a:br>
            <a:r>
              <a:rPr lang="en-US" altLang="zh-TW" sz="4400" dirty="0">
                <a:solidFill>
                  <a:srgbClr val="00B0F0"/>
                </a:solidFill>
              </a:rPr>
              <a:t>	</a:t>
            </a:r>
            <a:r>
              <a:rPr lang="zh-TW" altLang="en-US" sz="4400" dirty="0" smtClean="0">
                <a:solidFill>
                  <a:srgbClr val="00B0F0"/>
                </a:solidFill>
              </a:rPr>
              <a:t> 性霸凌防治準則</a:t>
            </a:r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27781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500" b="1" dirty="0" smtClean="0">
                <a:solidFill>
                  <a:srgbClr val="00B0F0"/>
                </a:solidFill>
              </a:rPr>
              <a:t>第 </a:t>
            </a:r>
            <a:r>
              <a:rPr lang="en-US" altLang="zh-TW" sz="3500" b="1" dirty="0" smtClean="0">
                <a:solidFill>
                  <a:srgbClr val="00B0F0"/>
                </a:solidFill>
              </a:rPr>
              <a:t>9 </a:t>
            </a:r>
            <a:r>
              <a:rPr lang="zh-TW" altLang="en-US" sz="3500" b="1" dirty="0" smtClean="0">
                <a:solidFill>
                  <a:srgbClr val="00B0F0"/>
                </a:solidFill>
              </a:rPr>
              <a:t>條</a:t>
            </a:r>
            <a:endParaRPr lang="zh-TW" altLang="en-US" dirty="0" smtClean="0">
              <a:solidFill>
                <a:srgbClr val="00B0F0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本法第二條第七款所定校園性侵害、性騷擾或性霸凌事件，包括不同學校間所發生者。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本法第二條第七款之名詞定義如下：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一</a:t>
            </a:r>
            <a:r>
              <a:rPr lang="zh-TW" altLang="en-US" b="1" dirty="0" smtClean="0">
                <a:solidFill>
                  <a:srgbClr val="FF0000"/>
                </a:solidFill>
              </a:rPr>
              <a:t>、教師：</a:t>
            </a:r>
            <a:r>
              <a:rPr lang="zh-TW" altLang="en-US" b="1" dirty="0" smtClean="0"/>
              <a:t>指專任教師、兼任教師、代理教師、代課教 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師、護理教師、教官及其他執行教學、研究或教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育實習之人員。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二、</a:t>
            </a:r>
            <a:r>
              <a:rPr lang="zh-TW" altLang="en-US" b="1" dirty="0" smtClean="0">
                <a:solidFill>
                  <a:srgbClr val="FF0000"/>
                </a:solidFill>
              </a:rPr>
              <a:t>職員、工友：</a:t>
            </a:r>
            <a:r>
              <a:rPr lang="zh-TW" altLang="en-US" b="1" dirty="0" smtClean="0"/>
              <a:t>指前款教師以外，固定或定期執行學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校事務之人員。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三、</a:t>
            </a:r>
            <a:r>
              <a:rPr lang="zh-TW" altLang="en-US" b="1" dirty="0" smtClean="0">
                <a:solidFill>
                  <a:srgbClr val="FF0000"/>
                </a:solidFill>
              </a:rPr>
              <a:t>學生：</a:t>
            </a:r>
            <a:r>
              <a:rPr lang="zh-TW" altLang="en-US" b="1" dirty="0" smtClean="0"/>
              <a:t>指具有學籍、接受進修推廣教育者或交換學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生。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88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F0"/>
                </a:solidFill>
              </a:rPr>
              <a:t>校園性侵害性騷擾或性霸凌防治準則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>
                <a:solidFill>
                  <a:srgbClr val="00B0F0"/>
                </a:solidFill>
              </a:rPr>
              <a:t>第 </a:t>
            </a:r>
            <a:r>
              <a:rPr lang="en-US" altLang="zh-TW" b="1" dirty="0" smtClean="0">
                <a:solidFill>
                  <a:srgbClr val="00B0F0"/>
                </a:solidFill>
              </a:rPr>
              <a:t>19 </a:t>
            </a:r>
            <a:r>
              <a:rPr lang="zh-TW" altLang="en-US" b="1" dirty="0" smtClean="0">
                <a:solidFill>
                  <a:srgbClr val="00B0F0"/>
                </a:solidFill>
              </a:rPr>
              <a:t>條</a:t>
            </a: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i="1" dirty="0" smtClean="0">
                <a:solidFill>
                  <a:srgbClr val="FF0000"/>
                </a:solidFill>
              </a:rPr>
              <a:t>經媒體報導之校園性侵害、性騷擾或性霸凌事件，應視同檢舉，學校或主管機關應主動將事件交由所設之性平會調查處理</a:t>
            </a:r>
            <a:r>
              <a:rPr lang="zh-TW" altLang="en-US" dirty="0" smtClean="0"/>
              <a:t>。疑似被害人不願配合調查時，學校或主管機關仍應提供必要之輔導或協助。</a:t>
            </a:r>
            <a:endParaRPr lang="en-US" altLang="zh-TW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 smtClean="0"/>
              <a:t>學校處理霸凌事件，發現有疑似性侵害、性騷擾或性霸凌情事者，視同檢舉，由學校防治霸凌因應小組依前條規定辦理。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0838" y="115888"/>
            <a:ext cx="87947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F0"/>
                </a:solidFill>
              </a:rPr>
              <a:t>校園性侵害性騷擾或性霸凌防治準則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755576" y="477982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defRPr/>
            </a:pPr>
            <a:r>
              <a:rPr lang="zh-TW" alt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校園中的性</a:t>
            </a:r>
            <a:r>
              <a:rPr lang="zh-TW" alt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侵害</a:t>
            </a:r>
            <a:r>
              <a:rPr lang="en-US" altLang="zh-TW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</a:t>
            </a:r>
            <a:r>
              <a:rPr lang="zh-TW" alt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性霸凌</a:t>
            </a:r>
            <a:endParaRPr lang="zh-TW" altLang="en-US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395536" y="1772816"/>
            <a:ext cx="835292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1F4081"/>
                </a:solidFill>
                <a:ea typeface="標楷體" pitchFamily="65" charset="-120"/>
              </a:rPr>
              <a:t>涉入者</a:t>
            </a:r>
            <a:r>
              <a:rPr lang="zh-TW" altLang="en-US" sz="3200" b="1" dirty="0">
                <a:ea typeface="標楷體" pitchFamily="65" charset="-120"/>
              </a:rPr>
              <a:t>：老師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學生、 學生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學生、			 老師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老師、行政人員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老師</a:t>
            </a:r>
          </a:p>
          <a:p>
            <a:pPr marL="342900" indent="-342900">
              <a:spcBef>
                <a:spcPct val="20000"/>
              </a:spcBef>
            </a:pPr>
            <a:endParaRPr lang="zh-TW" altLang="en-US" sz="3200" b="1" dirty="0">
              <a:ea typeface="標楷體" pitchFamily="65" charset="-12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1F4081"/>
                </a:solidFill>
                <a:ea typeface="標楷體" pitchFamily="65" charset="-120"/>
              </a:rPr>
              <a:t>較易發生的地點</a:t>
            </a:r>
            <a:r>
              <a:rPr lang="zh-TW" altLang="en-US" sz="3200" b="1" dirty="0">
                <a:ea typeface="標楷體" pitchFamily="65" charset="-120"/>
              </a:rPr>
              <a:t>：暗處、角落、女廁、			</a:t>
            </a:r>
            <a:r>
              <a:rPr lang="zh-TW" altLang="en-US" sz="3200" b="1" dirty="0" smtClean="0">
                <a:ea typeface="標楷體" pitchFamily="65" charset="-120"/>
              </a:rPr>
              <a:t>           草木</a:t>
            </a:r>
            <a:r>
              <a:rPr lang="zh-TW" altLang="en-US" sz="3200" b="1" dirty="0">
                <a:ea typeface="標楷體" pitchFamily="65" charset="-120"/>
              </a:rPr>
              <a:t>濃密</a:t>
            </a:r>
            <a:r>
              <a:rPr lang="zh-TW" altLang="en-US" sz="3200" b="1" dirty="0" smtClean="0">
                <a:ea typeface="標楷體" pitchFamily="65" charset="-120"/>
              </a:rPr>
              <a:t>處</a:t>
            </a:r>
            <a:r>
              <a:rPr lang="en-US" altLang="zh-TW" sz="3200" b="1" dirty="0" smtClean="0">
                <a:ea typeface="標楷體" pitchFamily="65" charset="-120"/>
              </a:rPr>
              <a:t>(</a:t>
            </a:r>
            <a:r>
              <a:rPr lang="zh-TW" altLang="en-US" sz="3200" b="1" dirty="0" smtClean="0">
                <a:ea typeface="標楷體" pitchFamily="65" charset="-120"/>
              </a:rPr>
              <a:t>性侵害</a:t>
            </a:r>
            <a:r>
              <a:rPr lang="en-US" altLang="zh-TW" sz="3200" b="1" dirty="0" smtClean="0">
                <a:ea typeface="標楷體" pitchFamily="65" charset="-120"/>
              </a:rPr>
              <a:t>)</a:t>
            </a:r>
          </a:p>
          <a:p>
            <a:pPr lvl="8">
              <a:spcBef>
                <a:spcPct val="20000"/>
              </a:spcBef>
            </a:pPr>
            <a:r>
              <a:rPr lang="zh-TW" altLang="en-US" sz="3200" b="1" dirty="0" smtClean="0">
                <a:ea typeface="標楷體" pitchFamily="65" charset="-120"/>
              </a:rPr>
              <a:t>不定點</a:t>
            </a:r>
            <a:r>
              <a:rPr lang="en-US" altLang="zh-TW" sz="3200" b="1" dirty="0" smtClean="0">
                <a:ea typeface="標楷體" pitchFamily="65" charset="-120"/>
              </a:rPr>
              <a:t>(</a:t>
            </a:r>
            <a:r>
              <a:rPr lang="zh-TW" altLang="en-US" sz="3200" b="1" dirty="0" smtClean="0">
                <a:ea typeface="標楷體" pitchFamily="65" charset="-120"/>
              </a:rPr>
              <a:t>性霸凌</a:t>
            </a:r>
            <a:r>
              <a:rPr lang="en-US" altLang="zh-TW" sz="3200" b="1" dirty="0" smtClean="0">
                <a:ea typeface="標楷體" pitchFamily="65" charset="-120"/>
              </a:rPr>
              <a:t>)</a:t>
            </a:r>
            <a:endParaRPr lang="zh-TW" altLang="en-US" sz="3200" b="1" dirty="0">
              <a:ea typeface="標楷體" pitchFamily="65" charset="-12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1F4081"/>
                </a:solidFill>
                <a:ea typeface="標楷體" pitchFamily="65" charset="-120"/>
              </a:rPr>
              <a:t>較易發生的時間：</a:t>
            </a:r>
            <a:r>
              <a:rPr lang="zh-TW" altLang="en-US" sz="3200" b="1" dirty="0">
                <a:ea typeface="標楷體" pitchFamily="65" charset="-120"/>
              </a:rPr>
              <a:t>下午放學</a:t>
            </a:r>
            <a:r>
              <a:rPr lang="zh-TW" altLang="en-US" sz="3200" b="1" dirty="0" smtClean="0">
                <a:ea typeface="標楷體" pitchFamily="65" charset="-120"/>
              </a:rPr>
              <a:t>以後</a:t>
            </a:r>
            <a:r>
              <a:rPr lang="en-US" altLang="zh-TW" sz="3200" b="1" dirty="0" smtClean="0">
                <a:ea typeface="標楷體" pitchFamily="65" charset="-120"/>
              </a:rPr>
              <a:t>(</a:t>
            </a:r>
            <a:r>
              <a:rPr lang="zh-TW" altLang="en-US" sz="3200" b="1" dirty="0" smtClean="0">
                <a:ea typeface="標楷體" pitchFamily="65" charset="-120"/>
              </a:rPr>
              <a:t>性侵害</a:t>
            </a:r>
            <a:r>
              <a:rPr lang="en-US" altLang="zh-TW" sz="3200" b="1" dirty="0" smtClean="0">
                <a:ea typeface="標楷體" pitchFamily="65" charset="-12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TW" altLang="en-US" sz="3200" b="1" dirty="0" smtClean="0">
                <a:ea typeface="標楷體" pitchFamily="65" charset="-120"/>
              </a:rPr>
              <a:t>任何時間</a:t>
            </a:r>
            <a:r>
              <a:rPr lang="en-US" altLang="zh-TW" sz="3200" b="1" dirty="0" smtClean="0">
                <a:ea typeface="標楷體" pitchFamily="65" charset="-120"/>
              </a:rPr>
              <a:t>(</a:t>
            </a:r>
            <a:r>
              <a:rPr lang="zh-TW" altLang="en-US" sz="3200" b="1" dirty="0" smtClean="0">
                <a:ea typeface="標楷體" pitchFamily="65" charset="-120"/>
              </a:rPr>
              <a:t>性霸凌</a:t>
            </a:r>
            <a:r>
              <a:rPr lang="en-US" altLang="zh-TW" sz="3200" b="1" dirty="0" smtClean="0">
                <a:ea typeface="標楷體" pitchFamily="65" charset="-120"/>
              </a:rPr>
              <a:t>)</a:t>
            </a:r>
            <a:endParaRPr lang="zh-TW" altLang="en-US" sz="3200" b="1" dirty="0">
              <a:ea typeface="標楷體" pitchFamily="65" charset="-120"/>
            </a:endParaRPr>
          </a:p>
          <a:p>
            <a:pPr marL="342900" indent="-342900">
              <a:spcBef>
                <a:spcPct val="20000"/>
              </a:spcBef>
            </a:pPr>
            <a:endParaRPr lang="en-US" altLang="zh-TW" sz="3200" b="1" dirty="0"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957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"/>
                                        <p:tgtEl>
                                          <p:spTgt spid="624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00"/>
                                        <p:tgtEl>
                                          <p:spTgt spid="624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300"/>
                                        <p:tgtEl>
                                          <p:spTgt spid="624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300"/>
                                        <p:tgtEl>
                                          <p:spTgt spid="624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300"/>
                                        <p:tgtEl>
                                          <p:spTgt spid="624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692150"/>
            <a:ext cx="8424863" cy="5761038"/>
          </a:xfrm>
        </p:spPr>
        <p:txBody>
          <a:bodyPr/>
          <a:lstStyle/>
          <a:p>
            <a:pPr marL="812800" indent="-812800" eaLnBrk="1" hangingPunct="1">
              <a:defRPr/>
            </a:pPr>
            <a:r>
              <a:rPr lang="zh-TW" altLang="en-US" b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性侵害的類別</a:t>
            </a:r>
            <a:endParaRPr lang="zh-TW" altLang="en-US" b="1" dirty="0" smtClean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ea typeface="標楷體" pitchFamily="65" charset="-120"/>
              </a:rPr>
              <a:t>家庭內性侵害：</a:t>
            </a:r>
            <a:r>
              <a:rPr lang="zh-TW" altLang="en-US" b="1" dirty="0" smtClean="0"/>
              <a:t>直系亂倫 旁系亂倫</a:t>
            </a: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家庭外性侵害：</a:t>
            </a:r>
            <a:r>
              <a:rPr lang="zh-TW" altLang="en-US" b="1" dirty="0" smtClean="0"/>
              <a:t>相識強暴 約會強暴 陌生					人強暴</a:t>
            </a:r>
            <a:endParaRPr lang="zh-TW" altLang="en-US" b="1" u="sng" dirty="0" smtClean="0"/>
          </a:p>
          <a:p>
            <a:pPr marL="812800" indent="-812800" eaLnBrk="1" hangingPunct="1">
              <a:defRPr/>
            </a:pPr>
            <a:r>
              <a:rPr lang="zh-TW" altLang="en-US" b="1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性侵害的等級</a:t>
            </a:r>
            <a:endParaRPr lang="zh-TW" altLang="en-US" b="1" dirty="0" smtClean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solidFill>
                  <a:srgbClr val="990099"/>
                </a:solidFill>
              </a:rPr>
              <a:t>第一級：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親密地愛撫、碰觸身體、較無				身體上的傷害</a:t>
            </a: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第二級：</a:t>
            </a:r>
            <a:r>
              <a:rPr lang="zh-TW" altLang="en-US" b="1" dirty="0" smtClean="0">
                <a:ea typeface="標楷體" pitchFamily="65" charset="-120"/>
              </a:rPr>
              <a:t>以情感威脅的性交行為</a:t>
            </a: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第三級：</a:t>
            </a:r>
            <a:r>
              <a:rPr lang="zh-TW" altLang="en-US" b="1" dirty="0" smtClean="0">
                <a:ea typeface="標楷體" pitchFamily="65" charset="-120"/>
              </a:rPr>
              <a:t>以暴力脅迫、凌辱的性交行為</a:t>
            </a:r>
          </a:p>
          <a:p>
            <a:pPr marL="812800" indent="-812800" eaLnBrk="1" hangingPunct="1">
              <a:defRPr/>
            </a:pPr>
            <a:r>
              <a:rPr lang="zh-TW" altLang="en-US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第四級</a:t>
            </a:r>
            <a:r>
              <a:rPr lang="zh-TW" altLang="en-US" b="1" dirty="0" smtClean="0">
                <a:ea typeface="標楷體" pitchFamily="65" charset="-120"/>
              </a:rPr>
              <a:t>：暴力、或凌辱性交致死</a:t>
            </a:r>
          </a:p>
        </p:txBody>
      </p:sp>
    </p:spTree>
    <p:extLst>
      <p:ext uri="{BB962C8B-B14F-4D97-AF65-F5344CB8AC3E}">
        <p14:creationId xmlns:p14="http://schemas.microsoft.com/office/powerpoint/2010/main" val="242736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Q3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343400"/>
            <a:ext cx="1817688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900113" y="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defRPr/>
            </a:pPr>
            <a:r>
              <a:rPr lang="zh-TW" alt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校園中的性侵害方式</a:t>
            </a:r>
          </a:p>
        </p:txBody>
      </p:sp>
      <p:sp>
        <p:nvSpPr>
          <p:cNvPr id="63494" name="Rectangle 6"/>
          <p:cNvSpPr>
            <a:spLocks noChangeArrowheads="1"/>
          </p:cNvSpPr>
          <p:nvPr/>
        </p:nvSpPr>
        <p:spPr bwMode="auto">
          <a:xfrm>
            <a:off x="799349" y="1365250"/>
            <a:ext cx="7867650" cy="47037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權勢的性侵害：</a:t>
            </a:r>
            <a:r>
              <a:rPr lang="zh-TW" altLang="en-US" sz="3200" b="1" dirty="0">
                <a:ea typeface="標楷體" pitchFamily="65" charset="-120"/>
              </a:rPr>
              <a:t>老師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學生、行政人員			</a:t>
            </a:r>
            <a:r>
              <a:rPr lang="en-US" altLang="zh-TW" sz="3200" b="1" dirty="0">
                <a:ea typeface="標楷體" pitchFamily="65" charset="-120"/>
              </a:rPr>
              <a:t>VS</a:t>
            </a:r>
            <a:r>
              <a:rPr lang="zh-TW" altLang="en-US" sz="3200" b="1" dirty="0">
                <a:ea typeface="標楷體" pitchFamily="65" charset="-120"/>
              </a:rPr>
              <a:t>學生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性騷擾：</a:t>
            </a:r>
            <a:r>
              <a:rPr lang="zh-TW" altLang="en-US" sz="3200" b="1" dirty="0">
                <a:ea typeface="標楷體" pitchFamily="65" charset="-120"/>
              </a:rPr>
              <a:t>表現在語言或行為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約會的性侵害：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報復的性侵害：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藥物迷幻：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zh-TW" altLang="en-US" sz="3200" b="1" dirty="0">
                <a:solidFill>
                  <a:srgbClr val="00B050"/>
                </a:solidFill>
                <a:ea typeface="標楷體" pitchFamily="65" charset="-120"/>
              </a:rPr>
              <a:t>單戀的性侵害：</a:t>
            </a:r>
          </a:p>
        </p:txBody>
      </p:sp>
    </p:spTree>
    <p:extLst>
      <p:ext uri="{BB962C8B-B14F-4D97-AF65-F5344CB8AC3E}">
        <p14:creationId xmlns:p14="http://schemas.microsoft.com/office/powerpoint/2010/main" val="88059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3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63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63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63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3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63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性霸凌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語言的性霸凌</a:t>
            </a:r>
            <a:r>
              <a:rPr lang="en-US" altLang="zh-TW" dirty="0" smtClean="0"/>
              <a:t>: </a:t>
            </a:r>
            <a:r>
              <a:rPr lang="zh-TW" altLang="en-US" dirty="0" smtClean="0"/>
              <a:t>死</a:t>
            </a:r>
            <a:r>
              <a:rPr lang="en-US" altLang="zh-TW" dirty="0" smtClean="0"/>
              <a:t>gay</a:t>
            </a:r>
            <a:r>
              <a:rPr lang="zh-TW" altLang="en-US" dirty="0" smtClean="0"/>
              <a:t>、性變態、噁心胖豬、</a:t>
            </a:r>
            <a:endParaRPr lang="en-US" altLang="zh-TW" dirty="0" smtClean="0"/>
          </a:p>
          <a:p>
            <a:r>
              <a:rPr lang="zh-TW" altLang="en-US" dirty="0"/>
              <a:t>行為性霸凌</a:t>
            </a:r>
            <a:r>
              <a:rPr lang="en-US" altLang="zh-TW" dirty="0"/>
              <a:t>: </a:t>
            </a:r>
            <a:r>
              <a:rPr lang="zh-TW" altLang="en-US" dirty="0"/>
              <a:t>訕笑或嘲謔別人的身材，或故意在某人面前擺出</a:t>
            </a:r>
            <a:r>
              <a:rPr lang="zh-TW" altLang="en-US" dirty="0" smtClean="0"/>
              <a:t>輕侮的手勢或模樣</a:t>
            </a:r>
            <a:endParaRPr lang="en-US" altLang="zh-TW" dirty="0" smtClean="0"/>
          </a:p>
          <a:p>
            <a:r>
              <a:rPr lang="zh-TW" altLang="en-US" dirty="0"/>
              <a:t>攻擊</a:t>
            </a:r>
            <a:r>
              <a:rPr lang="en-US" altLang="zh-TW" dirty="0"/>
              <a:t>:</a:t>
            </a:r>
            <a:r>
              <a:rPr lang="zh-TW" altLang="en-US" dirty="0"/>
              <a:t>以語言、行為、肢體攻擊某人之身體特別</a:t>
            </a:r>
            <a:r>
              <a:rPr lang="zh-TW" altLang="en-US" dirty="0" smtClean="0"/>
              <a:t>部位，如對某人玩阿魯巴遊戲</a:t>
            </a:r>
            <a:endParaRPr lang="en-US" altLang="zh-TW" dirty="0" smtClean="0"/>
          </a:p>
          <a:p>
            <a:r>
              <a:rPr lang="zh-TW" altLang="en-US" dirty="0"/>
              <a:t>「性霸凌者」所為性霸凌行為的樣態很多，在行政上可能構成性別平等教育法定義的性侵害、性騷擾，在刑事上可能構成妨害性自主罪、妨害自由罪、傷害罪、恐嚇罪，在民事上構成侵權行為。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397527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143000"/>
          </a:xfrm>
          <a:solidFill>
            <a:schemeClr val="tx2"/>
          </a:solidFill>
        </p:spPr>
        <p:txBody>
          <a:bodyPr/>
          <a:lstStyle/>
          <a:p>
            <a:r>
              <a:rPr lang="en-US" altLang="zh-TW" dirty="0" smtClean="0"/>
              <a:t>	</a:t>
            </a:r>
            <a:r>
              <a:rPr lang="zh-TW" altLang="en-US" dirty="0" smtClean="0">
                <a:solidFill>
                  <a:schemeClr val="bg1"/>
                </a:solidFill>
              </a:rPr>
              <a:t>肆、性侵害犯罪防治法</a:t>
            </a:r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5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537" indent="0">
              <a:buNone/>
            </a:pPr>
            <a:endParaRPr lang="zh-TW" altLang="zh-TW" dirty="0" smtClean="0"/>
          </a:p>
          <a:p>
            <a:pPr>
              <a:buFont typeface="Arial" charset="0"/>
              <a:buChar char="•"/>
            </a:pP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本法所稱性侵害犯罪，係指觸犯刑法第二百二十一條至第二百二十七條、第二百二十八條、第二百二十九條、第三百三十二條第二項第二款、第三百三十四條第二款、第三百四十八條第二項第一款及其特別法之罪。</a:t>
            </a:r>
          </a:p>
          <a:p>
            <a:pPr>
              <a:buFont typeface="Arial" charset="0"/>
              <a:buChar char="•"/>
            </a:pPr>
            <a:r>
              <a:rPr lang="zh-TW" altLang="zh-TW" b="1" dirty="0" smtClean="0">
                <a:latin typeface="標楷體" pitchFamily="65" charset="-120"/>
                <a:ea typeface="標楷體" pitchFamily="65" charset="-120"/>
              </a:rPr>
              <a:t>本法所稱加害人，係指觸犯前項各罪經判決有罪確定之人。</a:t>
            </a:r>
          </a:p>
          <a:p>
            <a:pPr>
              <a:buFont typeface="Arial" charset="0"/>
              <a:buChar char="•"/>
            </a:pPr>
            <a:endParaRPr lang="zh-TW" altLang="en-US" dirty="0" smtClean="0"/>
          </a:p>
        </p:txBody>
      </p:sp>
      <p:sp>
        <p:nvSpPr>
          <p:cNvPr id="21506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/>
              <a:t>性侵害犯罪防治法   </a:t>
            </a:r>
            <a:r>
              <a:rPr lang="zh-TW" altLang="zh-TW" dirty="0" smtClean="0"/>
              <a:t>第</a:t>
            </a:r>
            <a:r>
              <a:rPr lang="en-US" altLang="zh-TW" dirty="0" smtClean="0"/>
              <a:t> </a:t>
            </a:r>
            <a:r>
              <a:rPr lang="en-US" altLang="zh-TW" dirty="0"/>
              <a:t>2 </a:t>
            </a:r>
            <a:r>
              <a:rPr lang="zh-TW" altLang="zh-TW" dirty="0" smtClean="0"/>
              <a:t>條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  <a:solidFill>
            <a:srgbClr val="FFFF00"/>
          </a:solidFill>
        </p:spPr>
        <p:txBody>
          <a:bodyPr rtlCol="0">
            <a:normAutofit fontScale="2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sz="4500" dirty="0" smtClean="0"/>
              <a:t> </a:t>
            </a:r>
            <a:endParaRPr lang="zh-TW" altLang="zh-TW" sz="45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i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各級中小學每學年應至少有四小時以上之性侵害防治教育課程。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前項所稱性侵害防治教育課程應包括：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一、兩性性器官構造與功能。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二、安全性行為與自我保護性知識。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三、性別平等之教育。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四、正確性心理之建立。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五、對他人性自由之尊重。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六、性侵害犯罪之認識。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七、性侵害危機之處理。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八、性侵害防範之技巧。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九、其他與性侵害有關之教育。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第一項教育課程，學校應運用多元方式進行教學。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zh-TW" sz="9600" b="1" dirty="0" smtClean="0">
                <a:latin typeface="標楷體" pitchFamily="65" charset="-120"/>
                <a:ea typeface="標楷體" pitchFamily="65" charset="-120"/>
              </a:rPr>
              <a:t>機關、部隊、學校、機構或僱用人之組織成員、受僱人或受服務人數達三十人以上，應定期舉辦或鼓勵所屬人員參與性侵害防治教育訓練。</a:t>
            </a:r>
          </a:p>
        </p:txBody>
      </p:sp>
      <p:sp>
        <p:nvSpPr>
          <p:cNvPr id="22530" name="標題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/>
              <a:t>性侵害犯罪防治法  </a:t>
            </a:r>
            <a:r>
              <a:rPr lang="zh-TW" altLang="zh-TW" dirty="0" smtClean="0"/>
              <a:t>第</a:t>
            </a:r>
            <a:r>
              <a:rPr lang="en-US" altLang="zh-TW" dirty="0" smtClean="0"/>
              <a:t> </a:t>
            </a:r>
            <a:r>
              <a:rPr lang="en-US" altLang="zh-TW" dirty="0"/>
              <a:t>7 </a:t>
            </a:r>
            <a:r>
              <a:rPr lang="zh-TW" altLang="zh-TW" dirty="0" smtClean="0"/>
              <a:t>條</a:t>
            </a: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內容版面配置區 2"/>
          <p:cNvSpPr>
            <a:spLocks noGrp="1"/>
          </p:cNvSpPr>
          <p:nvPr>
            <p:ph idx="1"/>
          </p:nvPr>
        </p:nvSpPr>
        <p:spPr>
          <a:xfrm>
            <a:off x="1331640" y="1484784"/>
            <a:ext cx="8028384" cy="4738340"/>
          </a:xfrm>
        </p:spPr>
        <p:txBody>
          <a:bodyPr rtlCol="0">
            <a:normAutofit fontScale="8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800" b="1" dirty="0">
                <a:solidFill>
                  <a:srgbClr val="FF0000"/>
                </a:solidFill>
              </a:rPr>
              <a:t>一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、  性別</a:t>
            </a:r>
            <a:r>
              <a:rPr lang="zh-TW" altLang="en-US" sz="2800" b="1" dirty="0">
                <a:solidFill>
                  <a:srgbClr val="FF0000"/>
                </a:solidFill>
              </a:rPr>
              <a:t>平等教育法 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800" b="1" dirty="0" smtClean="0">
                <a:solidFill>
                  <a:srgbClr val="FF0000"/>
                </a:solidFill>
              </a:rPr>
              <a:t>二、</a:t>
            </a:r>
            <a:r>
              <a:rPr lang="zh-TW" altLang="en-US" sz="2800" b="1" dirty="0">
                <a:solidFill>
                  <a:srgbClr val="FF0000"/>
                </a:solidFill>
              </a:rPr>
              <a:t>性別平等教育法施行細則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800" b="1" dirty="0" smtClean="0">
                <a:solidFill>
                  <a:srgbClr val="FF0000"/>
                </a:solidFill>
              </a:rPr>
              <a:t>三、</a:t>
            </a:r>
            <a:r>
              <a:rPr lang="zh-TW" altLang="en-US" sz="2800" b="1" dirty="0">
                <a:solidFill>
                  <a:srgbClr val="FF0000"/>
                </a:solidFill>
              </a:rPr>
              <a:t>校園性侵害性騷擾或性霸凌防治準則 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 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TW" b="1" dirty="0" smtClean="0"/>
              <a:t> </a:t>
            </a:r>
            <a:endParaRPr lang="zh-TW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四、</a:t>
            </a:r>
            <a:r>
              <a:rPr lang="zh-TW" altLang="zh-TW" b="1" dirty="0" smtClean="0"/>
              <a:t>兒童及少年福利</a:t>
            </a:r>
            <a:r>
              <a:rPr lang="zh-TW" altLang="en-US" b="1" dirty="0" smtClean="0"/>
              <a:t>與權益保障法（第四章保護</a:t>
            </a:r>
            <a:r>
              <a:rPr lang="en-US" altLang="zh-TW" b="1" dirty="0" smtClean="0"/>
              <a:t>		</a:t>
            </a:r>
            <a:r>
              <a:rPr lang="zh-TW" altLang="en-US" b="1" dirty="0" smtClean="0"/>
              <a:t>措施，第</a:t>
            </a:r>
            <a:r>
              <a:rPr lang="en-US" altLang="zh-TW" b="1" dirty="0" smtClean="0"/>
              <a:t>43~74</a:t>
            </a:r>
            <a:r>
              <a:rPr lang="zh-TW" altLang="en-US" b="1" dirty="0" smtClean="0"/>
              <a:t>條）</a:t>
            </a:r>
            <a:r>
              <a:rPr lang="en-US" altLang="zh-TW" b="1" dirty="0" smtClean="0"/>
              <a:t> </a:t>
            </a:r>
            <a:endParaRPr lang="zh-TW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/>
              <a:t>五、</a:t>
            </a:r>
            <a:r>
              <a:rPr lang="zh-TW" altLang="zh-TW" b="1" dirty="0" smtClean="0"/>
              <a:t>兒童及青少年性交易防治條例</a:t>
            </a:r>
            <a:r>
              <a:rPr lang="en-US" altLang="zh-TW" b="1" dirty="0" smtClean="0"/>
              <a:t> </a:t>
            </a:r>
            <a:endParaRPr lang="zh-TW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/>
              <a:t>六、</a:t>
            </a:r>
            <a:r>
              <a:rPr lang="zh-TW" altLang="zh-TW" b="1" dirty="0" smtClean="0"/>
              <a:t>身心障礙者保護法</a:t>
            </a:r>
            <a:r>
              <a:rPr lang="en-US" altLang="zh-TW" b="1" dirty="0" smtClean="0"/>
              <a:t> </a:t>
            </a:r>
            <a:endParaRPr lang="zh-TW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七</a:t>
            </a:r>
            <a:r>
              <a:rPr lang="zh-TW" altLang="zh-TW" b="1" dirty="0" smtClean="0"/>
              <a:t>、家庭暴力防治法</a:t>
            </a:r>
            <a:r>
              <a:rPr lang="en-US" altLang="zh-TW" b="1" dirty="0" smtClean="0"/>
              <a:t> </a:t>
            </a:r>
            <a:endParaRPr lang="zh-TW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/>
              <a:t>八、</a:t>
            </a:r>
            <a:r>
              <a:rPr lang="zh-TW" altLang="zh-TW" b="1" dirty="0" smtClean="0"/>
              <a:t>學生懷孕事件預防及處理要點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/>
              <a:t>九、</a:t>
            </a:r>
            <a:r>
              <a:rPr lang="zh-TW" altLang="en-US" b="1" dirty="0" smtClean="0"/>
              <a:t>性騷擾防治法（僅適用第</a:t>
            </a:r>
            <a:r>
              <a:rPr lang="en-US" altLang="zh-TW" b="1" dirty="0" smtClean="0"/>
              <a:t>12 </a:t>
            </a:r>
            <a:r>
              <a:rPr lang="zh-TW" altLang="en-US" b="1" dirty="0" smtClean="0"/>
              <a:t>、</a:t>
            </a:r>
            <a:r>
              <a:rPr lang="en-US" altLang="zh-TW" b="1" dirty="0" smtClean="0"/>
              <a:t>24 </a:t>
            </a:r>
            <a:r>
              <a:rPr lang="zh-TW" altLang="en-US" b="1" dirty="0" smtClean="0"/>
              <a:t>、</a:t>
            </a:r>
            <a:r>
              <a:rPr lang="en-US" altLang="zh-TW" b="1" dirty="0" smtClean="0"/>
              <a:t>25</a:t>
            </a:r>
            <a:r>
              <a:rPr lang="zh-TW" altLang="en-US" b="1" dirty="0" smtClean="0"/>
              <a:t>條）</a:t>
            </a:r>
            <a:endParaRPr lang="en-US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/>
              <a:t>十、</a:t>
            </a:r>
            <a:r>
              <a:rPr lang="zh-TW" altLang="en-US" b="1" dirty="0" smtClean="0"/>
              <a:t>刑法第</a:t>
            </a:r>
            <a:r>
              <a:rPr lang="en-US" altLang="zh-TW" b="1" dirty="0" smtClean="0"/>
              <a:t>16</a:t>
            </a:r>
            <a:r>
              <a:rPr lang="zh-TW" altLang="en-US" b="1" dirty="0" smtClean="0"/>
              <a:t>章妨害性自主罪（</a:t>
            </a:r>
            <a:r>
              <a:rPr lang="en-US" altLang="zh-TW" b="1" dirty="0" smtClean="0"/>
              <a:t>221~236</a:t>
            </a:r>
            <a:r>
              <a:rPr lang="zh-TW" altLang="en-US" b="1" dirty="0" smtClean="0"/>
              <a:t>條）</a:t>
            </a:r>
            <a:endParaRPr lang="en-US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/>
              <a:t>十 </a:t>
            </a:r>
            <a:r>
              <a:rPr lang="zh-TW" altLang="en-US" b="1" dirty="0"/>
              <a:t>一、性侵害犯罪防治</a:t>
            </a:r>
            <a:r>
              <a:rPr lang="zh-TW" altLang="en-US" b="1" dirty="0" smtClean="0"/>
              <a:t>法</a:t>
            </a:r>
            <a:endParaRPr lang="en-US" altLang="zh-TW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>
                <a:solidFill>
                  <a:srgbClr val="FF0000"/>
                </a:solidFill>
              </a:rPr>
              <a:t>十二、性別平等工作法</a:t>
            </a:r>
            <a:endParaRPr lang="zh-TW" altLang="zh-TW" b="1" dirty="0" smtClean="0">
              <a:solidFill>
                <a:srgbClr val="FF0000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30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/>
              <a:t>        性平相關法律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39552" y="1916832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</a:rPr>
              <a:t>伍、兒童及少年性交易防治條例</a:t>
            </a:r>
            <a:endParaRPr lang="zh-TW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12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4000" b="1" dirty="0" smtClean="0">
                <a:solidFill>
                  <a:srgbClr val="00B050"/>
                </a:solidFill>
              </a:rPr>
              <a:t>第 </a:t>
            </a:r>
            <a:r>
              <a:rPr lang="en-US" altLang="zh-TW" sz="4000" b="1" dirty="0" smtClean="0">
                <a:solidFill>
                  <a:srgbClr val="00B050"/>
                </a:solidFill>
              </a:rPr>
              <a:t>2 </a:t>
            </a:r>
            <a:r>
              <a:rPr lang="zh-TW" altLang="en-US" sz="4000" b="1" dirty="0" smtClean="0">
                <a:solidFill>
                  <a:srgbClr val="00B050"/>
                </a:solidFill>
              </a:rPr>
              <a:t>條</a:t>
            </a:r>
          </a:p>
          <a:p>
            <a:endParaRPr lang="zh-TW" altLang="en-US" dirty="0" smtClean="0"/>
          </a:p>
          <a:p>
            <a:r>
              <a:rPr lang="zh-TW" altLang="en-US" sz="3600" b="1" dirty="0" smtClean="0"/>
              <a:t>本條例所稱性交易指有對價之</a:t>
            </a:r>
            <a:endParaRPr lang="en-US" altLang="zh-TW" sz="3600" b="1" dirty="0" smtClean="0"/>
          </a:p>
          <a:p>
            <a:pPr marL="109537" indent="0">
              <a:buNone/>
            </a:pPr>
            <a:r>
              <a:rPr lang="zh-TW" altLang="en-US" sz="3600" b="1" dirty="0"/>
              <a:t> </a:t>
            </a:r>
            <a:r>
              <a:rPr lang="zh-TW" altLang="en-US" sz="3600" b="1" dirty="0" smtClean="0"/>
              <a:t>  性交或猥褻行為。</a:t>
            </a:r>
          </a:p>
          <a:p>
            <a:r>
              <a:rPr lang="zh-TW" altLang="en-US" sz="3600" dirty="0" smtClean="0"/>
              <a:t> </a:t>
            </a:r>
          </a:p>
        </p:txBody>
      </p:sp>
      <p:sp>
        <p:nvSpPr>
          <p:cNvPr id="2355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50"/>
                </a:solidFill>
              </a:rPr>
              <a:t>兒童及少年性交易防治條例</a:t>
            </a:r>
          </a:p>
        </p:txBody>
      </p:sp>
      <p:pic>
        <p:nvPicPr>
          <p:cNvPr id="30724" name="Picture 4" descr="C:\Users\Lang\Pictures\嬰兒圖片\baby\Oct03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37112"/>
            <a:ext cx="3467100" cy="227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內容版面配置區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/>
          <a:lstStyle/>
          <a:p>
            <a:r>
              <a:rPr lang="zh-TW" altLang="en-US" sz="3200" b="1" dirty="0" smtClean="0">
                <a:solidFill>
                  <a:srgbClr val="00B050"/>
                </a:solidFill>
              </a:rPr>
              <a:t>第 </a:t>
            </a:r>
            <a:r>
              <a:rPr lang="en-US" altLang="zh-TW" sz="3200" b="1" dirty="0" smtClean="0">
                <a:solidFill>
                  <a:srgbClr val="00B050"/>
                </a:solidFill>
              </a:rPr>
              <a:t>5 </a:t>
            </a:r>
            <a:r>
              <a:rPr lang="zh-TW" altLang="en-US" sz="3200" b="1" dirty="0" smtClean="0">
                <a:solidFill>
                  <a:srgbClr val="00B050"/>
                </a:solidFill>
              </a:rPr>
              <a:t>條</a:t>
            </a:r>
          </a:p>
          <a:p>
            <a:endParaRPr lang="zh-TW" altLang="en-US" dirty="0" smtClean="0"/>
          </a:p>
          <a:p>
            <a:endParaRPr lang="zh-TW" altLang="en-US" dirty="0" smtClean="0"/>
          </a:p>
          <a:p>
            <a:r>
              <a:rPr lang="zh-TW" altLang="en-US" sz="3200" b="1" dirty="0" smtClean="0"/>
              <a:t>本條例為有關兒童及少年性交易防制事項之特別法，優先他法適用。本條例未規定者，適用其他法律之規定。</a:t>
            </a:r>
          </a:p>
          <a:p>
            <a:endParaRPr lang="zh-TW" altLang="en-US" dirty="0" smtClean="0"/>
          </a:p>
        </p:txBody>
      </p:sp>
      <p:sp>
        <p:nvSpPr>
          <p:cNvPr id="2457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50"/>
                </a:solidFill>
              </a:rPr>
              <a:t>兒童及少年性交易防治條例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ln w="28575"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200" b="1" dirty="0" smtClean="0">
                <a:solidFill>
                  <a:srgbClr val="00B050"/>
                </a:solidFill>
              </a:rPr>
              <a:t>第 </a:t>
            </a:r>
            <a:r>
              <a:rPr lang="en-US" altLang="zh-TW" sz="3200" b="1" dirty="0" smtClean="0">
                <a:solidFill>
                  <a:srgbClr val="00B050"/>
                </a:solidFill>
              </a:rPr>
              <a:t>9 </a:t>
            </a:r>
            <a:r>
              <a:rPr lang="zh-TW" altLang="en-US" sz="3200" b="1" dirty="0" smtClean="0">
                <a:solidFill>
                  <a:srgbClr val="00B050"/>
                </a:solidFill>
              </a:rPr>
              <a:t>條</a:t>
            </a:r>
            <a:endParaRPr lang="zh-TW" altLang="en-US" dirty="0" smtClean="0">
              <a:solidFill>
                <a:srgbClr val="00B050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醫師、藥師、護理人員、社會工作人員、臨床心理工作人員、教育人員、保育人員、村里幹事、警察、司法人員、觀光業從業人員、網際網路服務供應商、電信系統業者及其他執行兒童福利或少年福利業務人員，</a:t>
            </a:r>
            <a:r>
              <a:rPr lang="zh-TW" altLang="en-US" b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知悉未滿十八歲之人從事性交易或有從事之虞者，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或知有本條例第四章之犯罪嫌疑者，應即向當地主管機關或第六條所定之單位報告。</a:t>
            </a:r>
            <a:endParaRPr lang="en-US" altLang="zh-TW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本條例報告人及告發人之身分資料應予保密。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560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50"/>
                </a:solidFill>
              </a:rPr>
              <a:t>兒童及少年性交易防治條例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 smtClean="0"/>
              <a:t> </a:t>
            </a:r>
            <a:r>
              <a:rPr lang="zh-TW" altLang="en-US" sz="3200" b="1" dirty="0" smtClean="0">
                <a:solidFill>
                  <a:srgbClr val="00B050"/>
                </a:solidFill>
              </a:rPr>
              <a:t>第 四 章 罰則    第 </a:t>
            </a:r>
            <a:r>
              <a:rPr lang="en-US" altLang="zh-TW" sz="3200" b="1" dirty="0" smtClean="0">
                <a:solidFill>
                  <a:srgbClr val="00B050"/>
                </a:solidFill>
              </a:rPr>
              <a:t>22 </a:t>
            </a:r>
            <a:r>
              <a:rPr lang="zh-TW" altLang="en-US" sz="3200" b="1" dirty="0" smtClean="0">
                <a:solidFill>
                  <a:srgbClr val="00B050"/>
                </a:solidFill>
              </a:rPr>
              <a:t>條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與未滿十六歲之人為性交易者，依刑法之規定處罰之。               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十八歲以上之人與十六歲以上未滿十八歲之人為性交易者，處一年以下有期徒刑、拘役或新台幣十萬元以下罰金。                           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中華民國人民在中華民國領域外犯前二項之罪者，不問犯罪地之法律有無處罰規定，均依本條例處罰。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662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50"/>
                </a:solidFill>
              </a:rPr>
              <a:t>  兒童及少年性交易防治條例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362950" cy="5184428"/>
          </a:xfrm>
          <a:solidFill>
            <a:schemeClr val="bg1">
              <a:lumMod val="95000"/>
            </a:schemeClr>
          </a:solidFill>
          <a:effectLst/>
        </p:spPr>
        <p:txBody>
          <a:bodyPr rtlCol="0">
            <a:normAutofit fontScale="47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4200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i="1" dirty="0" smtClean="0">
                <a:solidFill>
                  <a:srgbClr val="FF0000"/>
                </a:solidFill>
                <a:latin typeface="標楷體" pitchFamily="65" charset="-120"/>
                <a:ea typeface="標楷體" pitchFamily="65" charset="-120"/>
              </a:rPr>
              <a:t>引誘、容留、媒介、協助或以他法，使未滿十八歲之人為性交易者，處一年以上七年以下有期徒刑，得併科新臺幣三百萬元以下罰金。以詐術犯之者，亦同。</a:t>
            </a:r>
            <a:endParaRPr lang="en-US" altLang="zh-TW" sz="5100" b="1" i="1" dirty="0" smtClean="0">
              <a:solidFill>
                <a:srgbClr val="FF0000"/>
              </a:solidFill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>
                <a:latin typeface="標楷體" pitchFamily="65" charset="-120"/>
                <a:ea typeface="標楷體" pitchFamily="65" charset="-120"/>
              </a:rPr>
              <a:t>意圖營利而犯前項之罪者，處三年以上十年以下有期徒刑，併科新臺幣五百萬元以下罰金。</a:t>
            </a:r>
            <a:endParaRPr lang="en-US" altLang="zh-TW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>
                <a:latin typeface="標楷體" pitchFamily="65" charset="-120"/>
                <a:ea typeface="標楷體" pitchFamily="65" charset="-120"/>
              </a:rPr>
              <a:t>媒介、收受、藏匿前二項被害人或使之隱避者，處一年以上七年以下有期徒刑，得併科新臺幣三百萬元以下罰金。</a:t>
            </a:r>
            <a:endParaRPr lang="en-US" altLang="zh-TW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>
                <a:latin typeface="標楷體" pitchFamily="65" charset="-120"/>
                <a:ea typeface="標楷體" pitchFamily="65" charset="-120"/>
              </a:rPr>
              <a:t>前項收受、藏匿行為之媒介者，亦同。</a:t>
            </a:r>
            <a:endParaRPr lang="en-US" altLang="zh-TW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51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>
                <a:latin typeface="標楷體" pitchFamily="65" charset="-120"/>
                <a:ea typeface="標楷體" pitchFamily="65" charset="-120"/>
              </a:rPr>
              <a:t>前四項之未遂犯罰之。</a:t>
            </a:r>
            <a:r>
              <a:rPr lang="zh-TW" altLang="en-US" sz="42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7650" name="標題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>
                <a:solidFill>
                  <a:srgbClr val="00B050"/>
                </a:solidFill>
              </a:rPr>
              <a:t>兒童及少年性交易防治</a:t>
            </a:r>
            <a:r>
              <a:rPr lang="zh-TW" altLang="en-US" dirty="0" smtClean="0">
                <a:solidFill>
                  <a:srgbClr val="00B050"/>
                </a:solidFill>
              </a:rPr>
              <a:t>條例 </a:t>
            </a:r>
            <a:r>
              <a:rPr lang="zh-TW" altLang="en-US" sz="4000" dirty="0" smtClean="0">
                <a:solidFill>
                  <a:srgbClr val="00B050"/>
                </a:solidFill>
              </a:rPr>
              <a:t>第 </a:t>
            </a:r>
            <a:r>
              <a:rPr lang="en-US" altLang="zh-TW" sz="4000" dirty="0">
                <a:solidFill>
                  <a:srgbClr val="00B050"/>
                </a:solidFill>
              </a:rPr>
              <a:t>23 </a:t>
            </a:r>
            <a:r>
              <a:rPr lang="zh-TW" altLang="en-US" sz="4000" dirty="0" smtClean="0">
                <a:solidFill>
                  <a:srgbClr val="00B050"/>
                </a:solidFill>
              </a:rPr>
              <a:t>條</a:t>
            </a:r>
            <a:endParaRPr lang="zh-TW" altLang="en-US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755576" y="2060848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dirty="0" smtClean="0">
                <a:solidFill>
                  <a:srgbClr val="C00000"/>
                </a:solidFill>
              </a:rPr>
              <a:t>陸、兒童及少年福利與權益保障法</a:t>
            </a:r>
            <a:endParaRPr lang="zh-TW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31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3200" b="1" dirty="0" smtClean="0">
                <a:solidFill>
                  <a:srgbClr val="C00000"/>
                </a:solidFill>
              </a:rPr>
              <a:t>第</a:t>
            </a:r>
            <a:r>
              <a:rPr lang="en-US" altLang="zh-TW" sz="3200" b="1" dirty="0" smtClean="0">
                <a:solidFill>
                  <a:srgbClr val="C00000"/>
                </a:solidFill>
              </a:rPr>
              <a:t>2</a:t>
            </a:r>
            <a:r>
              <a:rPr lang="zh-TW" altLang="en-US" sz="3200" b="1" dirty="0" smtClean="0">
                <a:solidFill>
                  <a:srgbClr val="C00000"/>
                </a:solidFill>
              </a:rPr>
              <a:t>條</a:t>
            </a:r>
            <a:endParaRPr lang="zh-TW" altLang="en-US" sz="3200" b="1" i="1" dirty="0" smtClean="0">
              <a:solidFill>
                <a:srgbClr val="C00000"/>
              </a:solidFill>
            </a:endParaRPr>
          </a:p>
        </p:txBody>
      </p:sp>
      <p:sp>
        <p:nvSpPr>
          <p:cNvPr id="286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C00000"/>
                </a:solidFill>
              </a:rPr>
              <a:t>兒童及少年福利與權益保障法</a:t>
            </a:r>
          </a:p>
        </p:txBody>
      </p:sp>
      <p:sp>
        <p:nvSpPr>
          <p:cNvPr id="35844" name="矩形 4"/>
          <p:cNvSpPr>
            <a:spLocks noChangeArrowheads="1"/>
          </p:cNvSpPr>
          <p:nvPr/>
        </p:nvSpPr>
        <p:spPr bwMode="auto">
          <a:xfrm>
            <a:off x="1403648" y="2780928"/>
            <a:ext cx="660648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TW" altLang="en-US" sz="3600" b="1" dirty="0"/>
              <a:t>本法所稱兒童及少年，指未滿十八歲之人；所稱兒童，指未滿十二歲之人；所稱少年，指十二歲以上未滿</a:t>
            </a:r>
            <a:r>
              <a:rPr lang="zh-TW" altLang="en-US" sz="3600" b="1" dirty="0" smtClean="0"/>
              <a:t>十八歲</a:t>
            </a:r>
            <a:r>
              <a:rPr lang="zh-TW" altLang="en-US" sz="3600" b="1" dirty="0"/>
              <a:t>之人。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268760"/>
            <a:ext cx="8748464" cy="4900190"/>
          </a:xfrm>
          <a:solidFill>
            <a:srgbClr val="F8E0EC"/>
          </a:solidFill>
        </p:spPr>
        <p:txBody>
          <a:bodyPr rtlCol="0">
            <a:normAutofit fontScale="8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/>
              <a:t>兒童及少年不得為下列行為：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一、吸菸、飲酒、嚼檳榔。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二、施用毒品、非法施用管制藥品或其他有害身心健</a:t>
            </a:r>
            <a:r>
              <a:rPr lang="en-US" altLang="zh-TW" sz="3100" b="1" dirty="0" smtClean="0"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康之物質。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三、觀看、閱覽、收聽或使用有害其身心健康之暴力、</a:t>
            </a:r>
            <a:r>
              <a:rPr lang="en-US" altLang="zh-TW" sz="3100" b="1" dirty="0" smtClean="0"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血腥、色情、猥褻、賭博之出版品、圖畫、錄影</a:t>
            </a:r>
            <a:r>
              <a:rPr lang="en-US" altLang="zh-TW" sz="3100" b="1" dirty="0" smtClean="0"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節目帶、影片、光碟、磁片、電子訊號、遊戲軟</a:t>
            </a:r>
            <a:r>
              <a:rPr lang="en-US" altLang="zh-TW" sz="3100" b="1" dirty="0" smtClean="0"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體、網際網路內容或其他物品。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四、在道路上競駛、競技或以蛇行等危險方式駕車或</a:t>
            </a:r>
            <a:r>
              <a:rPr lang="en-US" altLang="zh-TW" sz="3100" b="1" dirty="0" smtClean="0"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參與其行為。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父母、監護人或其他實際照顧兒童及少年之人，應禁止兒童及少年為前項各款行為。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100" b="1" dirty="0" smtClean="0">
                <a:latin typeface="標楷體" pitchFamily="65" charset="-120"/>
                <a:ea typeface="標楷體" pitchFamily="65" charset="-120"/>
              </a:rPr>
              <a:t>任何人均不得供應第一項之物質、物品予兒童及少年。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9698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C00000"/>
                </a:solidFill>
              </a:rPr>
              <a:t>兒童及少年福利與權益保障法 第 </a:t>
            </a:r>
            <a:r>
              <a:rPr lang="en-US" altLang="zh-TW" dirty="0">
                <a:solidFill>
                  <a:srgbClr val="C00000"/>
                </a:solidFill>
              </a:rPr>
              <a:t>43 </a:t>
            </a:r>
            <a:r>
              <a:rPr lang="zh-TW" altLang="en-US" dirty="0" smtClean="0">
                <a:solidFill>
                  <a:srgbClr val="C00000"/>
                </a:solidFill>
              </a:rPr>
              <a:t>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47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任何人對於兒童及少年不得有下列行為：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一、遺棄。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二、身心虐待。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三、利用兒童及少年從事有害健康等危害性活動或欺騙之</a:t>
            </a:r>
            <a:r>
              <a:rPr lang="en-US" altLang="zh-TW" sz="5100" b="1" dirty="0" smtClean="0"/>
              <a:t>	</a:t>
            </a:r>
            <a:r>
              <a:rPr lang="zh-TW" altLang="en-US" sz="5100" b="1" dirty="0" smtClean="0"/>
              <a:t>行為。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四、利用身心障礙或特殊形體兒童及少年供人參觀。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五、利用兒童及少年行乞。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六、剝奪或妨礙兒童及少年接受國民教育之機會。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七、強迫兒童及少年婚嫁。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八、拐騙、綁架、買賣、質押兒童及少年。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九、強迫、引誘、容留或媒介兒童及少年為猥褻行為或性</a:t>
            </a:r>
            <a:r>
              <a:rPr lang="en-US" altLang="zh-TW" sz="5100" b="1" dirty="0" smtClean="0"/>
              <a:t>	</a:t>
            </a:r>
            <a:r>
              <a:rPr lang="zh-TW" altLang="en-US" sz="5100" b="1" dirty="0" smtClean="0"/>
              <a:t>交。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5100" b="1" dirty="0" smtClean="0"/>
              <a:t>十、供應兒童及少年刀械、槍砲、彈藥或其他危險物品。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6614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C00000"/>
                </a:solidFill>
              </a:rPr>
              <a:t>兒童及少年福利與權益保障法第</a:t>
            </a:r>
            <a:r>
              <a:rPr lang="en-US" altLang="zh-TW" dirty="0" smtClean="0">
                <a:solidFill>
                  <a:srgbClr val="C00000"/>
                </a:solidFill>
              </a:rPr>
              <a:t>49</a:t>
            </a:r>
            <a:r>
              <a:rPr lang="zh-TW" altLang="en-US" dirty="0" smtClean="0">
                <a:solidFill>
                  <a:srgbClr val="C00000"/>
                </a:solidFill>
              </a:rPr>
              <a:t>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70C0"/>
                </a:solidFill>
              </a:rPr>
              <a:t>     </a:t>
            </a:r>
            <a:r>
              <a:rPr lang="zh-TW" altLang="en-US" sz="4400" dirty="0" smtClean="0">
                <a:solidFill>
                  <a:srgbClr val="0070C0"/>
                </a:solidFill>
              </a:rPr>
              <a:t>壹、 性別平等教育法</a:t>
            </a:r>
            <a:endParaRPr lang="zh-TW" altLang="en-US" sz="4400" dirty="0">
              <a:solidFill>
                <a:srgbClr val="0070C0"/>
              </a:solidFill>
            </a:endParaRPr>
          </a:p>
        </p:txBody>
      </p:sp>
      <p:pic>
        <p:nvPicPr>
          <p:cNvPr id="45058" name="Picture 2" descr="C:\Users\Lang\Pictures\01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550" y="4509120"/>
            <a:ext cx="1938410" cy="19903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08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2420888"/>
            <a:ext cx="8229600" cy="1143000"/>
          </a:xfrm>
        </p:spPr>
        <p:txBody>
          <a:bodyPr/>
          <a:lstStyle/>
          <a:p>
            <a:r>
              <a:rPr lang="zh-TW" altLang="en-US" dirty="0" smtClean="0">
                <a:solidFill>
                  <a:srgbClr val="00B050"/>
                </a:solidFill>
              </a:rPr>
              <a:t>柒、刑法第十六章妨害</a:t>
            </a:r>
            <a:r>
              <a:rPr lang="zh-TW" altLang="en-US" dirty="0">
                <a:solidFill>
                  <a:srgbClr val="00B050"/>
                </a:solidFill>
              </a:rPr>
              <a:t>性自主罪</a:t>
            </a:r>
          </a:p>
        </p:txBody>
      </p:sp>
    </p:spTree>
    <p:extLst>
      <p:ext uri="{BB962C8B-B14F-4D97-AF65-F5344CB8AC3E}">
        <p14:creationId xmlns:p14="http://schemas.microsoft.com/office/powerpoint/2010/main" val="7324217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441325" y="347663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zh-TW" sz="2400">
              <a:latin typeface="Times New Roman" pitchFamily="18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468313" y="1557338"/>
            <a:ext cx="8424862" cy="513986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r>
              <a:rPr lang="zh-TW" altLang="en-US" sz="2800" b="1" u="sng" dirty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刑法第十六章妨害性自主罪</a:t>
            </a:r>
          </a:p>
          <a:p>
            <a:pPr>
              <a:defRPr/>
            </a:pPr>
            <a:endParaRPr lang="zh-TW" altLang="en-US" sz="2800" b="1" u="sng" dirty="0"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金梅粗明體" pitchFamily="49" charset="-120"/>
            </a:endParaRPr>
          </a:p>
          <a:p>
            <a:pPr>
              <a:defRPr/>
            </a:pPr>
            <a:r>
              <a:rPr lang="zh-TW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       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第</a:t>
            </a:r>
            <a:r>
              <a:rPr lang="en-US" altLang="zh-TW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221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條  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對於男女以強暴、脅迫、恐嚇、催眠或 	其他違反其意願之方法而為性交者，處三年以 	上十年以下有期徒刑。</a:t>
            </a:r>
          </a:p>
          <a:p>
            <a:pPr>
              <a:defRPr/>
            </a:pPr>
            <a:endParaRPr lang="zh-TW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      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第</a:t>
            </a:r>
            <a:r>
              <a:rPr lang="en-US" altLang="zh-TW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222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條</a:t>
            </a:r>
            <a:r>
              <a:rPr lang="zh-TW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   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犯前條之罪而有下列情形之一者，處</a:t>
            </a:r>
            <a:r>
              <a:rPr lang="zh-TW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七 </a:t>
            </a:r>
            <a:r>
              <a:rPr lang="en-US" altLang="zh-TW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年以上有期徒刑</a:t>
            </a:r>
            <a:r>
              <a:rPr lang="zh-TW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：二人以上共犯、</a:t>
            </a:r>
            <a:r>
              <a:rPr lang="zh-TW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對未滿</a:t>
            </a:r>
            <a:r>
              <a:rPr lang="zh-TW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十四 </a:t>
            </a:r>
            <a:r>
              <a:rPr lang="en-US" altLang="zh-TW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歲</a:t>
            </a:r>
            <a:r>
              <a:rPr lang="zh-TW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之男女犯行</a:t>
            </a:r>
            <a:r>
              <a:rPr lang="zh-TW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、 </a:t>
            </a:r>
            <a:r>
              <a:rPr lang="zh-TW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	對身心障礙者、以藥劑犯之</a:t>
            </a:r>
            <a:r>
              <a:rPr lang="zh-TW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、</a:t>
            </a:r>
            <a:r>
              <a:rPr lang="en-US" altLang="zh-TW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	</a:t>
            </a:r>
            <a:r>
              <a:rPr lang="zh-TW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施</a:t>
            </a:r>
            <a:r>
              <a:rPr lang="zh-TW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以凌辱等等</a:t>
            </a:r>
            <a:r>
              <a:rPr lang="zh-TW" alt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金梅粗明體" pitchFamily="49" charset="-120"/>
              </a:rPr>
              <a:t>   </a:t>
            </a:r>
          </a:p>
          <a:p>
            <a:pPr>
              <a:defRPr/>
            </a:pPr>
            <a:endParaRPr lang="zh-TW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金梅粗明體" pitchFamily="49" charset="-120"/>
            </a:endParaRPr>
          </a:p>
          <a:p>
            <a:pPr>
              <a:defRPr/>
            </a:pPr>
            <a:r>
              <a:rPr lang="zh-TW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金梅粗明體" pitchFamily="49" charset="-120"/>
              </a:rPr>
              <a:t>      </a:t>
            </a:r>
          </a:p>
        </p:txBody>
      </p:sp>
      <p:sp>
        <p:nvSpPr>
          <p:cNvPr id="50180" name="Text Box 6"/>
          <p:cNvSpPr txBox="1">
            <a:spLocks noChangeArrowheads="1"/>
          </p:cNvSpPr>
          <p:nvPr/>
        </p:nvSpPr>
        <p:spPr bwMode="auto">
          <a:xfrm>
            <a:off x="4876800" y="47244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zh-TW" sz="2400">
              <a:latin typeface="Times New Roman" pitchFamily="18" charset="0"/>
            </a:endParaRPr>
          </a:p>
        </p:txBody>
      </p:sp>
      <p:sp>
        <p:nvSpPr>
          <p:cNvPr id="50181" name="Text Box 7"/>
          <p:cNvSpPr txBox="1">
            <a:spLocks noChangeArrowheads="1"/>
          </p:cNvSpPr>
          <p:nvPr/>
        </p:nvSpPr>
        <p:spPr bwMode="auto">
          <a:xfrm>
            <a:off x="6248400" y="45720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zh-TW" sz="2400">
              <a:latin typeface="Times New Roman" pitchFamily="18" charset="0"/>
            </a:endParaRPr>
          </a:p>
        </p:txBody>
      </p:sp>
      <p:sp>
        <p:nvSpPr>
          <p:cNvPr id="50182" name="Line 8"/>
          <p:cNvSpPr>
            <a:spLocks noChangeShapeType="1"/>
          </p:cNvSpPr>
          <p:nvPr/>
        </p:nvSpPr>
        <p:spPr bwMode="auto">
          <a:xfrm flipV="1">
            <a:off x="2133600" y="29718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2268538" y="404813"/>
            <a:ext cx="50403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刑法上的性侵害   </a:t>
            </a:r>
            <a:r>
              <a:rPr lang="en-US" altLang="zh-TW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18559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animBg="1"/>
      <p:bldP spid="235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TW" altLang="en-US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刑法上的性侵害   </a:t>
            </a:r>
            <a:r>
              <a:rPr lang="en-US" altLang="zh-TW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2/2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412776"/>
            <a:ext cx="8388424" cy="4886003"/>
          </a:xfrm>
          <a:solidFill>
            <a:srgbClr val="FFFF00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TW" altLang="en-US" b="1" u="sng" dirty="0" smtClean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第十六章之一  妨害風化罪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zh-TW" altLang="en-US" b="1" u="sng" dirty="0" smtClean="0">
              <a:solidFill>
                <a:srgbClr val="99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zh-TW" altLang="en-US" b="1" dirty="0" smtClean="0">
                <a:solidFill>
                  <a:srgbClr val="9933FF"/>
                </a:solidFill>
                <a:ea typeface="標楷體" pitchFamily="65" charset="-120"/>
              </a:rPr>
              <a:t>    </a:t>
            </a:r>
            <a:r>
              <a:rPr lang="zh-TW" altLang="en-US" b="1" dirty="0" smtClean="0">
                <a:ea typeface="標楷體" pitchFamily="65" charset="-120"/>
              </a:rPr>
              <a:t>第</a:t>
            </a:r>
            <a:r>
              <a:rPr lang="en-US" altLang="zh-TW" b="1" dirty="0" smtClean="0">
                <a:ea typeface="標楷體" pitchFamily="65" charset="-120"/>
              </a:rPr>
              <a:t>230</a:t>
            </a:r>
            <a:r>
              <a:rPr lang="zh-TW" altLang="en-US" b="1" dirty="0" smtClean="0">
                <a:ea typeface="標楷體" pitchFamily="65" charset="-120"/>
              </a:rPr>
              <a:t>條  與直系或三親等內旁系血親為性  			交者，處五年以下有期徒刑    			（告訴乃論）。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zh-TW" altLang="en-US" b="1" dirty="0" smtClean="0"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zh-TW" altLang="en-US" b="1" dirty="0" smtClean="0">
                <a:ea typeface="標楷體" pitchFamily="65" charset="-120"/>
              </a:rPr>
              <a:t> </a:t>
            </a:r>
            <a:r>
              <a:rPr lang="zh-TW" altLang="en-US" b="1" i="1" dirty="0" smtClean="0">
                <a:solidFill>
                  <a:srgbClr val="9933FF"/>
                </a:solidFill>
                <a:ea typeface="標楷體" pitchFamily="65" charset="-120"/>
              </a:rPr>
              <a:t>★★</a:t>
            </a:r>
            <a:r>
              <a:rPr lang="zh-TW" altLang="en-US" b="1" i="1" dirty="0" smtClean="0">
                <a:ea typeface="標楷體" pitchFamily="65" charset="-120"/>
              </a:rPr>
              <a:t>  唆使他人犯行、意圖營利犯行、為供人觀賞而公然猥褻、散佈、播送或販賣猥褻之文字、圖畫、聲音、影像等</a:t>
            </a:r>
            <a:endParaRPr lang="zh-TW" altLang="en-US" b="1" i="1" dirty="0" smtClean="0">
              <a:solidFill>
                <a:srgbClr val="9933FF"/>
              </a:solidFill>
              <a:ea typeface="標楷體" pitchFamily="65" charset="-12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zh-TW" b="1" dirty="0" smtClean="0">
              <a:solidFill>
                <a:srgbClr val="99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90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00B050"/>
                </a:solidFill>
              </a:rPr>
              <a:t>性別工作平等法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877590" cy="4361524"/>
          </a:xfrm>
          <a:prstGeom prst="rect">
            <a:avLst/>
          </a:prstGeom>
          <a:solidFill>
            <a:schemeClr val="accent3"/>
          </a:solidFill>
          <a:ln w="28575"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37630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3568" y="2348880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     </a:t>
            </a:r>
            <a:r>
              <a:rPr lang="zh-TW" altLang="en-US" dirty="0" smtClean="0">
                <a:solidFill>
                  <a:srgbClr val="00B050"/>
                </a:solidFill>
              </a:rPr>
              <a:t>捌、性騷擾防治法</a:t>
            </a:r>
            <a:endParaRPr lang="zh-TW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2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3200" b="1" dirty="0" smtClean="0"/>
              <a:t>第十二條   </a:t>
            </a:r>
            <a:r>
              <a:rPr lang="en-US" altLang="zh-TW" sz="3200" b="1" dirty="0" smtClean="0"/>
              <a:t>(</a:t>
            </a:r>
            <a:r>
              <a:rPr lang="zh-TW" altLang="en-US" sz="3200" b="1" dirty="0" smtClean="0"/>
              <a:t>大眾傳播媒體不得報導或記載被害人身分之資訊</a:t>
            </a:r>
            <a:r>
              <a:rPr lang="en-US" altLang="zh-TW" sz="3200" b="1" dirty="0" smtClean="0"/>
              <a:t>)</a:t>
            </a:r>
            <a:r>
              <a:rPr lang="zh-TW" altLang="en-US" sz="3200" b="1" dirty="0" smtClean="0"/>
              <a:t>　</a:t>
            </a:r>
            <a:endParaRPr lang="en-US" altLang="zh-TW" sz="3200" b="1" dirty="0" smtClean="0"/>
          </a:p>
          <a:p>
            <a:r>
              <a:rPr lang="zh-TW" altLang="en-US" sz="3200" b="1" dirty="0" smtClean="0"/>
              <a:t>　 </a:t>
            </a:r>
            <a:br>
              <a:rPr lang="zh-TW" altLang="en-US" sz="3200" b="1" dirty="0" smtClean="0"/>
            </a:br>
            <a:r>
              <a:rPr lang="zh-TW" altLang="en-US" sz="3200" b="1" dirty="0" smtClean="0"/>
              <a:t>　　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廣告物、出版品、廣播、電視、電子訊號、電腦網路或其他媒體，不得報導或記載被害人之姓名或其他足資識別被害人身分之資訊。但經有行為能力之被害人同意或犯罪偵查機關依法認為有必要者，不在此限。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/>
              <a:t>    </a:t>
            </a:r>
            <a:r>
              <a:rPr lang="zh-TW" altLang="en-US" dirty="0" smtClean="0">
                <a:solidFill>
                  <a:srgbClr val="00B050"/>
                </a:solidFill>
              </a:rPr>
              <a:t>性騷擾防治法</a:t>
            </a:r>
          </a:p>
        </p:txBody>
      </p:sp>
      <p:pic>
        <p:nvPicPr>
          <p:cNvPr id="39942" name="Picture 6" descr="C:\Users\Lang\AppData\Local\Microsoft\Windows\Temporary Internet Files\Content.IE5\ZH28IZ66\MC90012355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43408"/>
            <a:ext cx="2880320" cy="733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43608" y="1556792"/>
            <a:ext cx="7355160" cy="4525962"/>
          </a:xfrm>
        </p:spPr>
        <p:txBody>
          <a:bodyPr rtlCol="0"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 smtClean="0"/>
              <a:t>　　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 smtClean="0"/>
              <a:t>　　</a:t>
            </a:r>
            <a:r>
              <a:rPr lang="zh-TW" altLang="en-US" sz="3600" b="1" dirty="0" smtClean="0"/>
              <a:t>違反第十二條規定者，由各該目的事業主管機關處新臺幣六萬元以上三十萬元以下罰鍰，並得沒入第十二條之物品或採行其他必要之處置。其經通知限期改正，屆期不改正者，得按次連續處罰。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6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337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B050"/>
                </a:solidFill>
              </a:rPr>
              <a:t>性騷擾防治法  第二十四</a:t>
            </a:r>
            <a:r>
              <a:rPr lang="zh-TW" altLang="en-US" dirty="0">
                <a:solidFill>
                  <a:srgbClr val="00B050"/>
                </a:solidFill>
              </a:rPr>
              <a:t>條   </a:t>
            </a:r>
            <a:r>
              <a:rPr lang="en-US" altLang="zh-TW" dirty="0">
                <a:solidFill>
                  <a:srgbClr val="00B050"/>
                </a:solidFill>
              </a:rPr>
              <a:t>(</a:t>
            </a:r>
            <a:r>
              <a:rPr lang="zh-TW" altLang="en-US" dirty="0">
                <a:solidFill>
                  <a:srgbClr val="00B050"/>
                </a:solidFill>
              </a:rPr>
              <a:t>罰則</a:t>
            </a:r>
            <a:r>
              <a:rPr lang="en-US" altLang="zh-TW" dirty="0">
                <a:solidFill>
                  <a:srgbClr val="00B050"/>
                </a:solidFill>
              </a:rPr>
              <a:t>)</a:t>
            </a:r>
            <a:endParaRPr lang="zh-TW" altLang="en-US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/>
              <a:t>　　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dirty="0"/>
              <a:t>　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意圖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性騷擾，乘人不及抗拒而為親吻、擁抱或觸摸其臀部、胸部或其他身體隱私處之行 為者，處二年以下有期徒刑、拘役或科或併科新臺幣十萬元以下罰金</a:t>
            </a: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。</a:t>
            </a:r>
            <a:endParaRPr lang="en-US" altLang="zh-TW" sz="3200" b="1" dirty="0" smtClean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200" b="1" dirty="0">
              <a:latin typeface="標楷體" pitchFamily="65" charset="-120"/>
              <a:ea typeface="標楷體" pitchFamily="65" charset="-120"/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200" b="1" dirty="0" smtClean="0">
                <a:latin typeface="標楷體" pitchFamily="65" charset="-120"/>
                <a:ea typeface="標楷體" pitchFamily="65" charset="-120"/>
              </a:rPr>
              <a:t>前項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之罪，須告訴乃論。 </a:t>
            </a: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>
                <a:solidFill>
                  <a:srgbClr val="00B050"/>
                </a:solidFill>
              </a:rPr>
              <a:t>性騷擾防治法  第二十五條   </a:t>
            </a:r>
            <a:r>
              <a:rPr lang="en-US" altLang="zh-TW" dirty="0" smtClean="0">
                <a:solidFill>
                  <a:srgbClr val="00B050"/>
                </a:solidFill>
              </a:rPr>
              <a:t>(</a:t>
            </a:r>
            <a:r>
              <a:rPr lang="zh-TW" altLang="en-US" dirty="0" smtClean="0">
                <a:solidFill>
                  <a:srgbClr val="00B050"/>
                </a:solidFill>
              </a:rPr>
              <a:t>罰則</a:t>
            </a:r>
            <a:r>
              <a:rPr lang="en-US" altLang="zh-TW" dirty="0" smtClean="0">
                <a:solidFill>
                  <a:srgbClr val="00B050"/>
                </a:solidFill>
              </a:rPr>
              <a:t>)</a:t>
            </a:r>
            <a:endParaRPr lang="zh-TW" altLang="en-US" dirty="0">
              <a:solidFill>
                <a:srgbClr val="00B050"/>
              </a:solidFill>
            </a:endParaRPr>
          </a:p>
        </p:txBody>
      </p:sp>
      <p:pic>
        <p:nvPicPr>
          <p:cNvPr id="4" name="Picture 5" descr="C:\Users\Lang\AppData\Local\Microsoft\Windows\Temporary Internet Files\Content.IE5\ZH28IZ66\MC90012355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260648"/>
            <a:ext cx="2442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90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539552" y="1988840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     其他相關法則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5790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zh-TW" b="1" dirty="0"/>
              <a:t>有下列行為之一者，處三年以下有期徒刑、拘役或三萬元以下罰金：</a:t>
            </a:r>
            <a:r>
              <a:rPr lang="en-US" altLang="zh-TW" b="1" dirty="0"/>
              <a:t/>
            </a:r>
            <a:br>
              <a:rPr lang="en-US" altLang="zh-TW" b="1" dirty="0"/>
            </a:br>
            <a:r>
              <a:rPr lang="zh-TW" altLang="zh-TW" b="1" dirty="0"/>
              <a:t>一、無故利用工具或設備窺視、竊聽他人非公開之活動、言論、談話或身體隱私部位者。</a:t>
            </a:r>
            <a:r>
              <a:rPr lang="en-US" altLang="zh-TW" b="1" dirty="0"/>
              <a:t/>
            </a:r>
            <a:br>
              <a:rPr lang="en-US" altLang="zh-TW" b="1" dirty="0"/>
            </a:br>
            <a:r>
              <a:rPr lang="zh-TW" altLang="zh-TW" b="1" dirty="0"/>
              <a:t>二、無故以錄音、照相、錄影或電磁紀錄竊錄他人非公開之活動、言論、談話或身體隱私部位者。</a:t>
            </a:r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刑 法 </a:t>
            </a:r>
            <a:r>
              <a:rPr lang="zh-TW" altLang="zh-TW" dirty="0" smtClean="0"/>
              <a:t>第</a:t>
            </a:r>
            <a:r>
              <a:rPr lang="en-US" altLang="zh-TW" dirty="0" smtClean="0"/>
              <a:t> </a:t>
            </a:r>
            <a:r>
              <a:rPr lang="en-US" altLang="zh-TW" dirty="0"/>
              <a:t>315-1 </a:t>
            </a:r>
            <a:r>
              <a:rPr lang="zh-TW" altLang="zh-TW" dirty="0"/>
              <a:t>條 （妨害秘密罪）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62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412776"/>
            <a:ext cx="8280920" cy="4896544"/>
          </a:xfrm>
          <a:solidFill>
            <a:schemeClr val="bg2"/>
          </a:solidFill>
          <a:ln w="28575">
            <a:solidFill>
              <a:srgbClr val="0070C0"/>
            </a:solidFill>
          </a:ln>
        </p:spPr>
        <p:txBody>
          <a:bodyPr rtlCol="0">
            <a:normAutofit fontScale="250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7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7400" b="1" dirty="0" smtClean="0"/>
              <a:t>本法用詞定義如下：</a:t>
            </a:r>
            <a:endParaRPr lang="en-US" altLang="zh-TW" sz="7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7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一、性別平等教育：指以教育方式教導尊重多元性別差異，消除性別 </a:t>
            </a:r>
            <a:r>
              <a:rPr lang="en-US" altLang="zh-TW" sz="8000" b="1" dirty="0" smtClean="0"/>
              <a:t>	</a:t>
            </a:r>
            <a:r>
              <a:rPr lang="zh-TW" altLang="en-US" sz="8000" b="1" dirty="0" smtClean="0"/>
              <a:t>歧視，促進性別地位之實質平等。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二、學校：指公私立各級學校。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三、性侵害：指性侵害犯罪防治法所稱性侵害犯罪之行為。</a:t>
            </a:r>
            <a:endParaRPr lang="en-US" altLang="zh-TW" sz="80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80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四、性騷擾：指符合下列情形之一，且未達性侵害之程度者：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（一）以明示或暗示之方式，從事不受歡迎且具有性意味或性別歧視</a:t>
            </a:r>
            <a:r>
              <a:rPr lang="en-US" altLang="zh-TW" sz="8000" b="1" dirty="0" smtClean="0"/>
              <a:t>	</a:t>
            </a:r>
            <a:r>
              <a:rPr lang="zh-TW" altLang="en-US" sz="8000" b="1" dirty="0" smtClean="0"/>
              <a:t>之言詞或行為，致影響他人之人格尊嚴、學習、或工作之機會或</a:t>
            </a:r>
            <a:r>
              <a:rPr lang="en-US" altLang="zh-TW" sz="8000" b="1" dirty="0" smtClean="0"/>
              <a:t>	</a:t>
            </a:r>
            <a:r>
              <a:rPr lang="zh-TW" altLang="en-US" sz="8000" b="1" dirty="0" smtClean="0"/>
              <a:t>表現者。</a:t>
            </a:r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zh-TW" altLang="en-US" sz="80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8000" b="1" dirty="0" smtClean="0"/>
              <a:t>（二）以性或性別有關之行為，作為自己或他人獲得、喪失或減損其</a:t>
            </a:r>
            <a:r>
              <a:rPr lang="en-US" altLang="zh-TW" sz="8000" b="1" dirty="0" smtClean="0"/>
              <a:t>	</a:t>
            </a:r>
            <a:r>
              <a:rPr lang="zh-TW" altLang="en-US" sz="8000" b="1" dirty="0" smtClean="0"/>
              <a:t>學習 或工作有關權益之條件者。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</p:txBody>
      </p:sp>
      <p:sp>
        <p:nvSpPr>
          <p:cNvPr id="40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65760" indent="-256032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00D4"/>
                </a:solidFill>
              </a:rPr>
              <a:t>性別平等教育法   </a:t>
            </a:r>
            <a:r>
              <a:rPr lang="zh-TW" altLang="en-US" sz="4400" dirty="0" smtClean="0">
                <a:solidFill>
                  <a:srgbClr val="0000D4"/>
                </a:solidFill>
              </a:rPr>
              <a:t>第 </a:t>
            </a:r>
            <a:r>
              <a:rPr lang="en-US" altLang="zh-TW" sz="4400" dirty="0">
                <a:solidFill>
                  <a:srgbClr val="0000D4"/>
                </a:solidFill>
              </a:rPr>
              <a:t>2 </a:t>
            </a:r>
            <a:r>
              <a:rPr lang="zh-TW" altLang="en-US" sz="4400" dirty="0" smtClean="0">
                <a:solidFill>
                  <a:srgbClr val="0000D4"/>
                </a:solidFill>
              </a:rPr>
              <a:t>條  </a:t>
            </a:r>
            <a:r>
              <a:rPr lang="en-US" altLang="zh-TW" sz="4400" dirty="0" smtClean="0">
                <a:solidFill>
                  <a:srgbClr val="0000D4"/>
                </a:solidFill>
              </a:rPr>
              <a:t>1/2</a:t>
            </a:r>
            <a:endParaRPr lang="zh-TW" altLang="en-US" sz="4400" dirty="0">
              <a:solidFill>
                <a:srgbClr val="0000D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第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83</a:t>
            </a: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條（妨害善良風俗之處罰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）</a:t>
            </a:r>
          </a:p>
          <a:p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　　有左列各款行為之一者，處新臺幣六千元以下罰鍰：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b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　　一、故意窺視他人臥室、浴室、廁所、更衣室，足以妨害其隱私者。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b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　　二、於公共場所或公眾得出入之場所，任意裸體或為放蕩之姿勢，而有妨害善良風俗，不聽勸阻者。</a:t>
            </a:r>
            <a: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br>
              <a:rPr lang="en-US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zh-TW" b="1" dirty="0">
                <a:latin typeface="標楷體" panose="03000509000000000000" pitchFamily="65" charset="-120"/>
                <a:ea typeface="標楷體" panose="03000509000000000000" pitchFamily="65" charset="-120"/>
              </a:rPr>
              <a:t>　　三、以猥褻之言語、舉動或其他方法，調戲異性者。 </a:t>
            </a:r>
          </a:p>
          <a:p>
            <a:r>
              <a:rPr lang="en-US" altLang="zh-TW" dirty="0"/>
              <a:t> </a:t>
            </a:r>
            <a:endParaRPr lang="zh-TW" altLang="zh-TW" dirty="0"/>
          </a:p>
          <a:p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>
                <a:solidFill>
                  <a:srgbClr val="00B050"/>
                </a:solidFill>
              </a:rPr>
              <a:t>社會秩序維護</a:t>
            </a:r>
            <a:r>
              <a:rPr lang="zh-TW" altLang="zh-TW" dirty="0" smtClean="0">
                <a:solidFill>
                  <a:srgbClr val="00B050"/>
                </a:solidFill>
              </a:rPr>
              <a:t>法</a:t>
            </a:r>
            <a:endParaRPr lang="zh-TW" alt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88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Lang\Pictures\891994_120024061136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590" y="0"/>
            <a:ext cx="93105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標題 4"/>
          <p:cNvSpPr>
            <a:spLocks noGrp="1"/>
          </p:cNvSpPr>
          <p:nvPr>
            <p:ph type="ctrTitle"/>
          </p:nvPr>
        </p:nvSpPr>
        <p:spPr>
          <a:xfrm>
            <a:off x="0" y="1124744"/>
            <a:ext cx="7772400" cy="3629961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dirty="0" smtClean="0"/>
              <a:t>		</a:t>
            </a:r>
            <a:r>
              <a:rPr lang="zh-TW" altLang="en-US" dirty="0" smtClean="0">
                <a:solidFill>
                  <a:srgbClr val="00B0F0"/>
                </a:solidFill>
              </a:rPr>
              <a:t>報告完畢</a:t>
            </a:r>
            <a:r>
              <a:rPr lang="en-US" altLang="zh-TW" dirty="0" smtClean="0">
                <a:solidFill>
                  <a:srgbClr val="00B0F0"/>
                </a:solidFill>
              </a:rPr>
              <a:t/>
            </a:r>
            <a:br>
              <a:rPr lang="en-US" altLang="zh-TW" dirty="0" smtClean="0">
                <a:solidFill>
                  <a:srgbClr val="00B0F0"/>
                </a:solidFill>
              </a:rPr>
            </a:br>
            <a:r>
              <a:rPr lang="en-US" altLang="zh-TW" dirty="0" smtClean="0">
                <a:solidFill>
                  <a:srgbClr val="00B0F0"/>
                </a:solidFill>
              </a:rPr>
              <a:t>		</a:t>
            </a:r>
            <a:r>
              <a:rPr lang="zh-TW" altLang="en-US" dirty="0" smtClean="0">
                <a:solidFill>
                  <a:srgbClr val="00B0F0"/>
                </a:solidFill>
              </a:rPr>
              <a:t>感謝聆聽</a:t>
            </a:r>
            <a:r>
              <a:rPr lang="en-US" altLang="zh-TW" dirty="0" smtClean="0">
                <a:solidFill>
                  <a:srgbClr val="00B0F0"/>
                </a:solidFill>
              </a:rPr>
              <a:t/>
            </a:r>
            <a:br>
              <a:rPr lang="en-US" altLang="zh-TW" dirty="0" smtClean="0">
                <a:solidFill>
                  <a:srgbClr val="00B0F0"/>
                </a:solidFill>
              </a:rPr>
            </a:br>
            <a:r>
              <a:rPr lang="en-US" altLang="zh-TW" dirty="0" smtClean="0">
                <a:solidFill>
                  <a:srgbClr val="00B0F0"/>
                </a:solidFill>
              </a:rPr>
              <a:t>		</a:t>
            </a:r>
            <a:r>
              <a:rPr lang="zh-TW" altLang="en-US" dirty="0" smtClean="0">
                <a:solidFill>
                  <a:srgbClr val="00B0F0"/>
                </a:solidFill>
              </a:rPr>
              <a:t>敬祝    教學愉快</a:t>
            </a:r>
            <a:r>
              <a:rPr lang="en-US" altLang="zh-TW" dirty="0" smtClean="0">
                <a:solidFill>
                  <a:srgbClr val="00B0F0"/>
                </a:solidFill>
              </a:rPr>
              <a:t/>
            </a:r>
            <a:br>
              <a:rPr lang="en-US" altLang="zh-TW" dirty="0" smtClean="0">
                <a:solidFill>
                  <a:srgbClr val="00B0F0"/>
                </a:solidFill>
              </a:rPr>
            </a:br>
            <a:r>
              <a:rPr lang="en-US" altLang="zh-TW" dirty="0">
                <a:solidFill>
                  <a:srgbClr val="00B0F0"/>
                </a:solidFill>
              </a:rPr>
              <a:t>	</a:t>
            </a:r>
            <a:r>
              <a:rPr lang="en-US" altLang="zh-TW" dirty="0" smtClean="0">
                <a:solidFill>
                  <a:srgbClr val="00B0F0"/>
                </a:solidFill>
              </a:rPr>
              <a:t>	</a:t>
            </a:r>
            <a:r>
              <a:rPr lang="zh-TW" altLang="en-US" dirty="0" smtClean="0">
                <a:solidFill>
                  <a:srgbClr val="00B0F0"/>
                </a:solidFill>
              </a:rPr>
              <a:t>          順心順意</a:t>
            </a:r>
            <a:r>
              <a:rPr lang="en-US" altLang="zh-TW" dirty="0" smtClean="0">
                <a:solidFill>
                  <a:srgbClr val="00B0F0"/>
                </a:solidFill>
              </a:rPr>
              <a:t/>
            </a:r>
            <a:br>
              <a:rPr lang="en-US" altLang="zh-TW" dirty="0" smtClean="0">
                <a:solidFill>
                  <a:srgbClr val="00B0F0"/>
                </a:solidFill>
              </a:rPr>
            </a:br>
            <a:endParaRPr lang="zh-TW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07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042 0.36887 L 0.01493 0.35245 C 0.01493 0.29625 -0.0691 -0.14963 -0.01267 -0.14963 L 0.36111 -0.10454 L 0.41198 -0.29926 " pathEditMode="relative" rAng="0" ptsTypes="FfFA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334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內容版面配置區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/>
          <a:lstStyle/>
          <a:p>
            <a:pPr>
              <a:buFont typeface="Arial" charset="0"/>
              <a:buChar char="•"/>
            </a:pPr>
            <a:r>
              <a:rPr lang="zh-TW" altLang="en-US" b="1" dirty="0" smtClean="0"/>
              <a:t>五、性霸凌：指透過語言、肢體或其他暴力，對於 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他人之性別特徵、性別    特質、性傾向或性別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認同進行貶抑、攻擊或威脅之行為且非屬性騷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擾者。</a:t>
            </a:r>
          </a:p>
          <a:p>
            <a:pPr>
              <a:buFont typeface="Arial" charset="0"/>
              <a:buChar char="•"/>
            </a:pPr>
            <a:r>
              <a:rPr lang="zh-TW" altLang="en-US" b="1" dirty="0" smtClean="0"/>
              <a:t>六、性別認同：指個人對自我歸屬性別的自我認知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與接受。</a:t>
            </a:r>
          </a:p>
          <a:p>
            <a:pPr>
              <a:buFont typeface="Arial" charset="0"/>
              <a:buChar char="•"/>
            </a:pPr>
            <a:r>
              <a:rPr lang="zh-TW" altLang="en-US" b="1" dirty="0" smtClean="0"/>
              <a:t>七、校園性侵害、性騷擾或性霸凌事件：指性侵害、</a:t>
            </a:r>
            <a:r>
              <a:rPr lang="en-US" altLang="zh-TW" b="1" dirty="0" smtClean="0"/>
              <a:t>	</a:t>
            </a:r>
            <a:r>
              <a:rPr lang="zh-TW" altLang="en-US" b="1" dirty="0" smtClean="0"/>
              <a:t>  性騷擾或性霸凌事件 之一方</a:t>
            </a:r>
            <a:r>
              <a:rPr lang="zh-TW" altLang="en-US" b="1" dirty="0" smtClean="0">
                <a:solidFill>
                  <a:srgbClr val="FF0000"/>
                </a:solidFill>
              </a:rPr>
              <a:t>為學校校長、教</a:t>
            </a:r>
            <a:r>
              <a:rPr lang="en-US" altLang="zh-TW" b="1" dirty="0" smtClean="0">
                <a:solidFill>
                  <a:srgbClr val="FF0000"/>
                </a:solidFill>
              </a:rPr>
              <a:t>	</a:t>
            </a:r>
            <a:r>
              <a:rPr lang="zh-TW" altLang="en-US" b="1" dirty="0" smtClean="0">
                <a:solidFill>
                  <a:srgbClr val="FF0000"/>
                </a:solidFill>
              </a:rPr>
              <a:t>  師、</a:t>
            </a:r>
            <a:r>
              <a:rPr lang="en-US" altLang="zh-TW" b="1" dirty="0" smtClean="0">
                <a:solidFill>
                  <a:srgbClr val="FF0000"/>
                </a:solidFill>
              </a:rPr>
              <a:t>	</a:t>
            </a:r>
            <a:r>
              <a:rPr lang="zh-TW" altLang="en-US" b="1" dirty="0" smtClean="0">
                <a:solidFill>
                  <a:srgbClr val="FF0000"/>
                </a:solidFill>
              </a:rPr>
              <a:t>職員、工友或學生，他方為學生者。</a:t>
            </a:r>
          </a:p>
          <a:p>
            <a:pPr>
              <a:buFont typeface="Arial" charset="0"/>
              <a:buChar char="•"/>
            </a:pPr>
            <a:r>
              <a:rPr lang="zh-TW" altLang="en-US" dirty="0" smtClean="0"/>
              <a:t> </a:t>
            </a:r>
          </a:p>
          <a:p>
            <a:pPr>
              <a:buFont typeface="Arial" charset="0"/>
              <a:buChar char="•"/>
            </a:pPr>
            <a:endParaRPr lang="zh-TW" altLang="en-US" dirty="0" smtClean="0"/>
          </a:p>
        </p:txBody>
      </p:sp>
      <p:sp>
        <p:nvSpPr>
          <p:cNvPr id="51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00D4"/>
                </a:solidFill>
              </a:rPr>
              <a:t>性別平等教育法   </a:t>
            </a:r>
            <a:r>
              <a:rPr lang="zh-TW" altLang="en-US" sz="4000" dirty="0" smtClean="0">
                <a:solidFill>
                  <a:srgbClr val="0000D4"/>
                </a:solidFill>
              </a:rPr>
              <a:t>第 </a:t>
            </a:r>
            <a:r>
              <a:rPr lang="en-US" altLang="zh-TW" sz="4000" dirty="0">
                <a:solidFill>
                  <a:srgbClr val="0000D4"/>
                </a:solidFill>
              </a:rPr>
              <a:t>2 </a:t>
            </a:r>
            <a:r>
              <a:rPr lang="zh-TW" altLang="en-US" sz="4000" dirty="0" smtClean="0">
                <a:solidFill>
                  <a:srgbClr val="0000D4"/>
                </a:solidFill>
              </a:rPr>
              <a:t>條  </a:t>
            </a:r>
            <a:r>
              <a:rPr lang="en-US" altLang="zh-TW" sz="4000" dirty="0" smtClean="0">
                <a:solidFill>
                  <a:srgbClr val="0000D4"/>
                </a:solidFill>
              </a:rPr>
              <a:t>2/2</a:t>
            </a:r>
            <a:endParaRPr lang="zh-TW" altLang="en-US" dirty="0" smtClean="0">
              <a:solidFill>
                <a:srgbClr val="0000D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4525962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rtlCol="0">
            <a:noAutofit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400" b="1" dirty="0" smtClean="0"/>
              <a:t>學校校長、教師、職員或工友知悉服務學校發生疑似校園性侵害、性騷擾或性霸凌事件者，除應立即依學校防治規定所定權責，依性侵害犯罪防治法、兒童及少年福利法、身心障礙者權益保障法及其他相關法律規定通報外，並應向學校及當地直轄市、縣（市）主管機關通報，至遲不得超過二十四小時。</a:t>
            </a:r>
            <a:endParaRPr lang="en-US" altLang="zh-TW" sz="2400" b="1" dirty="0" smtClean="0"/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zh-TW" altLang="en-US" sz="24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400" b="1" dirty="0" smtClean="0"/>
              <a:t>學校校長、教師、職員或工友不得偽造、變造、湮滅或隱匿他人所犯校園性侵害、性騷擾或性霸凌事件之證據。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2400" b="1" dirty="0" smtClean="0"/>
              <a:t>學校或主管機關處理校園性侵害、性騷擾或性霸凌事件，應將該事件交由所設之性別平等教育委員會調查處理。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2400" b="1" dirty="0" smtClean="0"/>
          </a:p>
        </p:txBody>
      </p:sp>
      <p:sp>
        <p:nvSpPr>
          <p:cNvPr id="6146" name="標題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850106"/>
          </a:xfrm>
        </p:spPr>
        <p:txBody>
          <a:bodyPr/>
          <a:lstStyle/>
          <a:p>
            <a:pPr marL="365760" indent="-256032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00D4"/>
                </a:solidFill>
              </a:rPr>
              <a:t>性別平等教育法  </a:t>
            </a:r>
            <a:r>
              <a:rPr lang="zh-TW" altLang="en-US" sz="4400" dirty="0" smtClean="0">
                <a:solidFill>
                  <a:srgbClr val="0000D4"/>
                </a:solidFill>
              </a:rPr>
              <a:t>第 </a:t>
            </a:r>
            <a:r>
              <a:rPr lang="en-US" altLang="zh-TW" sz="4400" dirty="0">
                <a:solidFill>
                  <a:srgbClr val="0000D4"/>
                </a:solidFill>
              </a:rPr>
              <a:t>21 </a:t>
            </a:r>
            <a:r>
              <a:rPr lang="zh-TW" altLang="en-US" sz="4400" dirty="0">
                <a:solidFill>
                  <a:srgbClr val="0000D4"/>
                </a:solidFill>
              </a:rPr>
              <a:t>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2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77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0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600" b="1" dirty="0" smtClean="0"/>
              <a:t>學校或主管機關調查處理校園性侵害、性騷擾或性霸凌事件時，應秉持客觀、公正、專業之原則，給予雙方當事人充分陳述意見及答辯之機會。但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600" b="1" dirty="0" smtClean="0"/>
              <a:t>應避免重複詢問。</a:t>
            </a:r>
            <a:endParaRPr lang="en-US" altLang="zh-TW" sz="36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6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600" b="1" dirty="0" smtClean="0"/>
              <a:t>當事人及檢舉人之姓名或其他足以辨識身分之資料，除有調查之必要或基於公共安全之考量者外，應予保密。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0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000" b="1" dirty="0" smtClean="0"/>
          </a:p>
        </p:txBody>
      </p:sp>
      <p:sp>
        <p:nvSpPr>
          <p:cNvPr id="7170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7030A0"/>
                </a:solidFill>
              </a:rPr>
              <a:t>性別平等教育法  第 </a:t>
            </a:r>
            <a:r>
              <a:rPr lang="en-US" altLang="zh-TW" dirty="0" smtClean="0">
                <a:solidFill>
                  <a:srgbClr val="7030A0"/>
                </a:solidFill>
              </a:rPr>
              <a:t>22 </a:t>
            </a:r>
            <a:r>
              <a:rPr lang="zh-TW" altLang="en-US" dirty="0" smtClean="0">
                <a:solidFill>
                  <a:srgbClr val="7030A0"/>
                </a:solidFill>
              </a:rPr>
              <a:t>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5256584"/>
          </a:xfrm>
        </p:spPr>
        <p:txBody>
          <a:bodyPr rtlCol="0">
            <a:normAutofit fontScale="47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/>
              <a:t>校園性侵害、性騷擾或性霸凌事件經學校或主管機關調查屬實後，應依相關法律或法規規定自行或將加害人移送其他權責機關懲處。</a:t>
            </a:r>
            <a:endParaRPr lang="en-US" altLang="zh-TW" sz="4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4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/>
              <a:t>學校、主管機關或其他權責機關為性騷擾或性霸凌事件之懲處時，應命加害人接受心理輔導之處置，並得命其為下列一款或數款之處置：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>
                <a:solidFill>
                  <a:srgbClr val="00B0F0"/>
                </a:solidFill>
              </a:rPr>
              <a:t>一、經被害人或其法定代理人之同意，向被害人道歉。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>
                <a:solidFill>
                  <a:srgbClr val="00B0F0"/>
                </a:solidFill>
              </a:rPr>
              <a:t>二、接受八小時之性別平等教育相關課程。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>
                <a:solidFill>
                  <a:srgbClr val="00B0F0"/>
                </a:solidFill>
              </a:rPr>
              <a:t>三、其他符合教育目的之措施。</a:t>
            </a:r>
            <a:endParaRPr lang="en-US" altLang="zh-TW" sz="4200" b="1" dirty="0" smtClean="0">
              <a:solidFill>
                <a:srgbClr val="00B0F0"/>
              </a:solidFill>
            </a:endParaRP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4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/>
              <a:t>校園性騷擾或性霸凌事件情節輕微者，學校、主管機關或其他權責機關得僅依前項規定為必要之處置。</a:t>
            </a:r>
            <a:endParaRPr lang="en-US" altLang="zh-TW" sz="4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4200" b="1" dirty="0" smtClean="0"/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/>
              <a:t>第一項懲處涉及加害人身分之改變時，應給予其書面陳述意見之機會。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4200" b="1" dirty="0" smtClean="0"/>
              <a:t>第二項之處置，應由該懲處之學校或主管機關執行，執行時並應採取必要之措施，以確保加害人之配合遵守。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TW" altLang="en-US" sz="3600" b="1" dirty="0" smtClean="0"/>
              <a:t> </a:t>
            </a:r>
          </a:p>
          <a:p>
            <a:pPr marL="365760" indent="-25603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TW" altLang="en-US" sz="3600" dirty="0" smtClean="0"/>
          </a:p>
        </p:txBody>
      </p:sp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65760" indent="-256032" fontAlgn="auto">
              <a:spcAft>
                <a:spcPts val="0"/>
              </a:spcAft>
              <a:defRPr/>
            </a:pPr>
            <a:r>
              <a:rPr lang="zh-TW" altLang="en-US" dirty="0" smtClean="0">
                <a:solidFill>
                  <a:srgbClr val="0000D4"/>
                </a:solidFill>
              </a:rPr>
              <a:t>性別平等教育法  </a:t>
            </a:r>
            <a:r>
              <a:rPr lang="zh-TW" altLang="en-US" sz="4400" dirty="0" smtClean="0">
                <a:solidFill>
                  <a:srgbClr val="0000D4"/>
                </a:solidFill>
              </a:rPr>
              <a:t>第 </a:t>
            </a:r>
            <a:r>
              <a:rPr lang="en-US" altLang="zh-TW" sz="4400" dirty="0">
                <a:solidFill>
                  <a:srgbClr val="0000D4"/>
                </a:solidFill>
              </a:rPr>
              <a:t>25 </a:t>
            </a:r>
            <a:r>
              <a:rPr lang="zh-TW" altLang="en-US" sz="4400" dirty="0">
                <a:solidFill>
                  <a:srgbClr val="0000D4"/>
                </a:solidFill>
              </a:rPr>
              <a:t>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/>
          <a:lstStyle/>
          <a:p>
            <a:r>
              <a:rPr lang="zh-TW" altLang="en-US" dirty="0" smtClean="0"/>
              <a:t>貳、性別平等教育法施行細則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86896" y="319816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 smtClean="0">
                <a:solidFill>
                  <a:srgbClr val="7030A0"/>
                </a:solidFill>
              </a:rPr>
              <a:t>性別平等教育法施行細則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211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匯合">
  <a:themeElements>
    <a:clrScheme name="匯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匯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匯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匯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匯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匯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匯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872</TotalTime>
  <Words>1704</Words>
  <Application>Microsoft Office PowerPoint</Application>
  <PresentationFormat>如螢幕大小 (4:3)</PresentationFormat>
  <Paragraphs>224</Paragraphs>
  <Slides>41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41</vt:i4>
      </vt:variant>
    </vt:vector>
  </HeadingPairs>
  <TitlesOfParts>
    <vt:vector size="42" baseType="lpstr">
      <vt:lpstr>匯合</vt:lpstr>
      <vt:lpstr>性別平等教育基本概念及相關法規案例研討 </vt:lpstr>
      <vt:lpstr>        性平相關法律</vt:lpstr>
      <vt:lpstr>     壹、 性別平等教育法</vt:lpstr>
      <vt:lpstr>性別平等教育法   第 2 條  1/2</vt:lpstr>
      <vt:lpstr>性別平等教育法   第 2 條  2/2</vt:lpstr>
      <vt:lpstr>性別平等教育法  第 21 條</vt:lpstr>
      <vt:lpstr>性別平等教育法  第 22 條</vt:lpstr>
      <vt:lpstr>性別平等教育法  第 25 條</vt:lpstr>
      <vt:lpstr>貳、性別平等教育法施行細則</vt:lpstr>
      <vt:lpstr>參、校園性侵害性騷擾或   性霸凌防治準則</vt:lpstr>
      <vt:lpstr>校園性侵害性騷擾或性霸凌防治準則</vt:lpstr>
      <vt:lpstr>校園性侵害性騷擾或性霸凌防治準則</vt:lpstr>
      <vt:lpstr>PowerPoint 簡報</vt:lpstr>
      <vt:lpstr>PowerPoint 簡報</vt:lpstr>
      <vt:lpstr>PowerPoint 簡報</vt:lpstr>
      <vt:lpstr>性霸凌</vt:lpstr>
      <vt:lpstr> 肆、性侵害犯罪防治法</vt:lpstr>
      <vt:lpstr>性侵害犯罪防治法   第 2 條</vt:lpstr>
      <vt:lpstr>性侵害犯罪防治法  第 7 條</vt:lpstr>
      <vt:lpstr>伍、兒童及少年性交易防治條例</vt:lpstr>
      <vt:lpstr>兒童及少年性交易防治條例</vt:lpstr>
      <vt:lpstr>兒童及少年性交易防治條例</vt:lpstr>
      <vt:lpstr>兒童及少年性交易防治條例</vt:lpstr>
      <vt:lpstr>  兒童及少年性交易防治條例</vt:lpstr>
      <vt:lpstr>兒童及少年性交易防治條例 第 23 條</vt:lpstr>
      <vt:lpstr>陸、兒童及少年福利與權益保障法</vt:lpstr>
      <vt:lpstr>兒童及少年福利與權益保障法</vt:lpstr>
      <vt:lpstr>兒童及少年福利與權益保障法 第 43 條</vt:lpstr>
      <vt:lpstr>兒童及少年福利與權益保障法第49條</vt:lpstr>
      <vt:lpstr>柒、刑法第十六章妨害性自主罪</vt:lpstr>
      <vt:lpstr>PowerPoint 簡報</vt:lpstr>
      <vt:lpstr>刑法上的性侵害   2/2</vt:lpstr>
      <vt:lpstr>性別工作平等法</vt:lpstr>
      <vt:lpstr>     捌、性騷擾防治法</vt:lpstr>
      <vt:lpstr>    性騷擾防治法</vt:lpstr>
      <vt:lpstr>性騷擾防治法  第二十四條   (罰則)</vt:lpstr>
      <vt:lpstr>性騷擾防治法  第二十五條   (罰則)</vt:lpstr>
      <vt:lpstr>     其他相關法則</vt:lpstr>
      <vt:lpstr>刑 法 第 315-1 條 （妨害秘密罪）</vt:lpstr>
      <vt:lpstr>社會秩序維護法</vt:lpstr>
      <vt:lpstr>  報告完畢   感謝聆聽   敬祝    教學愉快             順心順意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鄧</dc:creator>
  <cp:lastModifiedBy>lang</cp:lastModifiedBy>
  <cp:revision>68</cp:revision>
  <dcterms:created xsi:type="dcterms:W3CDTF">2010-03-15T04:55:05Z</dcterms:created>
  <dcterms:modified xsi:type="dcterms:W3CDTF">2017-12-17T18:43:41Z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TC011408001028</vt:lpwstr>
  </property>
</Properties>
</file>