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480" r:id="rId2"/>
    <p:sldId id="481" r:id="rId3"/>
    <p:sldId id="424" r:id="rId4"/>
    <p:sldId id="577" r:id="rId5"/>
    <p:sldId id="573" r:id="rId6"/>
    <p:sldId id="572" r:id="rId7"/>
    <p:sldId id="571" r:id="rId8"/>
    <p:sldId id="583" r:id="rId9"/>
    <p:sldId id="580" r:id="rId10"/>
    <p:sldId id="584" r:id="rId11"/>
    <p:sldId id="585" r:id="rId12"/>
    <p:sldId id="586" r:id="rId13"/>
    <p:sldId id="587" r:id="rId14"/>
    <p:sldId id="588" r:id="rId15"/>
    <p:sldId id="590" r:id="rId16"/>
    <p:sldId id="592" r:id="rId17"/>
    <p:sldId id="594" r:id="rId18"/>
    <p:sldId id="593" r:id="rId19"/>
    <p:sldId id="591" r:id="rId20"/>
    <p:sldId id="595" r:id="rId21"/>
    <p:sldId id="596" r:id="rId22"/>
    <p:sldId id="597" r:id="rId23"/>
    <p:sldId id="601" r:id="rId24"/>
    <p:sldId id="600" r:id="rId25"/>
    <p:sldId id="602" r:id="rId26"/>
    <p:sldId id="598" r:id="rId27"/>
    <p:sldId id="603" r:id="rId28"/>
    <p:sldId id="604" r:id="rId29"/>
    <p:sldId id="605" r:id="rId30"/>
    <p:sldId id="606" r:id="rId31"/>
    <p:sldId id="607" r:id="rId32"/>
    <p:sldId id="608" r:id="rId33"/>
    <p:sldId id="609" r:id="rId34"/>
    <p:sldId id="610" r:id="rId35"/>
    <p:sldId id="611" r:id="rId36"/>
    <p:sldId id="612" r:id="rId37"/>
    <p:sldId id="613" r:id="rId38"/>
    <p:sldId id="614" r:id="rId39"/>
    <p:sldId id="615" r:id="rId40"/>
    <p:sldId id="616" r:id="rId41"/>
    <p:sldId id="617" r:id="rId42"/>
    <p:sldId id="618" r:id="rId43"/>
    <p:sldId id="619" r:id="rId44"/>
    <p:sldId id="620" r:id="rId45"/>
    <p:sldId id="621" r:id="rId46"/>
    <p:sldId id="486" r:id="rId47"/>
    <p:sldId id="622" r:id="rId48"/>
    <p:sldId id="623" r:id="rId49"/>
    <p:sldId id="624" r:id="rId50"/>
    <p:sldId id="625" r:id="rId51"/>
    <p:sldId id="533" r:id="rId52"/>
    <p:sldId id="534" r:id="rId53"/>
    <p:sldId id="634" r:id="rId54"/>
    <p:sldId id="630" r:id="rId55"/>
    <p:sldId id="640" r:id="rId56"/>
    <p:sldId id="641" r:id="rId57"/>
    <p:sldId id="638" r:id="rId58"/>
    <p:sldId id="639" r:id="rId59"/>
    <p:sldId id="635" r:id="rId60"/>
    <p:sldId id="636" r:id="rId61"/>
    <p:sldId id="637" r:id="rId62"/>
    <p:sldId id="548" r:id="rId63"/>
    <p:sldId id="464" r:id="rId6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7" autoAdjust="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24D7D-7507-428B-98D4-98E416DB4B9D}" type="datetimeFigureOut">
              <a:rPr lang="zh-TW" altLang="en-US" smtClean="0"/>
              <a:pPr/>
              <a:t>2017/4/13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62280-2EE8-4085-AC25-0A32E9C871B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1806D71-B9C7-4649-811A-20AB9D2EA249}"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4BE345-00A4-4193-97D4-695791AB31B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DAD22A7A-7CFC-48D1-A8CF-72467C129B72}" type="datetimeFigureOut">
              <a:rPr lang="zh-TW" altLang="en-US" smtClean="0"/>
              <a:pPr/>
              <a:t>2017/4/13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224BE345-00A4-4193-97D4-695791AB31BD}"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D22A7A-7CFC-48D1-A8CF-72467C129B72}" type="datetimeFigureOut">
              <a:rPr lang="zh-TW" altLang="en-US" smtClean="0"/>
              <a:pPr/>
              <a:t>2017/4/13</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4BE345-00A4-4193-97D4-695791AB31BD}"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_rels/slide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eaLnBrk="1" hangingPunct="1"/>
            <a:r>
              <a:rPr lang="zh-TW" altLang="en-US" sz="5400" dirty="0" smtClean="0">
                <a:effectLst>
                  <a:outerShdw blurRad="38100" dist="38100" dir="2700000" algn="tl">
                    <a:srgbClr val="000000">
                      <a:alpha val="43137"/>
                    </a:srgbClr>
                  </a:outerShdw>
                </a:effectLst>
                <a:latin typeface="+mj-ea"/>
              </a:rPr>
              <a:t>青少年常見的心理疾患與因應技巧</a:t>
            </a:r>
            <a:endParaRPr lang="zh-TW" altLang="en-US" sz="5400" b="1" dirty="0" smtClean="0">
              <a:effectLst>
                <a:outerShdw blurRad="38100" dist="38100" dir="2700000" algn="tl">
                  <a:srgbClr val="000000">
                    <a:alpha val="43137"/>
                  </a:srgbClr>
                </a:outerShdw>
              </a:effectLst>
              <a:latin typeface="+mj-ea"/>
            </a:endParaRPr>
          </a:p>
        </p:txBody>
      </p:sp>
      <p:sp>
        <p:nvSpPr>
          <p:cNvPr id="3075" name="Rectangle 3"/>
          <p:cNvSpPr>
            <a:spLocks noGrp="1" noChangeArrowheads="1"/>
          </p:cNvSpPr>
          <p:nvPr>
            <p:ph type="subTitle" idx="1"/>
          </p:nvPr>
        </p:nvSpPr>
        <p:spPr>
          <a:xfrm>
            <a:off x="1714480" y="4000504"/>
            <a:ext cx="6400800" cy="1752600"/>
          </a:xfrm>
        </p:spPr>
        <p:txBody>
          <a:bodyPr/>
          <a:lstStyle/>
          <a:p>
            <a:pPr eaLnBrk="1" hangingPunct="1">
              <a:lnSpc>
                <a:spcPct val="80000"/>
              </a:lnSpc>
            </a:pPr>
            <a:r>
              <a:rPr lang="zh-TW" altLang="en-US" sz="2800" dirty="0" smtClean="0">
                <a:latin typeface="標楷體" pitchFamily="65" charset="-120"/>
                <a:ea typeface="標楷體" pitchFamily="65" charset="-120"/>
              </a:rPr>
              <a:t>信安醫療社團法人信安醫院院長</a:t>
            </a:r>
          </a:p>
          <a:p>
            <a:pPr eaLnBrk="1" hangingPunct="1">
              <a:lnSpc>
                <a:spcPct val="80000"/>
              </a:lnSpc>
            </a:pPr>
            <a:r>
              <a:rPr lang="zh-TW" altLang="en-US" sz="2800" dirty="0" smtClean="0">
                <a:latin typeface="標楷體" pitchFamily="65" charset="-120"/>
                <a:ea typeface="標楷體" pitchFamily="65" charset="-120"/>
              </a:rPr>
              <a:t>彰師大輔導與諮商學系博士</a:t>
            </a:r>
          </a:p>
          <a:p>
            <a:pPr eaLnBrk="1" hangingPunct="1">
              <a:lnSpc>
                <a:spcPct val="80000"/>
              </a:lnSpc>
            </a:pPr>
            <a:r>
              <a:rPr lang="zh-TW" altLang="en-US" sz="2800" dirty="0" smtClean="0">
                <a:latin typeface="標楷體" pitchFamily="65" charset="-120"/>
                <a:ea typeface="標楷體" pitchFamily="65" charset="-120"/>
              </a:rPr>
              <a:t>林伯彥醫師</a:t>
            </a:r>
          </a:p>
          <a:p>
            <a:pPr eaLnBrk="1" hangingPunct="1">
              <a:lnSpc>
                <a:spcPct val="80000"/>
              </a:lnSpc>
            </a:pPr>
            <a:r>
              <a:rPr lang="zh-TW" altLang="en-US" sz="2800" dirty="0" smtClean="0">
                <a:latin typeface="標楷體" pitchFamily="65" charset="-120"/>
                <a:ea typeface="標楷體" pitchFamily="65" charset="-120"/>
              </a:rPr>
              <a:t> </a:t>
            </a:r>
          </a:p>
          <a:p>
            <a:pPr eaLnBrk="1" hangingPunct="1">
              <a:lnSpc>
                <a:spcPct val="80000"/>
              </a:lnSpc>
            </a:pPr>
            <a:endParaRPr lang="en-US" altLang="zh-TW" sz="28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zh-TW" altLang="en-US" sz="4000" dirty="0">
                <a:latin typeface="新細明體" charset="-120"/>
              </a:rPr>
              <a:t>注意力缺失</a:t>
            </a:r>
            <a:r>
              <a:rPr lang="en-US" altLang="zh-TW" sz="4000" dirty="0">
                <a:latin typeface="新細明體" charset="-120"/>
              </a:rPr>
              <a:t>/</a:t>
            </a:r>
            <a:r>
              <a:rPr lang="zh-TW" altLang="en-US" sz="4000" dirty="0">
                <a:latin typeface="新細明體" charset="-120"/>
              </a:rPr>
              <a:t>過動疾患</a:t>
            </a:r>
          </a:p>
        </p:txBody>
      </p:sp>
      <p:sp>
        <p:nvSpPr>
          <p:cNvPr id="129027" name="Rectangle 3"/>
          <p:cNvSpPr>
            <a:spLocks noGrp="1" noChangeArrowheads="1"/>
          </p:cNvSpPr>
          <p:nvPr>
            <p:ph idx="1"/>
          </p:nvPr>
        </p:nvSpPr>
        <p:spPr/>
        <p:txBody>
          <a:bodyPr>
            <a:normAutofit/>
          </a:bodyPr>
          <a:lstStyle/>
          <a:p>
            <a:pPr>
              <a:lnSpc>
                <a:spcPct val="90000"/>
              </a:lnSpc>
            </a:pPr>
            <a:r>
              <a:rPr lang="zh-TW" altLang="en-US" sz="2800" dirty="0" smtClean="0">
                <a:latin typeface="新細明體" charset="-120"/>
              </a:rPr>
              <a:t>具干擾功能或發展的持續專注力不足</a:t>
            </a:r>
            <a:r>
              <a:rPr lang="en-US" altLang="zh-TW" sz="2800" dirty="0" smtClean="0">
                <a:latin typeface="新細明體" charset="-120"/>
              </a:rPr>
              <a:t>/</a:t>
            </a:r>
            <a:r>
              <a:rPr lang="zh-TW" altLang="en-US" sz="2800" dirty="0" smtClean="0">
                <a:latin typeface="新細明體" charset="-120"/>
              </a:rPr>
              <a:t>或過動</a:t>
            </a:r>
            <a:r>
              <a:rPr lang="en-US" altLang="zh-TW" sz="2800" dirty="0" smtClean="0">
                <a:latin typeface="新細明體" charset="-120"/>
              </a:rPr>
              <a:t>-</a:t>
            </a:r>
            <a:r>
              <a:rPr lang="zh-TW" altLang="en-US" sz="2800" dirty="0" smtClean="0">
                <a:latin typeface="新細明體" charset="-120"/>
              </a:rPr>
              <a:t>衝動樣態，兩</a:t>
            </a:r>
            <a:r>
              <a:rPr lang="zh-TW" altLang="en-US" sz="2800" dirty="0">
                <a:latin typeface="新細明體" charset="-120"/>
              </a:rPr>
              <a:t>種持續模式至少有一種（兩種模式皆</a:t>
            </a:r>
            <a:r>
              <a:rPr lang="zh-TW" altLang="en-US" sz="2800" dirty="0" smtClean="0">
                <a:latin typeface="新細明體" charset="-120"/>
              </a:rPr>
              <a:t>有為混合模式，</a:t>
            </a:r>
            <a:r>
              <a:rPr lang="zh-TW" altLang="en-US" sz="2800" dirty="0">
                <a:latin typeface="新細明體" charset="-120"/>
              </a:rPr>
              <a:t>且持續至少六個月，已達適應不良並與其發展水準不相稱。</a:t>
            </a:r>
          </a:p>
          <a:p>
            <a:pPr>
              <a:lnSpc>
                <a:spcPct val="90000"/>
              </a:lnSpc>
            </a:pPr>
            <a:r>
              <a:rPr lang="zh-TW" altLang="en-US" sz="2800" dirty="0">
                <a:latin typeface="新細明體" charset="-120"/>
              </a:rPr>
              <a:t>這些症狀</a:t>
            </a:r>
            <a:r>
              <a:rPr lang="zh-TW" altLang="en-US" sz="2800" dirty="0" smtClean="0">
                <a:latin typeface="新細明體" charset="-120"/>
              </a:rPr>
              <a:t>在</a:t>
            </a:r>
            <a:r>
              <a:rPr lang="en-US" altLang="zh-TW" sz="2800" dirty="0" smtClean="0">
                <a:latin typeface="新細明體" charset="-120"/>
              </a:rPr>
              <a:t>12</a:t>
            </a:r>
            <a:r>
              <a:rPr lang="zh-TW" altLang="en-US" sz="2800" dirty="0" smtClean="0">
                <a:latin typeface="新細明體" charset="-120"/>
              </a:rPr>
              <a:t>歲</a:t>
            </a:r>
            <a:r>
              <a:rPr lang="zh-TW" altLang="en-US" sz="2800" dirty="0">
                <a:latin typeface="新細明體" charset="-120"/>
              </a:rPr>
              <a:t>以前即出現。</a:t>
            </a:r>
          </a:p>
          <a:p>
            <a:pPr>
              <a:lnSpc>
                <a:spcPct val="90000"/>
              </a:lnSpc>
            </a:pPr>
            <a:r>
              <a:rPr lang="zh-TW" altLang="en-US" sz="2800" dirty="0">
                <a:latin typeface="新細明體" charset="-120"/>
              </a:rPr>
              <a:t>發生於兩種</a:t>
            </a:r>
            <a:r>
              <a:rPr lang="zh-TW" altLang="en-US" sz="2800" dirty="0" smtClean="0">
                <a:latin typeface="新細明體" charset="-120"/>
              </a:rPr>
              <a:t>或更多的情境表現 </a:t>
            </a:r>
            <a:r>
              <a:rPr lang="en-US" altLang="zh-TW" sz="2800" dirty="0" smtClean="0">
                <a:latin typeface="新細明體" charset="-120"/>
              </a:rPr>
              <a:t>(</a:t>
            </a:r>
            <a:r>
              <a:rPr lang="zh-TW" altLang="en-US" sz="2800" dirty="0">
                <a:latin typeface="新細明體" charset="-120"/>
              </a:rPr>
              <a:t>全面性</a:t>
            </a:r>
            <a:r>
              <a:rPr lang="en-US" altLang="zh-TW" sz="2800" dirty="0">
                <a:latin typeface="新細明體" charset="-120"/>
              </a:rPr>
              <a:t>)</a:t>
            </a:r>
          </a:p>
          <a:p>
            <a:pPr>
              <a:lnSpc>
                <a:spcPct val="90000"/>
              </a:lnSpc>
            </a:pPr>
            <a:r>
              <a:rPr lang="zh-TW" altLang="en-US" sz="2800" dirty="0">
                <a:latin typeface="新細明體" charset="-120"/>
              </a:rPr>
              <a:t>必須有明確證據</a:t>
            </a:r>
            <a:r>
              <a:rPr lang="zh-TW" altLang="en-US" sz="2800" dirty="0" smtClean="0">
                <a:latin typeface="新細明體" charset="-120"/>
              </a:rPr>
              <a:t>顯示症狀干擾或降低社交、</a:t>
            </a:r>
            <a:r>
              <a:rPr lang="zh-TW" altLang="en-US" sz="2800" dirty="0">
                <a:latin typeface="新細明體" charset="-120"/>
              </a:rPr>
              <a:t>學業</a:t>
            </a:r>
            <a:r>
              <a:rPr lang="zh-TW" altLang="en-US" sz="2800" dirty="0" smtClean="0">
                <a:latin typeface="新細明體" charset="-120"/>
              </a:rPr>
              <a:t>、或職業功能的品質。</a:t>
            </a:r>
            <a:endParaRPr lang="zh-TW" altLang="en-US" sz="2800" dirty="0">
              <a:latin typeface="新細明體" charset="-120"/>
            </a:endParaRPr>
          </a:p>
        </p:txBody>
      </p:sp>
      <p:sp>
        <p:nvSpPr>
          <p:cNvPr id="4" name="文字方塊 3"/>
          <p:cNvSpPr txBox="1"/>
          <p:nvPr/>
        </p:nvSpPr>
        <p:spPr>
          <a:xfrm>
            <a:off x="6876256" y="6453336"/>
            <a:ext cx="2267744" cy="246221"/>
          </a:xfrm>
          <a:prstGeom prst="rect">
            <a:avLst/>
          </a:prstGeom>
          <a:noFill/>
        </p:spPr>
        <p:txBody>
          <a:bodyPr wrap="square" rtlCol="0">
            <a:spAutoFit/>
          </a:bodyPr>
          <a:lstStyle/>
          <a:p>
            <a:r>
              <a:rPr lang="en-US" altLang="zh-TW" sz="1000" i="1" dirty="0" smtClean="0"/>
              <a:t>DSM-5 </a:t>
            </a:r>
            <a:r>
              <a:rPr lang="zh-TW" altLang="en-US" sz="1000" i="1" dirty="0" smtClean="0"/>
              <a:t>精神疾病診斷準則手冊</a:t>
            </a:r>
            <a:endParaRPr lang="zh-TW" altLang="en-US" sz="1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zh-TW" altLang="en-US" dirty="0" smtClean="0"/>
              <a:t>不專注</a:t>
            </a:r>
            <a:r>
              <a:rPr lang="en-US" altLang="zh-TW" sz="3200" dirty="0" smtClean="0">
                <a:solidFill>
                  <a:schemeClr val="tx1"/>
                </a:solidFill>
              </a:rPr>
              <a:t>(</a:t>
            </a:r>
            <a:r>
              <a:rPr lang="zh-TW" altLang="en-US" sz="3200" dirty="0" smtClean="0">
                <a:solidFill>
                  <a:schemeClr val="tx1"/>
                </a:solidFill>
              </a:rPr>
              <a:t>兒童最少</a:t>
            </a:r>
            <a:r>
              <a:rPr lang="en-US" altLang="zh-TW" sz="3200" dirty="0" smtClean="0">
                <a:solidFill>
                  <a:schemeClr val="tx1"/>
                </a:solidFill>
              </a:rPr>
              <a:t>6</a:t>
            </a:r>
            <a:r>
              <a:rPr lang="zh-TW" altLang="en-US" sz="3200" dirty="0" smtClean="0">
                <a:solidFill>
                  <a:schemeClr val="tx1"/>
                </a:solidFill>
              </a:rPr>
              <a:t>項或</a:t>
            </a:r>
            <a:r>
              <a:rPr lang="en-US" altLang="zh-TW" sz="3200" dirty="0" smtClean="0">
                <a:solidFill>
                  <a:schemeClr val="tx1"/>
                </a:solidFill>
              </a:rPr>
              <a:t>6</a:t>
            </a:r>
            <a:r>
              <a:rPr lang="zh-TW" altLang="en-US" sz="3200" dirty="0" smtClean="0">
                <a:solidFill>
                  <a:schemeClr val="tx1"/>
                </a:solidFill>
              </a:rPr>
              <a:t>項以上情況，青少年或成年至少</a:t>
            </a:r>
            <a:r>
              <a:rPr lang="en-US" altLang="zh-TW" sz="3200" dirty="0" smtClean="0">
                <a:solidFill>
                  <a:schemeClr val="tx1"/>
                </a:solidFill>
              </a:rPr>
              <a:t>5</a:t>
            </a:r>
            <a:r>
              <a:rPr lang="zh-TW" altLang="en-US" sz="3200" dirty="0" smtClean="0">
                <a:solidFill>
                  <a:schemeClr val="tx1"/>
                </a:solidFill>
              </a:rPr>
              <a:t>項</a:t>
            </a:r>
            <a:r>
              <a:rPr lang="en-US" altLang="zh-TW" sz="3200" dirty="0" smtClean="0">
                <a:solidFill>
                  <a:schemeClr val="tx1"/>
                </a:solidFill>
              </a:rPr>
              <a:t>)</a:t>
            </a:r>
            <a:endParaRPr lang="en-US" altLang="zh-TW" sz="3200" dirty="0">
              <a:solidFill>
                <a:schemeClr val="tx1"/>
              </a:solidFill>
            </a:endParaRPr>
          </a:p>
        </p:txBody>
      </p:sp>
      <p:sp>
        <p:nvSpPr>
          <p:cNvPr id="109571" name="Rectangle 3"/>
          <p:cNvSpPr>
            <a:spLocks noGrp="1" noChangeArrowheads="1"/>
          </p:cNvSpPr>
          <p:nvPr>
            <p:ph idx="1"/>
          </p:nvPr>
        </p:nvSpPr>
        <p:spPr/>
        <p:txBody>
          <a:bodyPr>
            <a:normAutofit fontScale="92500" lnSpcReduction="20000"/>
          </a:bodyPr>
          <a:lstStyle/>
          <a:p>
            <a:r>
              <a:rPr lang="zh-TW" altLang="en-US" sz="2800"/>
              <a:t>粗心犯錯，無法密切注意細節</a:t>
            </a:r>
          </a:p>
          <a:p>
            <a:r>
              <a:rPr lang="zh-TW" altLang="en-US" sz="2800"/>
              <a:t>難於工作或遊戲活動中維持專注力</a:t>
            </a:r>
          </a:p>
          <a:p>
            <a:r>
              <a:rPr lang="zh-TW" altLang="en-US" sz="2800"/>
              <a:t>不專心別人的說話</a:t>
            </a:r>
          </a:p>
          <a:p>
            <a:r>
              <a:rPr lang="zh-TW" altLang="en-US" sz="2800"/>
              <a:t>經常不能按指令將事情完成（並非由於對立行為或不了解指示）</a:t>
            </a:r>
          </a:p>
          <a:p>
            <a:r>
              <a:rPr lang="zh-TW" altLang="en-US" sz="2800"/>
              <a:t>經常有困難自己安排或規劃工作和活動</a:t>
            </a:r>
          </a:p>
          <a:p>
            <a:r>
              <a:rPr lang="zh-TW" altLang="en-US" sz="2800"/>
              <a:t>經常逃避、不喜歡、或排斥需要維持長時間專注的任務（家庭作業）</a:t>
            </a:r>
          </a:p>
          <a:p>
            <a:r>
              <a:rPr lang="zh-TW" altLang="en-US" sz="2800"/>
              <a:t>常遺失活動必備物品（如書本、文具）</a:t>
            </a:r>
          </a:p>
          <a:p>
            <a:r>
              <a:rPr lang="zh-TW" altLang="en-US" sz="2800"/>
              <a:t>容易受外界刺激影響而分心</a:t>
            </a:r>
          </a:p>
          <a:p>
            <a:r>
              <a:rPr lang="zh-TW" altLang="en-US" sz="2800"/>
              <a:t>在日常活動經常遺忘要做的事情</a:t>
            </a:r>
          </a:p>
          <a:p>
            <a:endParaRPr lang="en-US" altLang="zh-TW" sz="2800"/>
          </a:p>
        </p:txBody>
      </p:sp>
      <p:sp>
        <p:nvSpPr>
          <p:cNvPr id="4" name="文字方塊 3"/>
          <p:cNvSpPr txBox="1"/>
          <p:nvPr/>
        </p:nvSpPr>
        <p:spPr>
          <a:xfrm>
            <a:off x="6876256" y="6453336"/>
            <a:ext cx="2267744" cy="246221"/>
          </a:xfrm>
          <a:prstGeom prst="rect">
            <a:avLst/>
          </a:prstGeom>
          <a:noFill/>
        </p:spPr>
        <p:txBody>
          <a:bodyPr wrap="square" rtlCol="0">
            <a:spAutoFit/>
          </a:bodyPr>
          <a:lstStyle/>
          <a:p>
            <a:r>
              <a:rPr lang="en-US" altLang="zh-TW" sz="1000" i="1" dirty="0" smtClean="0"/>
              <a:t>DSM-5 </a:t>
            </a:r>
            <a:r>
              <a:rPr lang="zh-TW" altLang="en-US" sz="1000" i="1" dirty="0" smtClean="0"/>
              <a:t>精神疾病診斷準則手冊</a:t>
            </a:r>
            <a:endParaRPr lang="zh-TW" altLang="en-US" sz="10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zh-TW" altLang="en-US" dirty="0"/>
              <a:t>過</a:t>
            </a:r>
            <a:r>
              <a:rPr lang="zh-TW" altLang="en-US" dirty="0" smtClean="0"/>
              <a:t>動及衝動</a:t>
            </a:r>
            <a:r>
              <a:rPr lang="en-US" altLang="zh-TW" sz="3200" dirty="0" smtClean="0">
                <a:solidFill>
                  <a:schemeClr val="tx1"/>
                </a:solidFill>
              </a:rPr>
              <a:t>(</a:t>
            </a:r>
            <a:r>
              <a:rPr lang="zh-TW" altLang="en-US" sz="3200" dirty="0" smtClean="0">
                <a:solidFill>
                  <a:schemeClr val="tx1"/>
                </a:solidFill>
              </a:rPr>
              <a:t>兒童最少</a:t>
            </a:r>
            <a:r>
              <a:rPr lang="en-US" altLang="zh-TW" sz="3200" dirty="0" smtClean="0">
                <a:solidFill>
                  <a:schemeClr val="tx1"/>
                </a:solidFill>
              </a:rPr>
              <a:t>6</a:t>
            </a:r>
            <a:r>
              <a:rPr lang="zh-TW" altLang="en-US" sz="3200" dirty="0" smtClean="0">
                <a:solidFill>
                  <a:schemeClr val="tx1"/>
                </a:solidFill>
              </a:rPr>
              <a:t>項或</a:t>
            </a:r>
            <a:r>
              <a:rPr lang="en-US" altLang="zh-TW" sz="3200" dirty="0" smtClean="0">
                <a:solidFill>
                  <a:schemeClr val="tx1"/>
                </a:solidFill>
              </a:rPr>
              <a:t>6</a:t>
            </a:r>
            <a:r>
              <a:rPr lang="zh-TW" altLang="en-US" sz="3200" dirty="0" smtClean="0">
                <a:solidFill>
                  <a:schemeClr val="tx1"/>
                </a:solidFill>
              </a:rPr>
              <a:t>項以上情況，青少年或成年至少</a:t>
            </a:r>
            <a:r>
              <a:rPr lang="en-US" altLang="zh-TW" sz="3200" dirty="0" smtClean="0">
                <a:solidFill>
                  <a:schemeClr val="tx1"/>
                </a:solidFill>
              </a:rPr>
              <a:t>5</a:t>
            </a:r>
            <a:r>
              <a:rPr lang="zh-TW" altLang="en-US" sz="3200" dirty="0" smtClean="0">
                <a:solidFill>
                  <a:schemeClr val="tx1"/>
                </a:solidFill>
              </a:rPr>
              <a:t>項</a:t>
            </a:r>
            <a:r>
              <a:rPr lang="en-US" altLang="zh-TW" sz="3200" dirty="0" smtClean="0">
                <a:solidFill>
                  <a:schemeClr val="tx1"/>
                </a:solidFill>
              </a:rPr>
              <a:t>)</a:t>
            </a:r>
            <a:endParaRPr lang="zh-TW" altLang="en-US" sz="3200" dirty="0">
              <a:solidFill>
                <a:schemeClr val="tx1"/>
              </a:solidFill>
            </a:endParaRPr>
          </a:p>
        </p:txBody>
      </p:sp>
      <p:sp>
        <p:nvSpPr>
          <p:cNvPr id="111620" name="Rectangle 4"/>
          <p:cNvSpPr>
            <a:spLocks noGrp="1" noChangeArrowheads="1"/>
          </p:cNvSpPr>
          <p:nvPr>
            <p:ph idx="1"/>
          </p:nvPr>
        </p:nvSpPr>
        <p:spPr/>
        <p:txBody>
          <a:bodyPr>
            <a:normAutofit fontScale="62500" lnSpcReduction="20000"/>
          </a:bodyPr>
          <a:lstStyle/>
          <a:p>
            <a:pPr marL="533400" indent="-533400">
              <a:lnSpc>
                <a:spcPct val="90000"/>
              </a:lnSpc>
              <a:buNone/>
            </a:pPr>
            <a:endParaRPr lang="zh-TW" altLang="en-US" b="1" dirty="0"/>
          </a:p>
          <a:p>
            <a:pPr marL="533400" indent="-533400">
              <a:lnSpc>
                <a:spcPct val="90000"/>
              </a:lnSpc>
            </a:pPr>
            <a:r>
              <a:rPr lang="zh-TW" altLang="en-US" sz="4400" dirty="0"/>
              <a:t>手忙腳亂、扭動不安</a:t>
            </a:r>
            <a:r>
              <a:rPr lang="zh-TW" altLang="en-US" sz="4400" dirty="0" smtClean="0"/>
              <a:t>。</a:t>
            </a:r>
            <a:endParaRPr lang="en-US" altLang="zh-TW" sz="4400" dirty="0" smtClean="0"/>
          </a:p>
          <a:p>
            <a:pPr marL="533400" indent="-533400">
              <a:lnSpc>
                <a:spcPct val="90000"/>
              </a:lnSpc>
            </a:pPr>
            <a:r>
              <a:rPr lang="zh-TW" altLang="en-US" sz="4400" dirty="0" smtClean="0"/>
              <a:t>常</a:t>
            </a:r>
            <a:r>
              <a:rPr lang="zh-TW" altLang="en-US" sz="4400" dirty="0"/>
              <a:t>離座位</a:t>
            </a:r>
            <a:r>
              <a:rPr lang="zh-TW" altLang="en-US" sz="4400" dirty="0" smtClean="0"/>
              <a:t>。</a:t>
            </a:r>
            <a:endParaRPr lang="en-US" altLang="zh-TW" sz="4400" dirty="0" smtClean="0"/>
          </a:p>
          <a:p>
            <a:pPr marL="533400" indent="-533400">
              <a:lnSpc>
                <a:spcPct val="90000"/>
              </a:lnSpc>
            </a:pPr>
            <a:r>
              <a:rPr lang="zh-TW" altLang="en-US" sz="4400" dirty="0" smtClean="0"/>
              <a:t>不</a:t>
            </a:r>
            <a:r>
              <a:rPr lang="zh-TW" altLang="en-US" sz="4400" dirty="0"/>
              <a:t>適當場合過度四處奔跑或攀爬。（青少年或成人可僅限於主觀感到不能安靜</a:t>
            </a:r>
            <a:r>
              <a:rPr lang="zh-TW" altLang="en-US" sz="4400" dirty="0" smtClean="0"/>
              <a:t>）</a:t>
            </a:r>
            <a:endParaRPr lang="en-US" altLang="zh-TW" sz="4400" dirty="0" smtClean="0"/>
          </a:p>
          <a:p>
            <a:pPr marL="533400" indent="-533400">
              <a:lnSpc>
                <a:spcPct val="90000"/>
              </a:lnSpc>
            </a:pPr>
            <a:r>
              <a:rPr lang="zh-TW" altLang="en-US" sz="4400" dirty="0" smtClean="0"/>
              <a:t>困難</a:t>
            </a:r>
            <a:r>
              <a:rPr lang="zh-TW" altLang="en-US" sz="4400" dirty="0"/>
              <a:t>安靜活動</a:t>
            </a:r>
            <a:r>
              <a:rPr lang="zh-TW" altLang="en-US" sz="4400" dirty="0" smtClean="0"/>
              <a:t>。</a:t>
            </a:r>
            <a:endParaRPr lang="en-US" altLang="zh-TW" sz="4400" dirty="0" smtClean="0"/>
          </a:p>
          <a:p>
            <a:pPr marL="533400" indent="-533400">
              <a:lnSpc>
                <a:spcPct val="90000"/>
              </a:lnSpc>
            </a:pPr>
            <a:r>
              <a:rPr lang="zh-TW" altLang="en-US" sz="4400" dirty="0" smtClean="0"/>
              <a:t>「</a:t>
            </a:r>
            <a:r>
              <a:rPr lang="zh-TW" altLang="en-US" sz="4400" dirty="0"/>
              <a:t>馬達推動」般活躍</a:t>
            </a:r>
            <a:r>
              <a:rPr lang="zh-TW" altLang="en-US" sz="4400" dirty="0" smtClean="0"/>
              <a:t>。</a:t>
            </a:r>
            <a:endParaRPr lang="en-US" altLang="zh-TW" sz="4400" dirty="0" smtClean="0"/>
          </a:p>
          <a:p>
            <a:pPr marL="533400" indent="-533400">
              <a:lnSpc>
                <a:spcPct val="90000"/>
              </a:lnSpc>
            </a:pPr>
            <a:r>
              <a:rPr lang="zh-TW" altLang="en-US" sz="4400" dirty="0" smtClean="0"/>
              <a:t>經常</a:t>
            </a:r>
            <a:r>
              <a:rPr lang="zh-TW" altLang="en-US" sz="4400" dirty="0"/>
              <a:t>說話過多</a:t>
            </a:r>
            <a:r>
              <a:rPr lang="zh-TW" altLang="en-US" sz="4400" dirty="0" smtClean="0"/>
              <a:t>。</a:t>
            </a:r>
            <a:endParaRPr lang="en-US" altLang="zh-TW" sz="4400" dirty="0" smtClean="0"/>
          </a:p>
          <a:p>
            <a:pPr marL="533400" indent="-533400">
              <a:lnSpc>
                <a:spcPct val="90000"/>
              </a:lnSpc>
            </a:pPr>
            <a:r>
              <a:rPr lang="zh-TW" altLang="en-US" sz="4400" dirty="0" smtClean="0"/>
              <a:t>常問題未說完即搶答。</a:t>
            </a:r>
            <a:endParaRPr lang="en-US" altLang="zh-TW" sz="4400" dirty="0" smtClean="0"/>
          </a:p>
          <a:p>
            <a:pPr marL="533400" indent="-533400">
              <a:lnSpc>
                <a:spcPct val="90000"/>
              </a:lnSpc>
            </a:pPr>
            <a:r>
              <a:rPr lang="zh-TW" altLang="en-US" sz="4400" dirty="0" smtClean="0"/>
              <a:t>輪流時困難等待。</a:t>
            </a:r>
            <a:endParaRPr lang="en-US" altLang="zh-TW" sz="4400" dirty="0" smtClean="0"/>
          </a:p>
          <a:p>
            <a:pPr marL="533400" indent="-533400">
              <a:lnSpc>
                <a:spcPct val="90000"/>
              </a:lnSpc>
            </a:pPr>
            <a:r>
              <a:rPr lang="zh-TW" altLang="en-US" sz="4400" dirty="0" smtClean="0"/>
              <a:t>經常打斷或侵擾他人（貿然闖入他人的談話或遊戲）</a:t>
            </a:r>
            <a:endParaRPr lang="zh-TW" altLang="en-US" sz="4400" dirty="0"/>
          </a:p>
        </p:txBody>
      </p:sp>
      <p:sp>
        <p:nvSpPr>
          <p:cNvPr id="5" name="文字方塊 4"/>
          <p:cNvSpPr txBox="1"/>
          <p:nvPr/>
        </p:nvSpPr>
        <p:spPr>
          <a:xfrm>
            <a:off x="6876256" y="6453336"/>
            <a:ext cx="2267744" cy="246221"/>
          </a:xfrm>
          <a:prstGeom prst="rect">
            <a:avLst/>
          </a:prstGeom>
          <a:noFill/>
        </p:spPr>
        <p:txBody>
          <a:bodyPr wrap="square" rtlCol="0">
            <a:spAutoFit/>
          </a:bodyPr>
          <a:lstStyle/>
          <a:p>
            <a:r>
              <a:rPr lang="en-US" altLang="zh-TW" sz="1000" i="1" dirty="0" smtClean="0"/>
              <a:t>DSM-5 </a:t>
            </a:r>
            <a:r>
              <a:rPr lang="zh-TW" altLang="en-US" sz="1000" i="1" dirty="0" smtClean="0"/>
              <a:t>精神疾病診斷準則手冊</a:t>
            </a:r>
            <a:endParaRPr lang="zh-TW" altLang="en-US" sz="10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4294967295"/>
          </p:nvPr>
        </p:nvSpPr>
        <p:spPr>
          <a:xfrm>
            <a:off x="574675" y="980729"/>
            <a:ext cx="7813749" cy="4968551"/>
          </a:xfrm>
        </p:spPr>
        <p:txBody>
          <a:bodyPr/>
          <a:lstStyle/>
          <a:p>
            <a:r>
              <a:rPr lang="zh-TW" altLang="en-US" sz="2800" dirty="0" smtClean="0"/>
              <a:t>兒童青少年盛行率約</a:t>
            </a:r>
            <a:r>
              <a:rPr lang="en-US" altLang="zh-TW" sz="2800" dirty="0" smtClean="0"/>
              <a:t>5%</a:t>
            </a:r>
            <a:r>
              <a:rPr lang="zh-TW" altLang="en-US" sz="2800" dirty="0" smtClean="0"/>
              <a:t>，男</a:t>
            </a:r>
            <a:r>
              <a:rPr lang="en-US" altLang="zh-TW" sz="2800" dirty="0" smtClean="0"/>
              <a:t>:</a:t>
            </a:r>
            <a:r>
              <a:rPr lang="zh-TW" altLang="en-US" sz="2800" dirty="0" smtClean="0"/>
              <a:t> 女約 </a:t>
            </a:r>
            <a:r>
              <a:rPr lang="en-US" altLang="zh-TW" sz="2800" dirty="0" smtClean="0"/>
              <a:t>2-9: 1</a:t>
            </a:r>
            <a:r>
              <a:rPr lang="zh-TW" altLang="en-US" sz="2800" dirty="0" smtClean="0"/>
              <a:t>。</a:t>
            </a:r>
            <a:endParaRPr lang="en-US" altLang="zh-TW" sz="2800" dirty="0" smtClean="0"/>
          </a:p>
          <a:p>
            <a:r>
              <a:rPr lang="zh-TW" altLang="en-US" sz="2800" dirty="0" smtClean="0"/>
              <a:t>約</a:t>
            </a:r>
            <a:r>
              <a:rPr lang="en-US" altLang="zh-TW" sz="2800" dirty="0" smtClean="0"/>
              <a:t>70 % </a:t>
            </a:r>
            <a:r>
              <a:rPr lang="zh-TW" altLang="en-US" sz="2800" dirty="0" smtClean="0"/>
              <a:t>有共病，包括學習障礙、焦慮疾患、情緒疾患、和物質濫用等相關精神疾患。</a:t>
            </a:r>
            <a:endParaRPr lang="en-US" altLang="zh-TW" sz="2800" dirty="0" smtClean="0"/>
          </a:p>
          <a:p>
            <a:r>
              <a:rPr lang="zh-TW" altLang="en-US" sz="2800" dirty="0" smtClean="0"/>
              <a:t>腦神經傳導物質主要與多巴胺與正腎上腺素系統有關。</a:t>
            </a:r>
            <a:endParaRPr lang="en-US" altLang="zh-TW" sz="2800" dirty="0" smtClean="0"/>
          </a:p>
          <a:p>
            <a:r>
              <a:rPr lang="zh-TW" altLang="en-US" sz="2800" dirty="0" smtClean="0"/>
              <a:t>前額葉主要與注意力聚焦和調節衝動有關。</a:t>
            </a:r>
            <a:endParaRPr lang="en-US" altLang="zh-TW" sz="2800" dirty="0" smtClean="0"/>
          </a:p>
          <a:p>
            <a:r>
              <a:rPr lang="zh-TW" altLang="en-US" sz="2800" dirty="0" smtClean="0"/>
              <a:t>約</a:t>
            </a:r>
            <a:r>
              <a:rPr lang="en-US" altLang="zh-TW" sz="2800" dirty="0" smtClean="0"/>
              <a:t>40%</a:t>
            </a:r>
            <a:r>
              <a:rPr lang="zh-TW" altLang="en-US" sz="2800" dirty="0" smtClean="0"/>
              <a:t>可於青春期至成年初期階段緩解。</a:t>
            </a:r>
            <a:endParaRPr lang="en-US" altLang="zh-TW" sz="2800" dirty="0" smtClean="0"/>
          </a:p>
          <a:p>
            <a:pPr>
              <a:buNone/>
            </a:pPr>
            <a:endParaRPr lang="en-US" altLang="zh-TW" sz="2800" dirty="0" smtClean="0"/>
          </a:p>
        </p:txBody>
      </p:sp>
      <p:sp>
        <p:nvSpPr>
          <p:cNvPr id="4" name="文字方塊 3"/>
          <p:cNvSpPr txBox="1"/>
          <p:nvPr/>
        </p:nvSpPr>
        <p:spPr>
          <a:xfrm>
            <a:off x="5868144" y="6611778"/>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r>
              <a:rPr lang="zh-TW" altLang="en-US" sz="4400" dirty="0"/>
              <a:t>治療</a:t>
            </a:r>
          </a:p>
        </p:txBody>
      </p:sp>
      <p:sp>
        <p:nvSpPr>
          <p:cNvPr id="120835" name="Rectangle 3"/>
          <p:cNvSpPr>
            <a:spLocks noGrp="1" noChangeArrowheads="1"/>
          </p:cNvSpPr>
          <p:nvPr>
            <p:ph type="body" idx="4294967295"/>
          </p:nvPr>
        </p:nvSpPr>
        <p:spPr/>
        <p:txBody>
          <a:bodyPr/>
          <a:lstStyle/>
          <a:p>
            <a:r>
              <a:rPr lang="zh-TW" altLang="en-US" dirty="0"/>
              <a:t>進行診斷，多方面評估及資料搜集，瞭解兒童的長處及弱點，推動家長與學校合作及溝通。</a:t>
            </a:r>
          </a:p>
          <a:p>
            <a:r>
              <a:rPr lang="zh-TW" altLang="en-US" dirty="0"/>
              <a:t>多重專業團隊治療</a:t>
            </a:r>
            <a:r>
              <a:rPr lang="en-US" altLang="zh-TW" dirty="0"/>
              <a:t>(Multidisciplinary care)</a:t>
            </a:r>
            <a:r>
              <a:rPr lang="zh-TW" altLang="en-US" dirty="0"/>
              <a:t>，包括：藥物</a:t>
            </a:r>
            <a:r>
              <a:rPr lang="zh-TW" altLang="en-US" dirty="0" smtClean="0"/>
              <a:t>治療</a:t>
            </a:r>
            <a:r>
              <a:rPr lang="en-US" altLang="zh-TW" dirty="0" smtClean="0"/>
              <a:t>(</a:t>
            </a:r>
            <a:r>
              <a:rPr lang="zh-TW" altLang="en-US" dirty="0" smtClean="0"/>
              <a:t>如中樞神經興奮劑的</a:t>
            </a:r>
            <a:r>
              <a:rPr lang="en-US" altLang="zh-TW" dirty="0" smtClean="0"/>
              <a:t>Ritalin</a:t>
            </a:r>
            <a:r>
              <a:rPr lang="zh-TW" altLang="en-US" dirty="0" smtClean="0"/>
              <a:t>與</a:t>
            </a:r>
            <a:r>
              <a:rPr lang="en-US" altLang="zh-TW" dirty="0" err="1" smtClean="0"/>
              <a:t>Concerta</a:t>
            </a:r>
            <a:r>
              <a:rPr lang="zh-TW" altLang="en-US" dirty="0" smtClean="0"/>
              <a:t>、抗憂鬱劑</a:t>
            </a:r>
            <a:r>
              <a:rPr lang="en-US" altLang="zh-TW" dirty="0" smtClean="0"/>
              <a:t>)</a:t>
            </a:r>
            <a:r>
              <a:rPr lang="zh-TW" altLang="en-US" dirty="0" smtClean="0"/>
              <a:t>、</a:t>
            </a:r>
            <a:r>
              <a:rPr lang="zh-TW" altLang="en-US" dirty="0"/>
              <a:t>家庭及教師輔導、團體治療、認知行為技術、社交技巧訓練等等。例如：好行為獎勵計劃表與好行為記錄表，來達到制約與雕塑行為的效果。</a:t>
            </a:r>
          </a:p>
        </p:txBody>
      </p:sp>
      <p:sp>
        <p:nvSpPr>
          <p:cNvPr id="4" name="文字方塊 3"/>
          <p:cNvSpPr txBox="1"/>
          <p:nvPr/>
        </p:nvSpPr>
        <p:spPr>
          <a:xfrm>
            <a:off x="5868144" y="6611778"/>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zh-TW" altLang="en-US" sz="4000" dirty="0" smtClean="0">
                <a:latin typeface="新細明體" pitchFamily="18" charset="-120"/>
              </a:rPr>
              <a:t>思覺失調症 </a:t>
            </a:r>
            <a:r>
              <a:rPr lang="en-US" altLang="zh-TW" sz="4000" dirty="0" smtClean="0">
                <a:latin typeface="新細明體" pitchFamily="18" charset="-120"/>
              </a:rPr>
              <a:t>(</a:t>
            </a:r>
            <a:r>
              <a:rPr lang="zh-TW" altLang="en-US" sz="4000" dirty="0" smtClean="0">
                <a:latin typeface="新細明體" pitchFamily="18" charset="-120"/>
              </a:rPr>
              <a:t>舊稱為精神分裂症</a:t>
            </a:r>
            <a:r>
              <a:rPr lang="en-US" altLang="zh-TW" sz="4000" dirty="0" smtClean="0">
                <a:latin typeface="新細明體" pitchFamily="18" charset="-120"/>
              </a:rPr>
              <a:t>)</a:t>
            </a:r>
          </a:p>
        </p:txBody>
      </p:sp>
      <p:sp>
        <p:nvSpPr>
          <p:cNvPr id="16387" name="Rectangle 3"/>
          <p:cNvSpPr>
            <a:spLocks noGrp="1" noChangeArrowheads="1"/>
          </p:cNvSpPr>
          <p:nvPr>
            <p:ph type="body" idx="1"/>
          </p:nvPr>
        </p:nvSpPr>
        <p:spPr/>
        <p:txBody>
          <a:bodyPr>
            <a:normAutofit fontScale="92500"/>
          </a:bodyPr>
          <a:lstStyle/>
          <a:p>
            <a:pPr eaLnBrk="1" hangingPunct="1"/>
            <a:r>
              <a:rPr lang="zh-TW" altLang="en-US" sz="2800" dirty="0" smtClean="0"/>
              <a:t>幻覺</a:t>
            </a:r>
            <a:r>
              <a:rPr lang="en-US" altLang="zh-TW" sz="2800" dirty="0" smtClean="0"/>
              <a:t>(</a:t>
            </a:r>
            <a:r>
              <a:rPr lang="zh-TW" altLang="en-US" sz="2800" dirty="0" smtClean="0"/>
              <a:t>多數為聽幻覺</a:t>
            </a:r>
            <a:r>
              <a:rPr lang="en-US" altLang="zh-TW" sz="2800" dirty="0" smtClean="0"/>
              <a:t>)</a:t>
            </a:r>
            <a:r>
              <a:rPr lang="zh-TW" altLang="en-US" sz="2800" dirty="0" smtClean="0"/>
              <a:t>、妄想</a:t>
            </a:r>
            <a:r>
              <a:rPr lang="en-US" altLang="zh-TW" sz="2800" dirty="0" smtClean="0"/>
              <a:t>(</a:t>
            </a:r>
            <a:r>
              <a:rPr lang="zh-TW" altLang="en-US" sz="2800" dirty="0" smtClean="0"/>
              <a:t>被害、關係、和誇大等</a:t>
            </a:r>
            <a:r>
              <a:rPr lang="en-US" altLang="zh-TW" sz="2800" dirty="0" smtClean="0"/>
              <a:t>)</a:t>
            </a:r>
            <a:r>
              <a:rPr lang="zh-TW" altLang="en-US" sz="2800" dirty="0" smtClean="0"/>
              <a:t>、混亂言語</a:t>
            </a:r>
            <a:r>
              <a:rPr lang="en-US" altLang="zh-TW" sz="2800" dirty="0" smtClean="0"/>
              <a:t>(</a:t>
            </a:r>
            <a:r>
              <a:rPr lang="zh-TW" altLang="en-US" sz="2800" dirty="0" smtClean="0"/>
              <a:t>胡言亂語</a:t>
            </a:r>
            <a:r>
              <a:rPr lang="en-US" altLang="zh-TW" sz="2800" dirty="0" smtClean="0"/>
              <a:t>)</a:t>
            </a:r>
            <a:r>
              <a:rPr lang="zh-TW" altLang="en-US" sz="2800" dirty="0" smtClean="0"/>
              <a:t>、混亂或僵直行為、負性症狀</a:t>
            </a:r>
            <a:r>
              <a:rPr lang="en-US" altLang="zh-TW" sz="2800" dirty="0" smtClean="0"/>
              <a:t>(</a:t>
            </a:r>
            <a:r>
              <a:rPr lang="zh-TW" altLang="en-US" sz="2800" dirty="0" smtClean="0"/>
              <a:t>減少情感表達和動機下降</a:t>
            </a:r>
            <a:r>
              <a:rPr lang="en-US" altLang="zh-TW" sz="2800" dirty="0" smtClean="0"/>
              <a:t>)</a:t>
            </a:r>
            <a:r>
              <a:rPr lang="zh-TW" altLang="en-US" sz="2800" dirty="0" smtClean="0"/>
              <a:t>、個人與社會功能退化。</a:t>
            </a:r>
            <a:endParaRPr lang="en-US" altLang="zh-TW" sz="2800" dirty="0" smtClean="0"/>
          </a:p>
          <a:p>
            <a:r>
              <a:rPr lang="zh-TW" altLang="en-US" sz="2800" dirty="0" smtClean="0"/>
              <a:t>早發型思覺失調症包括兒童和青少年時期的發病。兒童發病案例極少，由此可確認此疾患是一神經發展疾患，並且容易慢性化，有嚴重社交和認知功能的損傷，也有增加負性症狀的情形。</a:t>
            </a:r>
            <a:endParaRPr lang="en-US" altLang="zh-TW" sz="2800" dirty="0" smtClean="0"/>
          </a:p>
          <a:p>
            <a:r>
              <a:rPr lang="zh-TW" altLang="en-US" sz="2800" dirty="0" smtClean="0"/>
              <a:t>比起成人發病者，兒童青少年發病者在發病前期較容易出現社交排斥、同儕關係差、退縮行為和成績問題。有些則發現在運動和語言功能發展上有延遲現象。</a:t>
            </a:r>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6048672"/>
          </a:xfrm>
        </p:spPr>
        <p:txBody>
          <a:bodyPr>
            <a:normAutofit/>
          </a:bodyPr>
          <a:lstStyle/>
          <a:p>
            <a:r>
              <a:rPr lang="zh-TW" altLang="en-US" dirty="0" smtClean="0"/>
              <a:t>幻聽的內容可能會反應出批評性的言論或是命令患者去自傷、自殺、傷人或殺人。聲音可能聽起來像人聲、動物聲音或是很怪異的聲音。</a:t>
            </a:r>
            <a:endParaRPr lang="en-US" altLang="zh-TW" dirty="0" smtClean="0"/>
          </a:p>
          <a:p>
            <a:r>
              <a:rPr lang="zh-TW" altLang="en-US" dirty="0" smtClean="0"/>
              <a:t>視幻覺常與低</a:t>
            </a:r>
            <a:r>
              <a:rPr lang="en-US" altLang="zh-TW" dirty="0" smtClean="0"/>
              <a:t>IQ</a:t>
            </a:r>
            <a:r>
              <a:rPr lang="zh-TW" altLang="en-US" dirty="0" smtClean="0"/>
              <a:t>和較小年紀相關，且內容常常是令人驚恐的，例如看到惡魔、白骨、嚇人的臉、或是太空怪物等。視、觸、嗅幻覺可能是較嚴重的精神病的標記。</a:t>
            </a:r>
            <a:endParaRPr lang="en-US" altLang="zh-TW" dirty="0" smtClean="0"/>
          </a:p>
          <a:p>
            <a:r>
              <a:rPr lang="zh-TW" altLang="en-US" dirty="0" smtClean="0"/>
              <a:t>妄想發生機率超過</a:t>
            </a:r>
            <a:r>
              <a:rPr lang="en-US" altLang="zh-TW" dirty="0" smtClean="0"/>
              <a:t>50%</a:t>
            </a:r>
            <a:r>
              <a:rPr lang="zh-TW" altLang="en-US" dirty="0" smtClean="0"/>
              <a:t>以上，妄想出現的頻率會隨著年紀上升。而兒童發病患者幾乎都會出現呆板或不適切的表情。另外，思考連結鬆散、思考中斷、不合邏輯想法、和思考貧乏也常常會出現。比起成人發病者，較不會出現言語內容貧乏</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343872"/>
          </a:xfrm>
        </p:spPr>
        <p:txBody>
          <a:bodyPr>
            <a:normAutofit lnSpcReduction="10000"/>
          </a:bodyPr>
          <a:lstStyle/>
          <a:p>
            <a:r>
              <a:rPr lang="zh-TW" altLang="en-US" dirty="0" smtClean="0"/>
              <a:t>思覺失調症的幻覺與妄想比起重鬱症會呈現更怪異的情形。另外，在沒有憂鬱週期發作的第一次躁症發病，很難與思覺失調症做鑑別診斷。</a:t>
            </a:r>
            <a:endParaRPr lang="en-US" altLang="zh-TW" dirty="0" smtClean="0"/>
          </a:p>
          <a:p>
            <a:r>
              <a:rPr lang="zh-TW" altLang="en-US" dirty="0" smtClean="0"/>
              <a:t>自閉症也會有社交關係困難、言語發展延遲、和持續有溝通能力缺乏的情形；但不會有幻覺、妄想與思考形式等思覺失調症的核心問題。另外，自閉症常在</a:t>
            </a:r>
            <a:r>
              <a:rPr lang="en-US" altLang="zh-TW" dirty="0" smtClean="0"/>
              <a:t>3</a:t>
            </a:r>
            <a:r>
              <a:rPr lang="zh-TW" altLang="en-US" dirty="0" smtClean="0"/>
              <a:t>歲前被診斷，而兒童發病的思覺失調症則鮮少在</a:t>
            </a:r>
            <a:r>
              <a:rPr lang="en-US" altLang="zh-TW" dirty="0" smtClean="0"/>
              <a:t>5</a:t>
            </a:r>
            <a:r>
              <a:rPr lang="zh-TW" altLang="en-US" dirty="0" smtClean="0"/>
              <a:t>歲前被診斷出來。</a:t>
            </a:r>
            <a:endParaRPr lang="en-US" altLang="zh-TW" dirty="0" smtClean="0"/>
          </a:p>
          <a:p>
            <a:r>
              <a:rPr lang="zh-TW" altLang="en-US" dirty="0" smtClean="0"/>
              <a:t>青少年需先排除物質引致精神病，包括安非他命或幻覺劑等，如果突然發作被害妄想形式的精神病，此可能是物質所導致。</a:t>
            </a:r>
            <a:endParaRPr lang="en-US" altLang="zh-TW" dirty="0" smtClean="0"/>
          </a:p>
          <a:p>
            <a:r>
              <a:rPr lang="zh-TW" altLang="en-US" dirty="0" smtClean="0"/>
              <a:t>一般醫學狀況需排除甲狀腺、紅斑性狼瘡、和顳葉疾病。</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559896"/>
          </a:xfrm>
        </p:spPr>
        <p:txBody>
          <a:bodyPr>
            <a:normAutofit lnSpcReduction="10000"/>
          </a:bodyPr>
          <a:lstStyle/>
          <a:p>
            <a:r>
              <a:rPr lang="zh-TW" altLang="en-US" dirty="0" smtClean="0"/>
              <a:t>兒童發病指的是</a:t>
            </a:r>
            <a:r>
              <a:rPr lang="en-US" altLang="zh-TW" dirty="0" smtClean="0"/>
              <a:t>13</a:t>
            </a:r>
            <a:r>
              <a:rPr lang="zh-TW" altLang="en-US" dirty="0" smtClean="0"/>
              <a:t>歲之前發病，由此可知遺傳因素增加，廣泛性的大腦結構問題，包括大腦皮質、白質、海馬迴與小腦。兒童發病者有較差的</a:t>
            </a:r>
            <a:r>
              <a:rPr lang="en-US" altLang="zh-TW" dirty="0" smtClean="0"/>
              <a:t>IQ</a:t>
            </a:r>
            <a:r>
              <a:rPr lang="zh-TW" altLang="en-US" dirty="0" smtClean="0"/>
              <a:t>、工作記憶、和知覺運動技巧，這些可視為疾病發病的前驅記號，而非後遺症。</a:t>
            </a:r>
            <a:endParaRPr lang="en-US" altLang="zh-TW" dirty="0" smtClean="0"/>
          </a:p>
          <a:p>
            <a:r>
              <a:rPr lang="zh-TW" altLang="en-US" dirty="0" smtClean="0"/>
              <a:t>兒童發病者經常是隱微性的發展，最初常出現不適切的情感或不尋常的行為，可能會在數月或數年後，症狀才會發展至完全符合診斷項目標準。兒童發病者須符合症狀的出現會造成功能的破壞或是未達到此年齡該有的表現水準。</a:t>
            </a:r>
            <a:endParaRPr lang="en-US" altLang="zh-TW" dirty="0" smtClean="0"/>
          </a:p>
          <a:p>
            <a:r>
              <a:rPr lang="zh-TW" altLang="en-US" dirty="0" smtClean="0"/>
              <a:t>兒童發病者較不像正常孩子，會利用修正、補充或重說一次來增加對方的理解，此缺失可理解為兒童發病者的負性症狀表現方式。溝通能力的缺乏也常受到思考鬆散的影響而出現無法預測的轉換談話主題。</a:t>
            </a:r>
            <a:endParaRPr lang="en-US" altLang="zh-TW" dirty="0" smtClean="0"/>
          </a:p>
          <a:p>
            <a:pPr>
              <a:buNone/>
            </a:pPr>
            <a:endParaRPr lang="en-US" altLang="zh-TW" dirty="0" smtClean="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271864"/>
          </a:xfrm>
        </p:spPr>
        <p:txBody>
          <a:bodyPr>
            <a:normAutofit/>
          </a:bodyPr>
          <a:lstStyle/>
          <a:p>
            <a:r>
              <a:rPr lang="zh-TW" altLang="en-US" dirty="0" smtClean="0"/>
              <a:t>兒童發病患者的灰質逐漸喪失、白質延遲和中斷生長、小腦體積下降。發病者的手足不同之處在於灰質會維持正常狀態，此可能是一個保護而未發病的機制。</a:t>
            </a:r>
            <a:endParaRPr lang="en-US" altLang="zh-TW" dirty="0" smtClean="0"/>
          </a:p>
          <a:p>
            <a:r>
              <a:rPr lang="zh-TW" altLang="en-US" dirty="0" smtClean="0"/>
              <a:t>研究持續追蹤二十年發現，兒童發病後的海馬迴和灰質</a:t>
            </a:r>
            <a:r>
              <a:rPr lang="en-US" altLang="zh-TW" dirty="0" smtClean="0"/>
              <a:t>(</a:t>
            </a:r>
            <a:r>
              <a:rPr lang="zh-TW" altLang="en-US" dirty="0" smtClean="0"/>
              <a:t>頂葉、背側前額葉、顳葉</a:t>
            </a:r>
            <a:r>
              <a:rPr lang="en-US" altLang="zh-TW" dirty="0" smtClean="0"/>
              <a:t>)</a:t>
            </a:r>
            <a:r>
              <a:rPr lang="zh-TW" altLang="en-US" dirty="0" smtClean="0"/>
              <a:t>體積持續的喪失，造成腦室擴大。</a:t>
            </a:r>
            <a:endParaRPr lang="en-US" altLang="zh-TW" dirty="0" smtClean="0"/>
          </a:p>
          <a:p>
            <a:r>
              <a:rPr lang="zh-TW" altLang="en-US" dirty="0" smtClean="0"/>
              <a:t>早發型指的是</a:t>
            </a:r>
            <a:r>
              <a:rPr lang="en-US" altLang="zh-TW" dirty="0" smtClean="0"/>
              <a:t>18</a:t>
            </a:r>
            <a:r>
              <a:rPr lang="zh-TW" altLang="en-US" dirty="0" smtClean="0"/>
              <a:t>歲之前發病，有嚴重的臨床病程、不良心理社會功能、增加大腦異常的嚴重度。治療上藥物和心理社會介入方式皆有效，尤其對青少年發病的個案。</a:t>
            </a:r>
            <a:endParaRPr lang="en-US" altLang="zh-TW" dirty="0" smtClean="0"/>
          </a:p>
          <a:p>
            <a:endParaRPr lang="zh-TW" altLang="en-US" dirty="0" smtClean="0"/>
          </a:p>
          <a:p>
            <a:pPr>
              <a:buNone/>
            </a:pP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noAutofit/>
          </a:bodyPr>
          <a:lstStyle/>
          <a:p>
            <a:r>
              <a:rPr lang="zh-TW" altLang="en-US" sz="4400" b="1" dirty="0" smtClean="0"/>
              <a:t>何謂正常的青少年</a:t>
            </a:r>
            <a:r>
              <a:rPr lang="en-US" altLang="zh-TW" sz="4400" b="1" dirty="0" smtClean="0"/>
              <a:t>?</a:t>
            </a:r>
            <a:endParaRPr lang="zh-TW" altLang="en-US" sz="4400" b="1" dirty="0" smtClean="0"/>
          </a:p>
        </p:txBody>
      </p:sp>
      <p:sp>
        <p:nvSpPr>
          <p:cNvPr id="4099" name="內容版面配置區 2"/>
          <p:cNvSpPr>
            <a:spLocks noGrp="1"/>
          </p:cNvSpPr>
          <p:nvPr>
            <p:ph idx="1"/>
          </p:nvPr>
        </p:nvSpPr>
        <p:spPr/>
        <p:txBody>
          <a:bodyPr/>
          <a:lstStyle/>
          <a:p>
            <a:r>
              <a:rPr lang="zh-TW" altLang="en-US" dirty="0" smtClean="0"/>
              <a:t>心理調適的程度能處理遭遇的困難和符合發展里程碑的項目。</a:t>
            </a:r>
            <a:endParaRPr lang="en-US" altLang="zh-TW" dirty="0" smtClean="0"/>
          </a:p>
          <a:p>
            <a:r>
              <a:rPr lang="en-US" dirty="0" smtClean="0"/>
              <a:t>Erik Erikson </a:t>
            </a:r>
            <a:r>
              <a:rPr lang="zh-TW" altLang="en-US" dirty="0" smtClean="0"/>
              <a:t>提出青少年的發展任務為認同</a:t>
            </a:r>
            <a:r>
              <a:rPr lang="en-US" altLang="zh-TW" dirty="0" smtClean="0"/>
              <a:t>(</a:t>
            </a:r>
            <a:r>
              <a:rPr lang="en-US" dirty="0" smtClean="0"/>
              <a:t>identity)</a:t>
            </a:r>
            <a:r>
              <a:rPr lang="en-US" altLang="zh-TW" dirty="0" smtClean="0"/>
              <a:t>VS.</a:t>
            </a:r>
            <a:r>
              <a:rPr lang="zh-TW" altLang="en-US" dirty="0" smtClean="0"/>
              <a:t> 角色混淆</a:t>
            </a:r>
            <a:r>
              <a:rPr lang="en-US" altLang="zh-TW" dirty="0" smtClean="0"/>
              <a:t>(</a:t>
            </a:r>
            <a:r>
              <a:rPr lang="en-US" dirty="0" smtClean="0"/>
              <a:t>role confusion</a:t>
            </a:r>
            <a:r>
              <a:rPr lang="en-US" altLang="zh-TW" dirty="0" smtClean="0"/>
              <a:t>)</a:t>
            </a:r>
            <a:r>
              <a:rPr lang="zh-TW" altLang="en-US" dirty="0" smtClean="0"/>
              <a:t>。</a:t>
            </a:r>
            <a:endParaRPr lang="en-US" altLang="zh-TW" dirty="0" smtClean="0"/>
          </a:p>
          <a:p>
            <a:r>
              <a:rPr lang="zh-TW" altLang="en-US" dirty="0" smtClean="0"/>
              <a:t>大部分的青少年於生理、心理、認知等相度皆能順利發展而延續之前的功能。約有</a:t>
            </a:r>
            <a:r>
              <a:rPr lang="en-US" altLang="zh-TW" dirty="0" smtClean="0"/>
              <a:t>60%</a:t>
            </a:r>
            <a:r>
              <a:rPr lang="zh-TW" altLang="en-US" dirty="0" smtClean="0"/>
              <a:t>的青少年偶而會感到心情苦惱和出現某些精神症狀，約有</a:t>
            </a:r>
            <a:r>
              <a:rPr lang="en-US" altLang="zh-TW" dirty="0" smtClean="0"/>
              <a:t>20%</a:t>
            </a:r>
            <a:r>
              <a:rPr lang="zh-TW" altLang="en-US" dirty="0" smtClean="0"/>
              <a:t>的青少年會真正罹患精神疾患。</a:t>
            </a:r>
            <a:endParaRPr lang="en-US" altLang="zh-TW" dirty="0" smtClean="0"/>
          </a:p>
          <a:p>
            <a:endParaRPr lang="en-US" altLang="zh-TW" dirty="0" smtClean="0"/>
          </a:p>
          <a:p>
            <a:endParaRPr lang="zh-TW" altLang="en-US" dirty="0" smtClean="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2800" dirty="0" smtClean="0"/>
              <a:t>青少年盛行率約為</a:t>
            </a:r>
            <a:r>
              <a:rPr lang="en-US" altLang="zh-TW" sz="2800" dirty="0" smtClean="0"/>
              <a:t>1-2/1000</a:t>
            </a:r>
            <a:r>
              <a:rPr lang="zh-TW" altLang="en-US" sz="2800" dirty="0" smtClean="0"/>
              <a:t>。</a:t>
            </a:r>
            <a:endParaRPr lang="en-US" altLang="zh-TW" sz="2800" dirty="0" smtClean="0"/>
          </a:p>
          <a:p>
            <a:r>
              <a:rPr lang="zh-TW" altLang="en-US" sz="2800" dirty="0" smtClean="0"/>
              <a:t>最初被診斷為思覺失調症的兒童，有</a:t>
            </a:r>
            <a:r>
              <a:rPr lang="en-US" altLang="zh-TW" sz="2800" dirty="0" smtClean="0"/>
              <a:t>1/3</a:t>
            </a:r>
            <a:r>
              <a:rPr lang="zh-TW" altLang="en-US" sz="2800" dirty="0" smtClean="0"/>
              <a:t>後來轉變為雙向情感疾患，後者的長期預後比思覺失調症佳。</a:t>
            </a:r>
            <a:endParaRPr lang="en-US" altLang="zh-TW" sz="2800" dirty="0" smtClean="0"/>
          </a:p>
          <a:p>
            <a:r>
              <a:rPr lang="zh-TW" altLang="en-US" dirty="0" smtClean="0"/>
              <a:t>不良預後因子包括有家族史、年紀較小就發病、隱微發病、發展延遲、病前功能較差、慢性化病程。心理社會壓力和家人有高情緒表達</a:t>
            </a:r>
            <a:r>
              <a:rPr lang="en-US" altLang="zh-TW" dirty="0" smtClean="0"/>
              <a:t>(</a:t>
            </a:r>
            <a:r>
              <a:rPr lang="zh-TW" altLang="en-US" dirty="0" smtClean="0"/>
              <a:t>敵意、過度批評、過度介入</a:t>
            </a:r>
            <a:r>
              <a:rPr lang="en-US" altLang="zh-TW" dirty="0" smtClean="0"/>
              <a:t>)</a:t>
            </a:r>
            <a:r>
              <a:rPr lang="zh-TW" altLang="en-US" dirty="0" smtClean="0"/>
              <a:t>的情形都會影響成人的復發增加，此同樣會影響兒童青少年發病者。</a:t>
            </a:r>
            <a:endParaRPr lang="en-US" altLang="zh-TW" dirty="0" smtClean="0"/>
          </a:p>
          <a:p>
            <a:r>
              <a:rPr lang="zh-TW" altLang="en-US" dirty="0" smtClean="0"/>
              <a:t>兒童對於抗精神病藥的療效反應不若青少年或成人，但抗精神病藥對於兒童青少年發病者可適度的改善神經認知功能。在疾病前驅期給予整合性的心理社會因自介入，可延遲疾病發病約</a:t>
            </a:r>
            <a:r>
              <a:rPr lang="en-US" altLang="zh-TW" dirty="0" smtClean="0"/>
              <a:t>2</a:t>
            </a:r>
            <a:r>
              <a:rPr lang="zh-TW" altLang="en-US" dirty="0" smtClean="0"/>
              <a:t>年的時間。</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04088"/>
            <a:ext cx="8229600" cy="636680"/>
          </a:xfrm>
        </p:spPr>
        <p:txBody>
          <a:bodyPr>
            <a:normAutofit fontScale="90000"/>
          </a:bodyPr>
          <a:lstStyle/>
          <a:p>
            <a:pPr eaLnBrk="1" hangingPunct="1"/>
            <a:r>
              <a:rPr lang="zh-TW" altLang="en-US" sz="4000" dirty="0" smtClean="0">
                <a:latin typeface="新細明體" pitchFamily="18" charset="-120"/>
              </a:rPr>
              <a:t>雙向情緒障礙症</a:t>
            </a:r>
            <a:r>
              <a:rPr lang="en-US" altLang="zh-TW" sz="4000" dirty="0" smtClean="0">
                <a:latin typeface="新細明體" pitchFamily="18" charset="-120"/>
              </a:rPr>
              <a:t>(</a:t>
            </a:r>
            <a:r>
              <a:rPr lang="zh-TW" altLang="en-US" sz="4000" dirty="0" smtClean="0">
                <a:latin typeface="新細明體" pitchFamily="18" charset="-120"/>
              </a:rPr>
              <a:t>舊稱躁鬱症</a:t>
            </a:r>
            <a:r>
              <a:rPr lang="en-US" altLang="zh-TW" sz="4000" dirty="0" smtClean="0">
                <a:latin typeface="新細明體" pitchFamily="18" charset="-120"/>
              </a:rPr>
              <a:t>)</a:t>
            </a:r>
          </a:p>
        </p:txBody>
      </p:sp>
      <p:sp>
        <p:nvSpPr>
          <p:cNvPr id="15363" name="Rectangle 3"/>
          <p:cNvSpPr>
            <a:spLocks noGrp="1" noChangeArrowheads="1"/>
          </p:cNvSpPr>
          <p:nvPr>
            <p:ph idx="1"/>
          </p:nvPr>
        </p:nvSpPr>
        <p:spPr>
          <a:xfrm>
            <a:off x="457200" y="1556792"/>
            <a:ext cx="8229600" cy="5040560"/>
          </a:xfrm>
        </p:spPr>
        <p:txBody>
          <a:bodyPr>
            <a:normAutofit fontScale="92500" lnSpcReduction="20000"/>
          </a:bodyPr>
          <a:lstStyle/>
          <a:p>
            <a:pPr eaLnBrk="1" hangingPunct="1"/>
            <a:r>
              <a:rPr lang="zh-TW" altLang="en-US" sz="2800" dirty="0" smtClean="0"/>
              <a:t>情緒高昂、開闊或易怒、過度自信或誇大妄想、或伴隨精神症狀、睡眠需求減少、多話、意念飛躍、易分心、增加目標導向的活動或精神動作激動、過度參與有痛苦結果的活動</a:t>
            </a:r>
            <a:r>
              <a:rPr lang="en-US" altLang="zh-TW" sz="2800" dirty="0" smtClean="0"/>
              <a:t>(</a:t>
            </a:r>
            <a:r>
              <a:rPr lang="zh-TW" altLang="en-US" sz="2800" dirty="0" smtClean="0"/>
              <a:t>不斷採購、隨意性行為或貿然投資</a:t>
            </a:r>
            <a:r>
              <a:rPr lang="en-US" altLang="zh-TW" sz="2800" dirty="0" smtClean="0"/>
              <a:t>)</a:t>
            </a:r>
            <a:r>
              <a:rPr lang="zh-TW" altLang="en-US" sz="2800" dirty="0" smtClean="0"/>
              <a:t>。</a:t>
            </a:r>
            <a:endParaRPr lang="en-US" altLang="zh-TW" sz="2800" dirty="0" smtClean="0"/>
          </a:p>
          <a:p>
            <a:pPr eaLnBrk="1" hangingPunct="1"/>
            <a:r>
              <a:rPr lang="zh-TW" altLang="en-US" sz="2800" dirty="0" smtClean="0"/>
              <a:t>青少年盛行率為</a:t>
            </a:r>
            <a:r>
              <a:rPr lang="en-US" altLang="zh-TW" sz="2800" dirty="0" smtClean="0"/>
              <a:t>0.06-0.1%</a:t>
            </a:r>
            <a:r>
              <a:rPr lang="zh-TW" altLang="en-US" sz="2800" dirty="0" smtClean="0"/>
              <a:t>，容易與</a:t>
            </a:r>
            <a:r>
              <a:rPr lang="en-US" altLang="zh-TW" sz="2800" dirty="0" smtClean="0"/>
              <a:t>ADHD</a:t>
            </a:r>
            <a:r>
              <a:rPr lang="zh-TW" altLang="en-US" sz="2800" dirty="0" smtClean="0"/>
              <a:t>和焦慮性疾患共病。抗精神病藥和情緒穩定劑皆具療效。</a:t>
            </a:r>
            <a:endParaRPr lang="en-US" altLang="zh-TW" sz="2800" dirty="0" smtClean="0"/>
          </a:p>
          <a:p>
            <a:pPr eaLnBrk="1" hangingPunct="1"/>
            <a:r>
              <a:rPr lang="zh-TW" altLang="en-US" sz="2800" dirty="0" smtClean="0"/>
              <a:t>有腦部杏仁核活性增加</a:t>
            </a:r>
            <a:r>
              <a:rPr lang="en-US" altLang="zh-TW" sz="2800" dirty="0" smtClean="0"/>
              <a:t>(</a:t>
            </a:r>
            <a:r>
              <a:rPr lang="zh-TW" altLang="en-US" sz="2800" dirty="0" smtClean="0"/>
              <a:t>無法由前額葉功能有效調節</a:t>
            </a:r>
            <a:r>
              <a:rPr lang="en-US" altLang="zh-TW" sz="2800" dirty="0" smtClean="0"/>
              <a:t>)</a:t>
            </a:r>
            <a:r>
              <a:rPr lang="zh-TW" altLang="en-US" sz="2800" dirty="0" smtClean="0"/>
              <a:t>者對於藥物療效差。</a:t>
            </a:r>
            <a:endParaRPr lang="en-US" altLang="zh-TW" sz="2800" dirty="0" smtClean="0"/>
          </a:p>
          <a:p>
            <a:pPr eaLnBrk="1" hangingPunct="1"/>
            <a:r>
              <a:rPr lang="zh-TW" altLang="en-US" sz="2800" dirty="0" smtClean="0"/>
              <a:t>常有情緒確認錯誤</a:t>
            </a:r>
            <a:r>
              <a:rPr lang="en-US" altLang="zh-TW" sz="2800" dirty="0" smtClean="0"/>
              <a:t>(</a:t>
            </a:r>
            <a:r>
              <a:rPr lang="zh-TW" altLang="en-US" sz="2800" dirty="0" smtClean="0"/>
              <a:t>包括錯誤知覺臉部表情</a:t>
            </a:r>
            <a:r>
              <a:rPr lang="en-US" altLang="zh-TW" sz="2800" dirty="0" smtClean="0"/>
              <a:t>)</a:t>
            </a:r>
            <a:r>
              <a:rPr lang="zh-TW" altLang="en-US" sz="2800" dirty="0" smtClean="0"/>
              <a:t>的現象。</a:t>
            </a:r>
            <a:endParaRPr lang="en-US" altLang="zh-TW" sz="2800" dirty="0" smtClean="0"/>
          </a:p>
          <a:p>
            <a:pPr eaLnBrk="1" hangingPunct="1"/>
            <a:r>
              <a:rPr lang="zh-TW" altLang="en-US" sz="2800" dirty="0" smtClean="0"/>
              <a:t>越早發病者越嚴重，包括容易共病其他精神疾病、越容易有持續性的精神病症狀、對於鋰鹽治療效果差、有更高的遺傳性、越容易有混合型態的表現。</a:t>
            </a:r>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04088"/>
            <a:ext cx="8229600" cy="636680"/>
          </a:xfrm>
        </p:spPr>
        <p:txBody>
          <a:bodyPr>
            <a:normAutofit fontScale="90000"/>
          </a:bodyPr>
          <a:lstStyle/>
          <a:p>
            <a:pPr eaLnBrk="1" hangingPunct="1"/>
            <a:r>
              <a:rPr lang="zh-TW" altLang="en-US" sz="4000" dirty="0" smtClean="0"/>
              <a:t>憂鬱症</a:t>
            </a:r>
          </a:p>
        </p:txBody>
      </p:sp>
      <p:sp>
        <p:nvSpPr>
          <p:cNvPr id="14339" name="Rectangle 3"/>
          <p:cNvSpPr>
            <a:spLocks noGrp="1" noChangeArrowheads="1"/>
          </p:cNvSpPr>
          <p:nvPr>
            <p:ph idx="1"/>
          </p:nvPr>
        </p:nvSpPr>
        <p:spPr>
          <a:xfrm>
            <a:off x="251520" y="1484784"/>
            <a:ext cx="8435280" cy="5112568"/>
          </a:xfrm>
        </p:spPr>
        <p:txBody>
          <a:bodyPr>
            <a:normAutofit fontScale="92500"/>
          </a:bodyPr>
          <a:lstStyle/>
          <a:p>
            <a:pPr eaLnBrk="1" hangingPunct="1"/>
            <a:r>
              <a:rPr lang="zh-TW" altLang="en-US" sz="2800" dirty="0" smtClean="0">
                <a:latin typeface="新細明體" pitchFamily="18" charset="-120"/>
              </a:rPr>
              <a:t>重鬱症以憂鬱情緒</a:t>
            </a:r>
            <a:r>
              <a:rPr lang="en-US" altLang="zh-TW" sz="2800" dirty="0" smtClean="0">
                <a:latin typeface="新細明體" pitchFamily="18" charset="-120"/>
              </a:rPr>
              <a:t>(</a:t>
            </a:r>
            <a:r>
              <a:rPr lang="zh-TW" altLang="en-US" sz="2800" dirty="0" smtClean="0">
                <a:latin typeface="新細明體" pitchFamily="18" charset="-120"/>
              </a:rPr>
              <a:t>兒童青少年可以是易怒</a:t>
            </a:r>
            <a:r>
              <a:rPr lang="en-US" altLang="zh-TW" sz="2800" dirty="0" smtClean="0">
                <a:latin typeface="新細明體" pitchFamily="18" charset="-120"/>
              </a:rPr>
              <a:t>)</a:t>
            </a:r>
            <a:r>
              <a:rPr lang="zh-TW" altLang="en-US" sz="2800" dirty="0" smtClean="0">
                <a:latin typeface="新細明體" pitchFamily="18" charset="-120"/>
              </a:rPr>
              <a:t>，失去興趣或愉悅感、食慾及體重改變、失眠或嗜睡、精神運動的激躁或遲滯、疲憊或無精打采、無價值感、罪惡感、注意力不佳、重複與死亡相關的想法或自殺意念等症狀為主要表現。週期時間需持續至少兩周以上的時間。</a:t>
            </a:r>
            <a:endParaRPr lang="en-US" altLang="zh-TW" sz="2800" dirty="0" smtClean="0">
              <a:latin typeface="新細明體" pitchFamily="18" charset="-120"/>
            </a:endParaRPr>
          </a:p>
          <a:p>
            <a:r>
              <a:rPr lang="zh-TW" altLang="en-US" sz="2800" dirty="0" smtClean="0">
                <a:latin typeface="新細明體" pitchFamily="18" charset="-120"/>
              </a:rPr>
              <a:t>青少年的盛行率約為</a:t>
            </a:r>
            <a:r>
              <a:rPr lang="en-US" altLang="zh-TW" sz="2800" dirty="0" smtClean="0">
                <a:latin typeface="新細明體" pitchFamily="18" charset="-120"/>
              </a:rPr>
              <a:t>4-8%</a:t>
            </a:r>
            <a:r>
              <a:rPr lang="zh-TW" altLang="en-US" sz="2800" dirty="0" smtClean="0">
                <a:latin typeface="新細明體" pitchFamily="18" charset="-120"/>
              </a:rPr>
              <a:t>，女比男約為</a:t>
            </a:r>
            <a:r>
              <a:rPr lang="en-US" altLang="zh-TW" sz="2800" dirty="0" smtClean="0">
                <a:latin typeface="新細明體" pitchFamily="18" charset="-120"/>
              </a:rPr>
              <a:t>2-3:1</a:t>
            </a:r>
            <a:r>
              <a:rPr lang="zh-TW" altLang="en-US" sz="2800" dirty="0" smtClean="0">
                <a:latin typeface="新細明體" pitchFamily="18" charset="-120"/>
              </a:rPr>
              <a:t>。到了</a:t>
            </a:r>
            <a:r>
              <a:rPr lang="en-US" altLang="zh-TW" sz="2800" dirty="0" smtClean="0">
                <a:latin typeface="新細明體" pitchFamily="18" charset="-120"/>
              </a:rPr>
              <a:t>18</a:t>
            </a:r>
            <a:r>
              <a:rPr lang="zh-TW" altLang="en-US" sz="2800" dirty="0" smtClean="0">
                <a:latin typeface="新細明體" pitchFamily="18" charset="-120"/>
              </a:rPr>
              <a:t>歲，約上升至</a:t>
            </a:r>
            <a:r>
              <a:rPr lang="en-US" altLang="zh-TW" sz="2800" dirty="0" smtClean="0">
                <a:latin typeface="新細明體" pitchFamily="18" charset="-120"/>
              </a:rPr>
              <a:t>20%</a:t>
            </a:r>
            <a:r>
              <a:rPr lang="zh-TW" altLang="en-US" sz="2800" dirty="0" smtClean="0">
                <a:latin typeface="新細明體" pitchFamily="18" charset="-120"/>
              </a:rPr>
              <a:t>。個案的一等親有罹患重鬱症情形時，比起未有此情形者，得到重鬱症的機率約為</a:t>
            </a:r>
            <a:r>
              <a:rPr lang="en-US" altLang="zh-TW" sz="2800" dirty="0" smtClean="0">
                <a:latin typeface="新細明體" pitchFamily="18" charset="-120"/>
              </a:rPr>
              <a:t>3</a:t>
            </a:r>
            <a:r>
              <a:rPr lang="zh-TW" altLang="en-US" sz="2800" dirty="0" smtClean="0">
                <a:latin typeface="新細明體" pitchFamily="18" charset="-120"/>
              </a:rPr>
              <a:t>倍。輕鬱症約為</a:t>
            </a:r>
            <a:r>
              <a:rPr lang="en-US" altLang="zh-TW" sz="2800" dirty="0" smtClean="0">
                <a:latin typeface="新細明體" pitchFamily="18" charset="-120"/>
              </a:rPr>
              <a:t>1.6-8%</a:t>
            </a:r>
            <a:r>
              <a:rPr lang="zh-TW" altLang="en-US" sz="2800" dirty="0" smtClean="0">
                <a:latin typeface="新細明體" pitchFamily="18" charset="-120"/>
              </a:rPr>
              <a:t>，在輕鬱症情形下，六個月內發展出</a:t>
            </a:r>
            <a:r>
              <a:rPr lang="en-US" altLang="zh-TW" sz="2800" dirty="0" smtClean="0">
                <a:latin typeface="新細明體" pitchFamily="18" charset="-120"/>
              </a:rPr>
              <a:t>double depression(</a:t>
            </a:r>
            <a:r>
              <a:rPr lang="zh-TW" altLang="en-US" sz="2800" dirty="0" smtClean="0">
                <a:latin typeface="新細明體" pitchFamily="18" charset="-120"/>
              </a:rPr>
              <a:t>輕鬱症</a:t>
            </a:r>
            <a:r>
              <a:rPr lang="en-US" altLang="zh-TW" sz="2800" dirty="0" smtClean="0">
                <a:latin typeface="新細明體" pitchFamily="18" charset="-120"/>
              </a:rPr>
              <a:t>+</a:t>
            </a:r>
            <a:r>
              <a:rPr lang="zh-TW" altLang="en-US" sz="2800" dirty="0" smtClean="0">
                <a:latin typeface="新細明體" pitchFamily="18" charset="-120"/>
              </a:rPr>
              <a:t>重鬱症</a:t>
            </a:r>
            <a:r>
              <a:rPr lang="en-US" altLang="zh-TW" sz="2800" dirty="0" smtClean="0">
                <a:latin typeface="新細明體" pitchFamily="18" charset="-120"/>
              </a:rPr>
              <a:t>)</a:t>
            </a:r>
            <a:r>
              <a:rPr lang="zh-TW" altLang="en-US" sz="2800" dirty="0" smtClean="0">
                <a:latin typeface="新細明體" pitchFamily="18" charset="-120"/>
              </a:rPr>
              <a:t>的機率約為</a:t>
            </a:r>
            <a:r>
              <a:rPr lang="en-US" altLang="zh-TW" sz="2800" dirty="0" smtClean="0">
                <a:latin typeface="新細明體" pitchFamily="18" charset="-120"/>
              </a:rPr>
              <a:t>9.9%</a:t>
            </a:r>
            <a:r>
              <a:rPr lang="zh-TW" altLang="en-US" sz="2800" dirty="0" smtClean="0">
                <a:latin typeface="新細明體" pitchFamily="18" charset="-120"/>
              </a:rPr>
              <a:t>。</a:t>
            </a:r>
            <a:endParaRPr lang="en-US" altLang="zh-TW" sz="2800" dirty="0" smtClean="0">
              <a:latin typeface="新細明體" pitchFamily="18" charset="-120"/>
            </a:endParaRPr>
          </a:p>
          <a:p>
            <a:r>
              <a:rPr lang="zh-TW" altLang="en-US" sz="2800" dirty="0" smtClean="0">
                <a:latin typeface="新細明體" pitchFamily="18" charset="-120"/>
              </a:rPr>
              <a:t>跨年紀皆同樣好發的症狀為自殺意念、憂鬱或易怒心情、失眠、和降低持續專心的能力。</a:t>
            </a:r>
            <a:endParaRPr lang="en-US" altLang="zh-TW" sz="2800" dirty="0" smtClean="0">
              <a:latin typeface="新細明體" pitchFamily="18" charset="-120"/>
            </a:endParaRPr>
          </a:p>
          <a:p>
            <a:pPr>
              <a:buNone/>
            </a:pPr>
            <a:endParaRPr lang="zh-TW" altLang="en-US" sz="2800" dirty="0" smtClean="0">
              <a:latin typeface="新細明體" pitchFamily="18" charset="-120"/>
            </a:endParaRPr>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343872"/>
          </a:xfrm>
        </p:spPr>
        <p:txBody>
          <a:bodyPr>
            <a:normAutofit/>
          </a:bodyPr>
          <a:lstStyle/>
          <a:p>
            <a:r>
              <a:rPr lang="zh-TW" altLang="en-US" dirty="0" smtClean="0"/>
              <a:t>持續性憂鬱疾患或輕鬱症</a:t>
            </a:r>
            <a:r>
              <a:rPr lang="en-US" altLang="zh-TW" dirty="0" smtClean="0"/>
              <a:t>(</a:t>
            </a:r>
            <a:r>
              <a:rPr lang="zh-TW" altLang="en-US" dirty="0" smtClean="0"/>
              <a:t> </a:t>
            </a:r>
            <a:r>
              <a:rPr lang="en-US" altLang="zh-TW" dirty="0" smtClean="0"/>
              <a:t>persistent depressive disorder/ </a:t>
            </a:r>
            <a:r>
              <a:rPr lang="en-US" altLang="zh-TW" dirty="0" err="1" smtClean="0"/>
              <a:t>dysthymia</a:t>
            </a:r>
            <a:r>
              <a:rPr lang="en-US" altLang="zh-TW" dirty="0" smtClean="0"/>
              <a:t>) </a:t>
            </a:r>
            <a:r>
              <a:rPr lang="zh-TW" altLang="en-US" dirty="0" smtClean="0"/>
              <a:t>包括慢性化的重鬱症和輕鬱症。在過去一年內</a:t>
            </a:r>
            <a:r>
              <a:rPr lang="en-US" altLang="zh-TW" dirty="0" smtClean="0"/>
              <a:t>(</a:t>
            </a:r>
            <a:r>
              <a:rPr lang="zh-TW" altLang="en-US" dirty="0" smtClean="0"/>
              <a:t>成人為兩年</a:t>
            </a:r>
            <a:r>
              <a:rPr lang="en-US" altLang="zh-TW" dirty="0" smtClean="0"/>
              <a:t>)</a:t>
            </a:r>
            <a:r>
              <a:rPr lang="zh-TW" altLang="en-US" dirty="0" smtClean="0"/>
              <a:t>，兒童青少年經歷幾乎整天的憂鬱或易怒心情，且比沒有憂鬱或易怒的心情的日子更多。伴隨底下五項中至少兩項</a:t>
            </a:r>
            <a:r>
              <a:rPr lang="en-US" altLang="zh-TW" dirty="0" smtClean="0"/>
              <a:t>: </a:t>
            </a:r>
            <a:r>
              <a:rPr lang="zh-TW" altLang="en-US" dirty="0" smtClean="0"/>
              <a:t>低自尊、無望感、食慾改變、睡眠改變、低能量或疲累、無法持續專注或很難下決定。青少年的持續性憂鬱疾患發作的平均年齡比重鬱症早了好幾歲。</a:t>
            </a:r>
            <a:endParaRPr lang="en-US" altLang="zh-TW" dirty="0" smtClean="0"/>
          </a:p>
          <a:p>
            <a:r>
              <a:rPr lang="zh-TW" altLang="en-US" dirty="0" smtClean="0"/>
              <a:t>在過去一年的病程中，症狀緩解的時間未超過兩個月以上。兒童青少年則沒有輕躁症或躁症發作的情形。</a:t>
            </a:r>
            <a:r>
              <a:rPr lang="en-US" altLang="zh-TW" dirty="0" smtClean="0"/>
              <a:t>21</a:t>
            </a:r>
            <a:r>
              <a:rPr lang="zh-TW" altLang="en-US" dirty="0" smtClean="0"/>
              <a:t>歲之前發作稱為早發，</a:t>
            </a:r>
            <a:r>
              <a:rPr lang="en-US" altLang="zh-TW" dirty="0" smtClean="0"/>
              <a:t>21</a:t>
            </a:r>
            <a:r>
              <a:rPr lang="zh-TW" altLang="en-US" dirty="0" smtClean="0"/>
              <a:t>歲之後發作稱為晚發。</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487888"/>
          </a:xfrm>
        </p:spPr>
        <p:txBody>
          <a:bodyPr>
            <a:normAutofit lnSpcReduction="10000"/>
          </a:bodyPr>
          <a:lstStyle/>
          <a:p>
            <a:r>
              <a:rPr lang="zh-TW" altLang="en-US" dirty="0" smtClean="0"/>
              <a:t>於精神科住院的兒童青少年，約</a:t>
            </a:r>
            <a:r>
              <a:rPr lang="en-US" altLang="zh-TW" dirty="0" smtClean="0"/>
              <a:t>20%</a:t>
            </a:r>
            <a:r>
              <a:rPr lang="zh-TW" altLang="en-US" dirty="0" smtClean="0"/>
              <a:t>兒童、 </a:t>
            </a:r>
            <a:r>
              <a:rPr lang="en-US" altLang="zh-TW" dirty="0" smtClean="0"/>
              <a:t>40%</a:t>
            </a:r>
            <a:r>
              <a:rPr lang="zh-TW" altLang="en-US" dirty="0" smtClean="0"/>
              <a:t>青少年為重鬱症。當兒童青少年重鬱症較嚴重時，會伴隨出現妄想和幻覺。但不像思覺失調症的幻覺型態</a:t>
            </a:r>
            <a:r>
              <a:rPr lang="en-US" altLang="zh-TW" dirty="0" smtClean="0"/>
              <a:t>(</a:t>
            </a:r>
            <a:r>
              <a:rPr lang="zh-TW" altLang="en-US" dirty="0" smtClean="0"/>
              <a:t>如對話形式、評論形式</a:t>
            </a:r>
            <a:r>
              <a:rPr lang="en-US" altLang="zh-TW" dirty="0" smtClean="0"/>
              <a:t>)</a:t>
            </a:r>
            <a:r>
              <a:rPr lang="zh-TW" altLang="en-US" dirty="0" smtClean="0"/>
              <a:t>，而是某個在自己的頭外面對著自己講話的單一聲音，內容常為貶損或是自殺的內容。</a:t>
            </a:r>
            <a:endParaRPr lang="en-US" altLang="zh-TW" dirty="0" smtClean="0"/>
          </a:p>
          <a:p>
            <a:r>
              <a:rPr lang="zh-TW" altLang="en-US" dirty="0" smtClean="0"/>
              <a:t>妄想的內容則為罪惡感、身體疾病、死亡、虛無、應該被懲罰、自己沒有用、偶而是被害內容。妄想極少發生在青春期之前的兒童，可能原因為認知功能尚未成熟；但重鬱症伴隨精神病症狀的青少年卻約有</a:t>
            </a:r>
            <a:r>
              <a:rPr lang="en-US" altLang="zh-TW" dirty="0" smtClean="0"/>
              <a:t>50%</a:t>
            </a:r>
            <a:r>
              <a:rPr lang="zh-TW" altLang="en-US" dirty="0" smtClean="0"/>
              <a:t>會出現妄想。</a:t>
            </a:r>
            <a:endParaRPr lang="en-US" altLang="zh-TW" dirty="0" smtClean="0"/>
          </a:p>
          <a:p>
            <a:r>
              <a:rPr lang="zh-TW" altLang="en-US" dirty="0" smtClean="0"/>
              <a:t>青春期之前的兒童重鬱症，主要特徵為身體不舒服以及與心情吻合的幻覺。但較不會表現出激動型憂鬱的典型形式，例如搓手和踱步，反而是以無法靜坐、易怒、和經常性暴怒的型態來表現。</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487888"/>
          </a:xfrm>
        </p:spPr>
        <p:txBody>
          <a:bodyPr>
            <a:normAutofit/>
          </a:bodyPr>
          <a:lstStyle/>
          <a:p>
            <a:r>
              <a:rPr lang="zh-TW" altLang="en-US" dirty="0" smtClean="0"/>
              <a:t>失去喜樂感在兒童和青少年都很常出現，而青少年和成人的重鬱症則以無望感、精神遲緩、與妄想較常出現。成人比起兒童青少年則有更多的睡眠和食慾問題。</a:t>
            </a:r>
            <a:endParaRPr lang="en-US" altLang="zh-TW" dirty="0" smtClean="0"/>
          </a:p>
          <a:p>
            <a:r>
              <a:rPr lang="zh-TW" altLang="en-US" dirty="0" smtClean="0"/>
              <a:t>青少年若合併有反社會行為和使用酒精或毒品的行為，此可推論未來較易出現共病的情形，包括對立反抗性疾患、品行疾患、物質濫用或依賴。</a:t>
            </a:r>
            <a:endParaRPr lang="en-US" altLang="zh-TW" dirty="0" smtClean="0"/>
          </a:p>
          <a:p>
            <a:r>
              <a:rPr lang="zh-TW" altLang="en-US" dirty="0" smtClean="0"/>
              <a:t>青少年憂鬱症也會常出現坐立不安、易怒、攻擊、抗拒配合家庭活動、社會活動退縮、從同儕中孤立、學校學習困難、較不注重個人外表、更敏感於同儕間和情人間的社交排斥。</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487888"/>
          </a:xfrm>
        </p:spPr>
        <p:txBody>
          <a:bodyPr>
            <a:normAutofit/>
          </a:bodyPr>
          <a:lstStyle/>
          <a:p>
            <a:r>
              <a:rPr lang="zh-TW" altLang="en-US" dirty="0" smtClean="0"/>
              <a:t>病因為基因的脆弱性加上環境壓力源。環境對兒童發病影響較大，但對於青少年首次發病來說，基因因素則影響較大。基因影響大腦體積發育，尤其是海馬迴。</a:t>
            </a:r>
            <a:endParaRPr lang="en-US" altLang="zh-TW" dirty="0" smtClean="0"/>
          </a:p>
          <a:p>
            <a:r>
              <a:rPr lang="zh-TW" altLang="en-US" dirty="0" smtClean="0">
                <a:latin typeface="新細明體" pitchFamily="18" charset="-120"/>
              </a:rPr>
              <a:t>與社會壓力無直接關聯的情緒周期，持續時間越長、復發次數越多，將來越有機會發展出嚴重的情緒疾患。</a:t>
            </a:r>
            <a:endParaRPr lang="en-US" altLang="zh-TW" dirty="0" smtClean="0">
              <a:latin typeface="新細明體" pitchFamily="18" charset="-120"/>
            </a:endParaRPr>
          </a:p>
          <a:p>
            <a:r>
              <a:rPr lang="zh-TW" altLang="en-US" dirty="0" smtClean="0"/>
              <a:t>一個於顯著生活壓力事件後所伴隨產生的較不嚴重的憂鬱周期，時間沒有超過</a:t>
            </a:r>
            <a:r>
              <a:rPr lang="en-US" altLang="zh-TW" dirty="0" smtClean="0"/>
              <a:t>3</a:t>
            </a:r>
            <a:r>
              <a:rPr lang="zh-TW" altLang="en-US" dirty="0" smtClean="0"/>
              <a:t>個月以上，那就可視為是適應性疾患。</a:t>
            </a:r>
            <a:endParaRPr lang="en-US" altLang="zh-TW" dirty="0" smtClean="0"/>
          </a:p>
          <a:p>
            <a:pPr>
              <a:buNone/>
            </a:pPr>
            <a:endParaRPr lang="en-US" altLang="zh-TW" dirty="0" smtClean="0">
              <a:latin typeface="新細明體" pitchFamily="18" charset="-120"/>
            </a:endParaRPr>
          </a:p>
          <a:p>
            <a:pPr>
              <a:buNone/>
            </a:pPr>
            <a:endParaRPr lang="zh-TW" altLang="en-US" dirty="0" smtClean="0"/>
          </a:p>
          <a:p>
            <a:endParaRPr lang="en-US" altLang="zh-TW" dirty="0" smtClean="0"/>
          </a:p>
          <a:p>
            <a:pPr>
              <a:buNone/>
            </a:pP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199856"/>
          </a:xfrm>
        </p:spPr>
        <p:txBody>
          <a:bodyPr>
            <a:normAutofit/>
          </a:bodyPr>
          <a:lstStyle/>
          <a:p>
            <a:r>
              <a:rPr lang="zh-TW" altLang="en-US" dirty="0" smtClean="0"/>
              <a:t>激動型憂鬱和躁症和</a:t>
            </a:r>
            <a:r>
              <a:rPr lang="en-US" altLang="zh-TW" dirty="0" smtClean="0"/>
              <a:t>ADHD</a:t>
            </a:r>
            <a:r>
              <a:rPr lang="zh-TW" altLang="en-US" dirty="0" smtClean="0"/>
              <a:t>有時很難區分，因為都會表現出過度活動、坐立不安。</a:t>
            </a:r>
            <a:endParaRPr lang="en-US" altLang="zh-TW" dirty="0" smtClean="0"/>
          </a:p>
          <a:p>
            <a:r>
              <a:rPr lang="en-US" altLang="zh-TW" dirty="0" smtClean="0"/>
              <a:t>DSM-5 </a:t>
            </a:r>
            <a:r>
              <a:rPr lang="zh-TW" altLang="en-US" dirty="0" smtClean="0"/>
              <a:t>於失落哀傷的情況下，已經沒有兩個月的限制， 任何一個時間點皆可以進行重鬱症的診斷。</a:t>
            </a:r>
            <a:endParaRPr lang="en-US" altLang="zh-TW" dirty="0" smtClean="0"/>
          </a:p>
          <a:p>
            <a:r>
              <a:rPr lang="zh-TW" altLang="en-US" dirty="0" smtClean="0"/>
              <a:t>當出現以下症狀時，是指向重鬱症而非單純的哀慟反應，包括</a:t>
            </a:r>
            <a:r>
              <a:rPr lang="en-US" altLang="zh-TW" dirty="0" smtClean="0"/>
              <a:t>: </a:t>
            </a:r>
            <a:r>
              <a:rPr lang="zh-TW" altLang="en-US" dirty="0" smtClean="0"/>
              <a:t>已超過與死者相關的強烈罪惡感、關注焦點在於許多死亡的主題而非與只是想法上想與過世者一起死掉、病態專注於無價值感、顯著的精神遲緩、嚴重功能損傷的時間延長、典型幻覺而非只是短暫知覺到死者的聲音。</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487888"/>
          </a:xfrm>
        </p:spPr>
        <p:txBody>
          <a:bodyPr>
            <a:normAutofit/>
          </a:bodyPr>
          <a:lstStyle/>
          <a:p>
            <a:r>
              <a:rPr lang="zh-TW" altLang="en-US" dirty="0" smtClean="0"/>
              <a:t>病程和預後與疾病的嚴重性、介入的時效性、和對於介入的療效程度有關。一般來說，大約</a:t>
            </a:r>
            <a:r>
              <a:rPr lang="en-US" altLang="zh-TW" dirty="0" smtClean="0"/>
              <a:t>90%</a:t>
            </a:r>
            <a:r>
              <a:rPr lang="zh-TW" altLang="en-US" dirty="0" smtClean="0"/>
              <a:t>的兒童青少年首次發作的中度和重度的重鬱症週期會於</a:t>
            </a:r>
            <a:r>
              <a:rPr lang="en-US" altLang="zh-TW" dirty="0" smtClean="0"/>
              <a:t>1-2</a:t>
            </a:r>
            <a:r>
              <a:rPr lang="zh-TW" altLang="en-US" dirty="0" smtClean="0"/>
              <a:t>年內復原。年紀越小發病、約多次復發、以及有共病情形會有較差的預後，越容易慢性化。</a:t>
            </a:r>
            <a:endParaRPr lang="en-US" altLang="zh-TW" dirty="0" smtClean="0"/>
          </a:p>
          <a:p>
            <a:r>
              <a:rPr lang="zh-TW" altLang="en-US" dirty="0" smtClean="0"/>
              <a:t>未治療的重鬱症約會持續</a:t>
            </a:r>
            <a:r>
              <a:rPr lang="en-US" altLang="zh-TW" dirty="0" smtClean="0"/>
              <a:t>8-12</a:t>
            </a:r>
            <a:r>
              <a:rPr lang="zh-TW" altLang="en-US" dirty="0" smtClean="0"/>
              <a:t>月；兩年內復發率為</a:t>
            </a:r>
            <a:r>
              <a:rPr lang="en-US" altLang="zh-TW" dirty="0" smtClean="0"/>
              <a:t>20-60%</a:t>
            </a:r>
            <a:r>
              <a:rPr lang="zh-TW" altLang="en-US" dirty="0" smtClean="0"/>
              <a:t>；五年內復發率為</a:t>
            </a:r>
            <a:r>
              <a:rPr lang="en-US" altLang="zh-TW" dirty="0" smtClean="0"/>
              <a:t>70%</a:t>
            </a:r>
            <a:r>
              <a:rPr lang="zh-TW" altLang="en-US" dirty="0" smtClean="0"/>
              <a:t>；停止治療後的半年至一年間會有最大風險復發。尤其是家庭內有高度的慢性衝突者以及要進入成人期的時期更容易復發。</a:t>
            </a:r>
            <a:endParaRPr lang="en-US" altLang="zh-TW" dirty="0" smtClean="0"/>
          </a:p>
          <a:p>
            <a:r>
              <a:rPr lang="zh-TW" altLang="en-US" dirty="0" smtClean="0"/>
              <a:t>約有</a:t>
            </a:r>
            <a:r>
              <a:rPr lang="en-US" altLang="zh-TW" dirty="0" smtClean="0"/>
              <a:t>45%</a:t>
            </a:r>
            <a:r>
              <a:rPr lang="zh-TW" altLang="en-US" dirty="0" smtClean="0"/>
              <a:t>有重鬱症病史的青少年會在成人早期出現另一個重鬱症週期。</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487888"/>
          </a:xfrm>
        </p:spPr>
        <p:txBody>
          <a:bodyPr>
            <a:normAutofit/>
          </a:bodyPr>
          <a:lstStyle/>
          <a:p>
            <a:r>
              <a:rPr lang="zh-TW" altLang="en-US" dirty="0" smtClean="0"/>
              <a:t>與成人比起來，有重鬱症病史的兒童青少年未來也有較高的風險發展出雙向情緒障礙症，約</a:t>
            </a:r>
            <a:r>
              <a:rPr lang="en-US" altLang="zh-TW" dirty="0" smtClean="0"/>
              <a:t>20-40%</a:t>
            </a:r>
            <a:r>
              <a:rPr lang="zh-TW" altLang="en-US" dirty="0" smtClean="0"/>
              <a:t>。</a:t>
            </a:r>
            <a:endParaRPr lang="en-US" altLang="zh-TW" dirty="0" smtClean="0"/>
          </a:p>
          <a:p>
            <a:r>
              <a:rPr lang="zh-TW" altLang="en-US" dirty="0" smtClean="0"/>
              <a:t>自殺死亡的因素約占了</a:t>
            </a:r>
            <a:r>
              <a:rPr lang="en-US" altLang="zh-TW" dirty="0" smtClean="0"/>
              <a:t>12% </a:t>
            </a:r>
            <a:r>
              <a:rPr lang="zh-TW" altLang="en-US" dirty="0" smtClean="0"/>
              <a:t>青少年死亡人數，而自殺風險在青少年憂鬱症者尤其顯著。</a:t>
            </a:r>
            <a:endParaRPr lang="en-US" altLang="zh-TW" dirty="0" smtClean="0"/>
          </a:p>
          <a:p>
            <a:r>
              <a:rPr lang="zh-TW" altLang="en-US" dirty="0" smtClean="0"/>
              <a:t>嚴重度較高的重鬱症，理想的治療包括合併精神藥物和</a:t>
            </a:r>
            <a:r>
              <a:rPr lang="en-US" altLang="zh-TW" dirty="0" smtClean="0"/>
              <a:t>CBT</a:t>
            </a:r>
            <a:r>
              <a:rPr lang="zh-TW" altLang="en-US" dirty="0" smtClean="0"/>
              <a:t>；對於中度嚴重度的重鬱症，單獨給予</a:t>
            </a:r>
            <a:r>
              <a:rPr lang="en-US" altLang="zh-TW" dirty="0" smtClean="0"/>
              <a:t>CBT</a:t>
            </a:r>
            <a:r>
              <a:rPr lang="zh-TW" altLang="en-US" dirty="0" smtClean="0"/>
              <a:t>也有效，尤其可持續至少六個月以上的療程時。</a:t>
            </a:r>
            <a:endParaRPr lang="en-US" altLang="zh-TW" dirty="0" smtClean="0"/>
          </a:p>
          <a:p>
            <a:r>
              <a:rPr lang="zh-TW" altLang="en-US" dirty="0" smtClean="0"/>
              <a:t>抗憂鬱劑皆具療效，且彼此之間並無療效高低的差別。建議在達到良好療效後，繼續維持藥物治療至少一年，然後在壓力相對較小的時期來停藥。</a:t>
            </a:r>
            <a:endParaRPr lang="en-US" altLang="zh-TW" dirty="0" smtClean="0"/>
          </a:p>
          <a:p>
            <a:r>
              <a:rPr lang="en-US" altLang="zh-TW" dirty="0" smtClean="0"/>
              <a:t>2004</a:t>
            </a:r>
            <a:r>
              <a:rPr lang="zh-TW" altLang="en-US" dirty="0" smtClean="0"/>
              <a:t>年後的研究結果並未發現在使用抗憂鬱劑後有顯著增加自殺風險或是自殺企圖。</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a:latin typeface="新細明體" pitchFamily="18" charset="-120"/>
              </a:rPr>
              <a:t>一般精神疾病分類</a:t>
            </a:r>
          </a:p>
        </p:txBody>
      </p:sp>
      <p:sp>
        <p:nvSpPr>
          <p:cNvPr id="54275" name="Rectangle 3"/>
          <p:cNvSpPr>
            <a:spLocks noGrp="1" noChangeArrowheads="1"/>
          </p:cNvSpPr>
          <p:nvPr>
            <p:ph idx="1"/>
          </p:nvPr>
        </p:nvSpPr>
        <p:spPr/>
        <p:txBody>
          <a:bodyPr/>
          <a:lstStyle/>
          <a:p>
            <a:pPr>
              <a:buFontTx/>
              <a:buChar char=" "/>
            </a:pPr>
            <a:r>
              <a:rPr lang="en-US" altLang="zh-TW" sz="4000" dirty="0">
                <a:latin typeface="標楷體" pitchFamily="65" charset="-120"/>
                <a:ea typeface="標楷體" pitchFamily="65" charset="-120"/>
              </a:rPr>
              <a:t>  </a:t>
            </a:r>
            <a:r>
              <a:rPr lang="zh-TW" altLang="en-US" sz="3600" dirty="0">
                <a:latin typeface="新細明體" pitchFamily="18" charset="-120"/>
              </a:rPr>
              <a:t>重大精神疾病</a:t>
            </a:r>
          </a:p>
          <a:p>
            <a:pPr>
              <a:buFontTx/>
              <a:buChar char=" "/>
            </a:pPr>
            <a:r>
              <a:rPr lang="zh-TW" altLang="en-US" sz="4000" b="1" dirty="0">
                <a:latin typeface="標楷體" pitchFamily="65" charset="-120"/>
                <a:ea typeface="標楷體" pitchFamily="65" charset="-120"/>
              </a:rPr>
              <a:t>                    </a:t>
            </a:r>
          </a:p>
          <a:p>
            <a:pPr>
              <a:buFontTx/>
              <a:buChar char=" "/>
            </a:pPr>
            <a:r>
              <a:rPr lang="zh-TW" altLang="en-US" sz="4000" b="1" dirty="0">
                <a:latin typeface="標楷體" pitchFamily="65" charset="-120"/>
                <a:ea typeface="標楷體" pitchFamily="65" charset="-120"/>
              </a:rPr>
              <a:t>  </a:t>
            </a:r>
            <a:r>
              <a:rPr lang="zh-TW" altLang="en-US" sz="3600" dirty="0">
                <a:latin typeface="新細明體" pitchFamily="18" charset="-120"/>
              </a:rPr>
              <a:t>精神官能症</a:t>
            </a:r>
          </a:p>
          <a:p>
            <a:pPr>
              <a:buFontTx/>
              <a:buChar char=" "/>
            </a:pPr>
            <a:r>
              <a:rPr lang="zh-TW" altLang="en-US" sz="4000" b="1" dirty="0">
                <a:latin typeface="標楷體" pitchFamily="65" charset="-120"/>
                <a:ea typeface="標楷體" pitchFamily="65" charset="-120"/>
              </a:rPr>
              <a:t>                    </a:t>
            </a:r>
          </a:p>
          <a:p>
            <a:pPr>
              <a:buFontTx/>
              <a:buChar char=" "/>
            </a:pPr>
            <a:r>
              <a:rPr lang="zh-TW" altLang="en-US" sz="4000" b="1" dirty="0">
                <a:latin typeface="標楷體" pitchFamily="65" charset="-120"/>
                <a:ea typeface="標楷體" pitchFamily="65" charset="-120"/>
              </a:rPr>
              <a:t>  </a:t>
            </a:r>
            <a:r>
              <a:rPr lang="zh-TW" altLang="en-US" sz="3600" dirty="0">
                <a:latin typeface="新細明體" pitchFamily="18" charset="-120"/>
              </a:rPr>
              <a:t>無精神疾病</a:t>
            </a:r>
          </a:p>
        </p:txBody>
      </p:sp>
      <p:sp>
        <p:nvSpPr>
          <p:cNvPr id="54276" name="Line 4"/>
          <p:cNvSpPr>
            <a:spLocks noChangeShapeType="1"/>
          </p:cNvSpPr>
          <p:nvPr/>
        </p:nvSpPr>
        <p:spPr bwMode="auto">
          <a:xfrm>
            <a:off x="539750" y="4292600"/>
            <a:ext cx="5334000" cy="0"/>
          </a:xfrm>
          <a:prstGeom prst="line">
            <a:avLst/>
          </a:prstGeom>
          <a:noFill/>
          <a:ln w="76200">
            <a:solidFill>
              <a:srgbClr val="FF0000"/>
            </a:solidFill>
            <a:round/>
            <a:headEnd/>
            <a:tailEnd/>
          </a:ln>
          <a:effectLst/>
        </p:spPr>
        <p:txBody>
          <a:bodyPr wrap="none" anchor="ctr"/>
          <a:lstStyle/>
          <a:p>
            <a:endParaRPr lang="zh-TW" altLang="en-US"/>
          </a:p>
        </p:txBody>
      </p:sp>
      <p:sp>
        <p:nvSpPr>
          <p:cNvPr id="54277" name="Line 5"/>
          <p:cNvSpPr>
            <a:spLocks noChangeShapeType="1"/>
          </p:cNvSpPr>
          <p:nvPr/>
        </p:nvSpPr>
        <p:spPr bwMode="auto">
          <a:xfrm>
            <a:off x="539552" y="3068960"/>
            <a:ext cx="5410200" cy="0"/>
          </a:xfrm>
          <a:prstGeom prst="line">
            <a:avLst/>
          </a:prstGeom>
          <a:noFill/>
          <a:ln w="76200">
            <a:solidFill>
              <a:srgbClr val="FF0000"/>
            </a:solidFill>
            <a:prstDash val="dashDot"/>
            <a:round/>
            <a:headEnd/>
            <a:tailEnd/>
          </a:ln>
          <a:effectLst/>
        </p:spPr>
        <p:txBody>
          <a:bodyPr wrap="none" anchor="ctr"/>
          <a:lstStyle/>
          <a:p>
            <a:endParaRPr lang="zh-TW" altLang="en-US"/>
          </a:p>
        </p:txBody>
      </p:sp>
      <p:sp>
        <p:nvSpPr>
          <p:cNvPr id="6" name="文字方塊 5"/>
          <p:cNvSpPr txBox="1"/>
          <p:nvPr/>
        </p:nvSpPr>
        <p:spPr>
          <a:xfrm>
            <a:off x="6156176" y="2564904"/>
            <a:ext cx="1723549" cy="707886"/>
          </a:xfrm>
          <a:prstGeom prst="rect">
            <a:avLst/>
          </a:prstGeom>
          <a:noFill/>
        </p:spPr>
        <p:txBody>
          <a:bodyPr wrap="none" rtlCol="0">
            <a:spAutoFit/>
          </a:bodyPr>
          <a:lstStyle/>
          <a:p>
            <a:r>
              <a:rPr lang="zh-TW" altLang="en-US" sz="4000" dirty="0" smtClean="0"/>
              <a:t>現實感</a:t>
            </a:r>
            <a:endParaRPr lang="zh-TW" altLang="en-US" sz="4000" dirty="0"/>
          </a:p>
        </p:txBody>
      </p:sp>
      <p:sp>
        <p:nvSpPr>
          <p:cNvPr id="7" name="文字方塊 6"/>
          <p:cNvSpPr txBox="1"/>
          <p:nvPr/>
        </p:nvSpPr>
        <p:spPr>
          <a:xfrm>
            <a:off x="6084168" y="3861048"/>
            <a:ext cx="2749471" cy="707886"/>
          </a:xfrm>
          <a:prstGeom prst="rect">
            <a:avLst/>
          </a:prstGeom>
          <a:noFill/>
        </p:spPr>
        <p:txBody>
          <a:bodyPr wrap="none" rtlCol="0">
            <a:spAutoFit/>
          </a:bodyPr>
          <a:lstStyle/>
          <a:p>
            <a:r>
              <a:rPr lang="zh-TW" altLang="en-US" sz="4000" dirty="0" smtClean="0"/>
              <a:t>功能、苦惱</a:t>
            </a:r>
            <a:endParaRPr lang="zh-TW" alt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780696"/>
          </a:xfrm>
        </p:spPr>
        <p:txBody>
          <a:bodyPr>
            <a:normAutofit fontScale="90000"/>
          </a:bodyPr>
          <a:lstStyle/>
          <a:p>
            <a:r>
              <a:rPr lang="zh-TW" altLang="en-US" dirty="0" smtClean="0"/>
              <a:t>自殺</a:t>
            </a:r>
            <a:endParaRPr lang="zh-TW" altLang="en-US" dirty="0"/>
          </a:p>
        </p:txBody>
      </p:sp>
      <p:sp>
        <p:nvSpPr>
          <p:cNvPr id="3" name="內容版面配置區 2"/>
          <p:cNvSpPr>
            <a:spLocks noGrp="1"/>
          </p:cNvSpPr>
          <p:nvPr>
            <p:ph idx="1"/>
          </p:nvPr>
        </p:nvSpPr>
        <p:spPr>
          <a:xfrm>
            <a:off x="457200" y="1556792"/>
            <a:ext cx="8229600" cy="5301208"/>
          </a:xfrm>
        </p:spPr>
        <p:txBody>
          <a:bodyPr>
            <a:normAutofit lnSpcReduction="10000"/>
          </a:bodyPr>
          <a:lstStyle/>
          <a:p>
            <a:r>
              <a:rPr lang="zh-TW" altLang="en-US" dirty="0" smtClean="0"/>
              <a:t>在美國自殺是第三大因素造成青少年死亡，第一和第二依序是意外和被殺。</a:t>
            </a:r>
            <a:endParaRPr lang="en-US" altLang="zh-TW" dirty="0" smtClean="0"/>
          </a:p>
          <a:p>
            <a:r>
              <a:rPr lang="en-US" altLang="zh-TW" dirty="0" smtClean="0"/>
              <a:t>14-18</a:t>
            </a:r>
            <a:r>
              <a:rPr lang="zh-TW" altLang="en-US" dirty="0" smtClean="0"/>
              <a:t>歲青少年於近期有自殺意念者約</a:t>
            </a:r>
            <a:r>
              <a:rPr lang="en-US" altLang="zh-TW" dirty="0" smtClean="0"/>
              <a:t>2.7%</a:t>
            </a:r>
            <a:r>
              <a:rPr lang="zh-TW" altLang="en-US" dirty="0" smtClean="0"/>
              <a:t>，一年的發生率約為</a:t>
            </a:r>
            <a:r>
              <a:rPr lang="en-US" altLang="zh-TW" dirty="0" smtClean="0"/>
              <a:t>4.3%</a:t>
            </a:r>
            <a:r>
              <a:rPr lang="zh-TW" altLang="en-US" dirty="0" smtClean="0"/>
              <a:t>。一生之中有過自殺企圖者約</a:t>
            </a:r>
            <a:r>
              <a:rPr lang="en-US" altLang="zh-TW" dirty="0" smtClean="0"/>
              <a:t>7.1%</a:t>
            </a:r>
            <a:r>
              <a:rPr lang="zh-TW" altLang="en-US" dirty="0" smtClean="0"/>
              <a:t>，男女比例約為</a:t>
            </a:r>
            <a:r>
              <a:rPr lang="en-US" altLang="zh-TW" dirty="0" smtClean="0"/>
              <a:t>10.1%</a:t>
            </a:r>
            <a:r>
              <a:rPr lang="zh-TW" altLang="en-US" dirty="0" smtClean="0"/>
              <a:t>和</a:t>
            </a:r>
            <a:r>
              <a:rPr lang="en-US" altLang="zh-TW" dirty="0" smtClean="0"/>
              <a:t>3.8%</a:t>
            </a:r>
            <a:r>
              <a:rPr lang="zh-TW" altLang="en-US" dirty="0" smtClean="0"/>
              <a:t>。</a:t>
            </a:r>
            <a:endParaRPr lang="en-US" altLang="zh-TW" dirty="0" smtClean="0"/>
          </a:p>
          <a:p>
            <a:r>
              <a:rPr lang="zh-TW" altLang="en-US" dirty="0" smtClean="0"/>
              <a:t>過去</a:t>
            </a:r>
            <a:r>
              <a:rPr lang="en-US" altLang="zh-TW" dirty="0" smtClean="0"/>
              <a:t>15</a:t>
            </a:r>
            <a:r>
              <a:rPr lang="zh-TW" altLang="en-US" dirty="0" smtClean="0"/>
              <a:t>年來，自殺死亡與自殺意念的機率在青少年族群有下降的趨勢，原因在於增加 抗憂鬱劑</a:t>
            </a:r>
            <a:r>
              <a:rPr lang="en-US" altLang="zh-TW" dirty="0" smtClean="0"/>
              <a:t>(</a:t>
            </a:r>
            <a:r>
              <a:rPr lang="zh-TW" altLang="en-US" dirty="0" smtClean="0"/>
              <a:t>尤其是血清胺回收抑制劑</a:t>
            </a:r>
            <a:r>
              <a:rPr lang="en-US" altLang="zh-TW" dirty="0" smtClean="0"/>
              <a:t>SSRI)</a:t>
            </a:r>
            <a:r>
              <a:rPr lang="zh-TW" altLang="en-US" dirty="0" smtClean="0"/>
              <a:t>使用在情緒和行為混亂的個案。</a:t>
            </a:r>
            <a:endParaRPr lang="en-US" altLang="zh-TW" dirty="0" smtClean="0"/>
          </a:p>
          <a:p>
            <a:r>
              <a:rPr lang="zh-TW" altLang="en-US" dirty="0" smtClean="0"/>
              <a:t>自殺意念會發生在任何一個年齡層，但最高頻率是在有嚴重情感疾患的兒童青少年。但實際自殺死亡的案例很少，尤其是在小於</a:t>
            </a:r>
            <a:r>
              <a:rPr lang="en-US" altLang="zh-TW" dirty="0" smtClean="0"/>
              <a:t>12</a:t>
            </a:r>
            <a:r>
              <a:rPr lang="zh-TW" altLang="en-US" dirty="0" smtClean="0"/>
              <a:t>歲的個案，因為較難有能力去設計或執行一個實際的自殺計畫。因此，認知較不成熟似乎在此扮演一個保護角色。</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343872"/>
          </a:xfrm>
        </p:spPr>
        <p:txBody>
          <a:bodyPr>
            <a:normAutofit/>
          </a:bodyPr>
          <a:lstStyle/>
          <a:p>
            <a:r>
              <a:rPr lang="zh-TW" altLang="en-US" dirty="0" smtClean="0"/>
              <a:t>自殺死亡的男女比例約</a:t>
            </a:r>
            <a:r>
              <a:rPr lang="en-US" altLang="zh-TW" dirty="0" smtClean="0"/>
              <a:t>5:1</a:t>
            </a:r>
            <a:r>
              <a:rPr lang="zh-TW" altLang="en-US" dirty="0" smtClean="0"/>
              <a:t>，但嘗試自殺的比例卻為</a:t>
            </a:r>
            <a:r>
              <a:rPr lang="en-US" altLang="zh-TW" dirty="0" smtClean="0"/>
              <a:t>1:3</a:t>
            </a:r>
            <a:r>
              <a:rPr lang="zh-TW" altLang="en-US" dirty="0" smtClean="0"/>
              <a:t>，自殺意念常常變來變去，自殺行為的出現常基於未多加考慮後果的衝動，或是長時間的反芻思考造成的累積效應。</a:t>
            </a:r>
            <a:endParaRPr lang="en-US" altLang="zh-TW" dirty="0" smtClean="0"/>
          </a:p>
          <a:p>
            <a:r>
              <a:rPr lang="zh-TW" altLang="en-US" dirty="0" smtClean="0"/>
              <a:t>自殺方法會影響死亡率和自殺成功率，此因素與執行自殺行為時的自殺意念強度無直接關聯。其他自殺風險因子包括家人有自殺史、遭到家暴、衝動、物質濫用、致死性工具的取得。</a:t>
            </a:r>
            <a:endParaRPr lang="en-US" altLang="zh-TW" dirty="0" smtClean="0"/>
          </a:p>
          <a:p>
            <a:r>
              <a:rPr lang="zh-TW" altLang="en-US" dirty="0" smtClean="0"/>
              <a:t>在非致死性的自殺意念或自殺企圖的中學生中，女學生有較高的憂鬱和焦慮情緒、身體不舒服、以及心情和行為相關的問題；男學生有較高的破壞性行為問題。</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6021288"/>
          </a:xfrm>
        </p:spPr>
        <p:txBody>
          <a:bodyPr>
            <a:normAutofit/>
          </a:bodyPr>
          <a:lstStyle/>
          <a:p>
            <a:r>
              <a:rPr lang="zh-TW" altLang="en-US" dirty="0" smtClean="0"/>
              <a:t>自殺仍有基因遺傳的影響，有家族自殺史的個案會比正常個案高出</a:t>
            </a:r>
            <a:r>
              <a:rPr lang="en-US" altLang="zh-TW" dirty="0" smtClean="0"/>
              <a:t>2-4</a:t>
            </a:r>
            <a:r>
              <a:rPr lang="zh-TW" altLang="en-US" dirty="0" smtClean="0"/>
              <a:t>倍的機率出現自殺意念或行為。同卵雙胞胎比異卵雙胞胎有更高的一致性。</a:t>
            </a:r>
            <a:endParaRPr lang="en-US" altLang="zh-TW" dirty="0" smtClean="0"/>
          </a:p>
          <a:p>
            <a:r>
              <a:rPr lang="zh-TW" altLang="en-US" dirty="0" smtClean="0"/>
              <a:t>大腦血清胺濃度的改變與自殺和衝動攻擊性的關聯，不僅在成人，同時也在兒童青少年發現此相關。前額葉血清胺運轉子接受體的密度減少與自殺行為有關。尤其是在與情緒調節和問題解決最相關的前額葉和海馬迴部位，可發現血清胺代謝物，</a:t>
            </a:r>
            <a:r>
              <a:rPr lang="en-US" altLang="zh-TW" dirty="0" smtClean="0"/>
              <a:t>5HT2a</a:t>
            </a:r>
            <a:r>
              <a:rPr lang="zh-TW" altLang="en-US" dirty="0" smtClean="0"/>
              <a:t>連結和蛋白激酶</a:t>
            </a:r>
            <a:r>
              <a:rPr lang="en-US" altLang="zh-TW" dirty="0" smtClean="0"/>
              <a:t>A</a:t>
            </a:r>
            <a:r>
              <a:rPr lang="zh-TW" altLang="en-US" dirty="0" smtClean="0"/>
              <a:t>、</a:t>
            </a:r>
            <a:r>
              <a:rPr lang="en-US" altLang="zh-TW" dirty="0" smtClean="0"/>
              <a:t>C</a:t>
            </a:r>
            <a:r>
              <a:rPr lang="zh-TW" altLang="en-US" dirty="0" smtClean="0"/>
              <a:t>的下降等改變。</a:t>
            </a:r>
            <a:endParaRPr lang="en-US" altLang="zh-TW" dirty="0" smtClean="0"/>
          </a:p>
          <a:p>
            <a:r>
              <a:rPr lang="zh-TW" altLang="en-US" dirty="0" smtClean="0"/>
              <a:t>另外，在使用較為暴力方式自殺成功的個案，其腦脊隨液中的血清胺代謝物</a:t>
            </a:r>
            <a:r>
              <a:rPr lang="en-US" altLang="zh-TW" dirty="0" smtClean="0"/>
              <a:t>5-HIAA</a:t>
            </a:r>
            <a:r>
              <a:rPr lang="zh-TW" altLang="en-US" dirty="0" smtClean="0"/>
              <a:t>也呈現下降的結果。</a:t>
            </a:r>
            <a:endParaRPr lang="en-US" altLang="zh-TW" dirty="0" smtClean="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343872"/>
          </a:xfrm>
        </p:spPr>
        <p:txBody>
          <a:bodyPr>
            <a:normAutofit/>
          </a:bodyPr>
          <a:lstStyle/>
          <a:p>
            <a:r>
              <a:rPr lang="zh-TW" altLang="en-US" dirty="0" smtClean="0"/>
              <a:t>嚴重的重鬱症是最顯著的自殺危險因子，約可增加自殺風險約</a:t>
            </a:r>
            <a:r>
              <a:rPr lang="en-US" altLang="zh-TW" dirty="0" smtClean="0"/>
              <a:t>20%</a:t>
            </a:r>
            <a:r>
              <a:rPr lang="zh-TW" altLang="en-US" dirty="0" smtClean="0"/>
              <a:t>。其他危險因子尚有無望感、衝動、反覆物質濫用、有攻擊暴力史。攻擊性的、自我傷害和自殺行為最常發生在長期充滿壓力的家庭生活</a:t>
            </a:r>
            <a:r>
              <a:rPr lang="en-US" altLang="zh-TW" dirty="0" smtClean="0"/>
              <a:t>(</a:t>
            </a:r>
            <a:r>
              <a:rPr lang="zh-TW" altLang="en-US" dirty="0" smtClean="0"/>
              <a:t>最顯著的家庭危險因子為虐待，包括身體與性虐待和忽略</a:t>
            </a:r>
            <a:r>
              <a:rPr lang="en-US" altLang="zh-TW" dirty="0" smtClean="0"/>
              <a:t>)</a:t>
            </a:r>
            <a:r>
              <a:rPr lang="zh-TW" altLang="en-US" dirty="0" smtClean="0"/>
              <a:t>的青少年。</a:t>
            </a:r>
            <a:endParaRPr lang="en-US" altLang="zh-TW" dirty="0" smtClean="0"/>
          </a:p>
          <a:p>
            <a:r>
              <a:rPr lang="zh-TW" altLang="en-US" dirty="0" smtClean="0"/>
              <a:t>與自殺行為關聯性最強的單一因子為性虐待。</a:t>
            </a:r>
            <a:endParaRPr lang="en-US" altLang="zh-TW" dirty="0" smtClean="0"/>
          </a:p>
          <a:p>
            <a:r>
              <a:rPr lang="zh-TW" altLang="en-US" dirty="0" smtClean="0"/>
              <a:t>感到被同儕孤立排擠和性認同問題同樣為自殺風險因子。同性戀或雙性戀者出現自殺行為的機率為異性戀的</a:t>
            </a:r>
            <a:r>
              <a:rPr lang="en-US" altLang="zh-TW" dirty="0" smtClean="0"/>
              <a:t>2-6</a:t>
            </a:r>
            <a:r>
              <a:rPr lang="zh-TW" altLang="en-US" dirty="0" smtClean="0"/>
              <a:t>倍。</a:t>
            </a:r>
            <a:endParaRPr lang="en-US" altLang="zh-TW" dirty="0" smtClean="0"/>
          </a:p>
          <a:p>
            <a:r>
              <a:rPr lang="zh-TW" altLang="en-US" dirty="0" smtClean="0"/>
              <a:t>保護因子為與學校和同儕有穩固的連結者。</a:t>
            </a:r>
            <a:endParaRPr lang="en-US" altLang="zh-TW" dirty="0" smtClean="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559896"/>
          </a:xfrm>
        </p:spPr>
        <p:txBody>
          <a:bodyPr>
            <a:normAutofit/>
          </a:bodyPr>
          <a:lstStyle/>
          <a:p>
            <a:r>
              <a:rPr lang="zh-TW" altLang="en-US" dirty="0" smtClean="0"/>
              <a:t>會訴諸自殺行為的青少年是因無法統合有效的解決近期問題的方法，以及缺乏對立即危機的因應策略。個案過度狹隘的觀點因此無法應付不斷的家庭不合、被排斥或失敗，而導致最後決定去自殺。</a:t>
            </a:r>
            <a:endParaRPr lang="en-US" altLang="zh-TW" dirty="0" smtClean="0"/>
          </a:p>
          <a:p>
            <a:r>
              <a:rPr lang="zh-TW" altLang="en-US" dirty="0" smtClean="0"/>
              <a:t>直接問兒童青少年是否有自殺想法是必須的，因為家屬通常都不知道他們的孩子有這樣的想法。</a:t>
            </a:r>
          </a:p>
          <a:p>
            <a:r>
              <a:rPr lang="zh-TW" altLang="en-US" dirty="0" smtClean="0"/>
              <a:t>將近</a:t>
            </a:r>
            <a:r>
              <a:rPr lang="en-US" altLang="zh-TW" dirty="0" smtClean="0"/>
              <a:t>40%</a:t>
            </a:r>
            <a:r>
              <a:rPr lang="zh-TW" altLang="en-US" dirty="0" smtClean="0"/>
              <a:t>的自殺個案</a:t>
            </a:r>
            <a:r>
              <a:rPr lang="en-US" altLang="zh-TW" dirty="0" smtClean="0"/>
              <a:t>(</a:t>
            </a:r>
            <a:r>
              <a:rPr lang="zh-TW" altLang="en-US" dirty="0" smtClean="0"/>
              <a:t>自殺企圖和自殺成功者</a:t>
            </a:r>
            <a:r>
              <a:rPr lang="en-US" altLang="zh-TW" dirty="0" smtClean="0"/>
              <a:t>)</a:t>
            </a:r>
            <a:r>
              <a:rPr lang="zh-TW" altLang="en-US" dirty="0" smtClean="0"/>
              <a:t>皆有過去自殺史。</a:t>
            </a:r>
            <a:endParaRPr lang="en-US" altLang="zh-TW" dirty="0" smtClean="0"/>
          </a:p>
          <a:p>
            <a:r>
              <a:rPr lang="zh-TW" altLang="en-US" dirty="0" smtClean="0"/>
              <a:t>年紀較長而有自殺行為的青少年大多有一或多種精神疾患，包括重鬱症、雙向情緒障礙症、重度精神病等，尤其是情緒障礙症合併物質濫用與暴力史的個案是最危險的族群。</a:t>
            </a:r>
            <a:endParaRPr lang="en-US" altLang="zh-TW" dirty="0" smtClean="0"/>
          </a:p>
          <a:p>
            <a:endParaRPr lang="zh-TW" altLang="en-US" dirty="0" smtClean="0"/>
          </a:p>
          <a:p>
            <a:pPr>
              <a:buNone/>
            </a:pP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343872"/>
          </a:xfrm>
        </p:spPr>
        <p:txBody>
          <a:bodyPr>
            <a:normAutofit/>
          </a:bodyPr>
          <a:lstStyle/>
          <a:p>
            <a:r>
              <a:rPr lang="en-US" altLang="zh-TW" dirty="0" smtClean="0"/>
              <a:t>13</a:t>
            </a:r>
            <a:r>
              <a:rPr lang="zh-TW" altLang="en-US" dirty="0" smtClean="0"/>
              <a:t>歲前喪親，有較高罹患情感性疾病和自殺風險。</a:t>
            </a:r>
            <a:endParaRPr lang="en-US" altLang="zh-TW" dirty="0" smtClean="0"/>
          </a:p>
          <a:p>
            <a:r>
              <a:rPr lang="zh-TW" altLang="en-US" dirty="0" smtClean="0"/>
              <a:t>沒有情緒疾患，但有破壞、暴力、攻擊和衝動控制不良的個案，最常在與家人或朋友爭執後會出現自殺行為。高無望感、不良問題解決技巧、有攻擊暴力史也是自殺的危險因子。</a:t>
            </a:r>
            <a:endParaRPr lang="en-US" altLang="zh-TW" dirty="0" smtClean="0"/>
          </a:p>
          <a:p>
            <a:r>
              <a:rPr lang="zh-TW" altLang="en-US" dirty="0" smtClean="0"/>
              <a:t>另外，學業表現優良和完美性格的個案，在經歷成績不佳的失敗下，也容易出現自殺行為。</a:t>
            </a:r>
            <a:endParaRPr lang="en-US" altLang="zh-TW" dirty="0" smtClean="0"/>
          </a:p>
          <a:p>
            <a:r>
              <a:rPr lang="zh-TW" altLang="en-US" dirty="0" smtClean="0"/>
              <a:t>自殺有感染同儕的效應。尤其是透過電視媒體報導或演出自殺主題的節目</a:t>
            </a:r>
            <a:r>
              <a:rPr lang="en-US" altLang="zh-TW" dirty="0" smtClean="0"/>
              <a:t>(copycat </a:t>
            </a:r>
            <a:r>
              <a:rPr lang="en-US" altLang="zh-TW" dirty="0" err="1" smtClean="0"/>
              <a:t>suicdie</a:t>
            </a:r>
            <a:r>
              <a:rPr lang="en-US" altLang="zh-TW" dirty="0" smtClean="0"/>
              <a:t>)</a:t>
            </a:r>
            <a:r>
              <a:rPr lang="zh-TW" altLang="en-US" dirty="0" smtClean="0"/>
              <a:t>。</a:t>
            </a:r>
            <a:endParaRPr lang="en-US" altLang="zh-TW" dirty="0" smtClean="0"/>
          </a:p>
          <a:p>
            <a:r>
              <a:rPr lang="en-US" altLang="zh-TW" dirty="0" smtClean="0"/>
              <a:t>40-40</a:t>
            </a:r>
            <a:r>
              <a:rPr lang="zh-TW" altLang="en-US" dirty="0" smtClean="0"/>
              <a:t>數據，自殺成功者，約</a:t>
            </a:r>
            <a:r>
              <a:rPr lang="en-US" altLang="zh-TW" dirty="0" smtClean="0"/>
              <a:t>40%</a:t>
            </a:r>
            <a:r>
              <a:rPr lang="zh-TW" altLang="en-US" dirty="0" smtClean="0"/>
              <a:t>曾接受精神科治療，約</a:t>
            </a:r>
            <a:r>
              <a:rPr lang="en-US" altLang="zh-TW" dirty="0" smtClean="0"/>
              <a:t>40%</a:t>
            </a:r>
            <a:r>
              <a:rPr lang="zh-TW" altLang="en-US" dirty="0" smtClean="0"/>
              <a:t>曾嘗試自殺。</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憂鬱與自殺的治療重點</a:t>
            </a:r>
            <a:endParaRPr lang="zh-TW" altLang="en-US" dirty="0"/>
          </a:p>
        </p:txBody>
      </p:sp>
      <p:sp>
        <p:nvSpPr>
          <p:cNvPr id="3" name="內容版面配置區 2"/>
          <p:cNvSpPr>
            <a:spLocks noGrp="1"/>
          </p:cNvSpPr>
          <p:nvPr>
            <p:ph idx="1"/>
          </p:nvPr>
        </p:nvSpPr>
        <p:spPr/>
        <p:txBody>
          <a:bodyPr/>
          <a:lstStyle/>
          <a:p>
            <a:r>
              <a:rPr lang="zh-TW" altLang="en-US" dirty="0" smtClean="0"/>
              <a:t>教導如何避免會導致自我傷害的情境</a:t>
            </a:r>
            <a:r>
              <a:rPr lang="en-US" altLang="zh-TW" dirty="0" smtClean="0"/>
              <a:t>(</a:t>
            </a:r>
            <a:r>
              <a:rPr lang="zh-TW" altLang="en-US" dirty="0" smtClean="0"/>
              <a:t>勿火上加油</a:t>
            </a:r>
            <a:r>
              <a:rPr lang="en-US" altLang="zh-TW" dirty="0" smtClean="0"/>
              <a:t>)</a:t>
            </a:r>
            <a:r>
              <a:rPr lang="zh-TW" altLang="en-US" dirty="0" smtClean="0"/>
              <a:t>。</a:t>
            </a:r>
            <a:endParaRPr lang="en-US" altLang="zh-TW" dirty="0" smtClean="0"/>
          </a:p>
          <a:p>
            <a:r>
              <a:rPr lang="zh-TW" altLang="en-US" dirty="0" smtClean="0"/>
              <a:t>增加對於苦惱情緒的調節能力</a:t>
            </a:r>
            <a:r>
              <a:rPr lang="en-US" altLang="zh-TW" dirty="0" smtClean="0"/>
              <a:t>(</a:t>
            </a:r>
            <a:r>
              <a:rPr lang="zh-TW" altLang="en-US" dirty="0" smtClean="0"/>
              <a:t>身鬆、心柔、停止反芻和悲觀思考等</a:t>
            </a:r>
            <a:r>
              <a:rPr lang="en-US" altLang="zh-TW" dirty="0" smtClean="0"/>
              <a:t>)</a:t>
            </a:r>
            <a:r>
              <a:rPr lang="zh-TW" altLang="en-US" dirty="0" smtClean="0"/>
              <a:t>。</a:t>
            </a:r>
            <a:endParaRPr lang="en-US" altLang="zh-TW" dirty="0" smtClean="0"/>
          </a:p>
          <a:p>
            <a:r>
              <a:rPr lang="zh-TW" altLang="en-US" dirty="0" smtClean="0"/>
              <a:t>自我接納和自我肯定</a:t>
            </a:r>
            <a:r>
              <a:rPr lang="en-US" altLang="zh-TW" dirty="0" smtClean="0"/>
              <a:t>(</a:t>
            </a:r>
            <a:r>
              <a:rPr lang="zh-TW" altLang="en-US" dirty="0" smtClean="0"/>
              <a:t>增加自信</a:t>
            </a:r>
            <a:r>
              <a:rPr lang="en-US" altLang="zh-TW" dirty="0" smtClean="0"/>
              <a:t>)</a:t>
            </a:r>
            <a:r>
              <a:rPr lang="zh-TW" altLang="en-US" dirty="0" smtClean="0"/>
              <a:t>。</a:t>
            </a: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852704"/>
          </a:xfrm>
        </p:spPr>
        <p:txBody>
          <a:bodyPr>
            <a:normAutofit/>
          </a:bodyPr>
          <a:lstStyle/>
          <a:p>
            <a:r>
              <a:rPr lang="zh-TW" altLang="en-US" dirty="0" smtClean="0"/>
              <a:t>焦慮症</a:t>
            </a:r>
            <a:endParaRPr lang="zh-TW" altLang="en-US" dirty="0"/>
          </a:p>
        </p:txBody>
      </p:sp>
      <p:sp>
        <p:nvSpPr>
          <p:cNvPr id="3" name="內容版面配置區 2"/>
          <p:cNvSpPr>
            <a:spLocks noGrp="1"/>
          </p:cNvSpPr>
          <p:nvPr>
            <p:ph idx="1"/>
          </p:nvPr>
        </p:nvSpPr>
        <p:spPr>
          <a:xfrm>
            <a:off x="457200" y="1556792"/>
            <a:ext cx="8229600" cy="4968552"/>
          </a:xfrm>
        </p:spPr>
        <p:txBody>
          <a:bodyPr>
            <a:normAutofit lnSpcReduction="10000"/>
          </a:bodyPr>
          <a:lstStyle/>
          <a:p>
            <a:r>
              <a:rPr lang="zh-TW" altLang="en-US" dirty="0" smtClean="0"/>
              <a:t>焦慮性疾患為兒童青少年最常見的精神疾患，約有</a:t>
            </a:r>
            <a:r>
              <a:rPr lang="en-US" altLang="zh-TW" dirty="0" smtClean="0"/>
              <a:t>10-20%</a:t>
            </a:r>
            <a:r>
              <a:rPr lang="zh-TW" altLang="en-US" dirty="0" smtClean="0"/>
              <a:t>。</a:t>
            </a:r>
            <a:endParaRPr lang="en-US" altLang="zh-TW" dirty="0" smtClean="0"/>
          </a:p>
          <a:p>
            <a:r>
              <a:rPr lang="zh-TW" altLang="en-US" dirty="0" smtClean="0"/>
              <a:t>兒童時期罹患焦慮性疾患預測未來於青少年時期會發展出額外的恐慌發作與憂鬱性疾患。</a:t>
            </a:r>
            <a:endParaRPr lang="en-US" altLang="zh-TW" dirty="0" smtClean="0"/>
          </a:p>
          <a:p>
            <a:r>
              <a:rPr lang="zh-TW" altLang="en-US" dirty="0" smtClean="0"/>
              <a:t>恐懼是對於實際或知覺到威脅的反應，但焦慮則是對於未來或未知危險的預期反應。</a:t>
            </a:r>
            <a:endParaRPr lang="en-US" altLang="zh-TW" dirty="0" smtClean="0"/>
          </a:p>
          <a:p>
            <a:r>
              <a:rPr lang="zh-TW" altLang="en-US" dirty="0" smtClean="0"/>
              <a:t>焦慮性疾患的特徵為過度知覺到危險或威脅而造成情緒和生理上的反覆警醒。</a:t>
            </a:r>
            <a:endParaRPr lang="en-US" altLang="zh-TW" dirty="0" smtClean="0"/>
          </a:p>
          <a:p>
            <a:r>
              <a:rPr lang="zh-TW" altLang="en-US" dirty="0" smtClean="0"/>
              <a:t>焦慮疾患可依照如何被經驗到、會誘發的情境和病程的發展來進行分類。最常見的幾種焦慮性疾患為分離焦慮疾患、廣泛性焦慮疾患、社交焦慮疾患、和選擇性沉默。</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559896"/>
          </a:xfrm>
        </p:spPr>
        <p:txBody>
          <a:bodyPr>
            <a:normAutofit/>
          </a:bodyPr>
          <a:lstStyle/>
          <a:p>
            <a:r>
              <a:rPr lang="zh-TW" altLang="en-US" dirty="0" smtClean="0"/>
              <a:t>父母親的過度保護和不安全的親子依附皆與兒童發展出焦慮性疾患有關。</a:t>
            </a:r>
            <a:endParaRPr lang="en-US" altLang="zh-TW" dirty="0" smtClean="0"/>
          </a:p>
          <a:p>
            <a:r>
              <a:rPr lang="zh-TW" altLang="en-US" dirty="0" smtClean="0"/>
              <a:t>社會學習因子在於雙親對於孩子有示範的效應，孩子透過雙親對於不熟悉或是不預期的情境時反應而學習到焦慮。</a:t>
            </a:r>
            <a:endParaRPr lang="en-US" altLang="zh-TW" dirty="0" smtClean="0"/>
          </a:p>
          <a:p>
            <a:r>
              <a:rPr lang="zh-TW" altLang="en-US" dirty="0" smtClean="0"/>
              <a:t>母親有憂鬱症和焦慮症也會增加兒童得到焦慮症和憂鬱症的危機。因此這些心理社會因子合併兒童的氣質</a:t>
            </a:r>
            <a:r>
              <a:rPr lang="en-US" altLang="zh-TW" dirty="0" smtClean="0"/>
              <a:t>(</a:t>
            </a:r>
            <a:r>
              <a:rPr lang="zh-TW" altLang="en-US" dirty="0" smtClean="0"/>
              <a:t>在不熟悉的情境會有害羞和退縮</a:t>
            </a:r>
            <a:r>
              <a:rPr lang="en-US" altLang="zh-TW" dirty="0" smtClean="0"/>
              <a:t>)</a:t>
            </a:r>
            <a:r>
              <a:rPr lang="zh-TW" altLang="en-US" dirty="0" smtClean="0"/>
              <a:t>皆會影響兒童分離焦慮的程度、也會增加發展出分離焦慮疾患、廣泛性焦慮疾患、和社交焦慮疾患。</a:t>
            </a:r>
            <a:endParaRPr lang="en-US" altLang="zh-TW" dirty="0" smtClean="0"/>
          </a:p>
          <a:p>
            <a:r>
              <a:rPr lang="zh-TW" altLang="en-US" dirty="0" smtClean="0"/>
              <a:t>外在生活事件包括親人死亡、兒童生病、兒童環境的改變、或轉學。</a:t>
            </a:r>
            <a:endParaRPr lang="en-US" altLang="zh-TW" dirty="0" smtClean="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487888"/>
          </a:xfrm>
        </p:spPr>
        <p:txBody>
          <a:bodyPr/>
          <a:lstStyle/>
          <a:p>
            <a:r>
              <a:rPr lang="zh-TW" altLang="en-US" dirty="0" smtClean="0"/>
              <a:t>兩種遺傳特質，行為抑制</a:t>
            </a:r>
            <a:r>
              <a:rPr lang="en-US" altLang="zh-TW" dirty="0" smtClean="0"/>
              <a:t>(</a:t>
            </a:r>
            <a:r>
              <a:rPr lang="zh-TW" altLang="en-US" dirty="0" smtClean="0"/>
              <a:t>面對恐懼的傾向與從新情境中退縮</a:t>
            </a:r>
            <a:r>
              <a:rPr lang="en-US" altLang="zh-TW" dirty="0" smtClean="0"/>
              <a:t>)</a:t>
            </a:r>
            <a:r>
              <a:rPr lang="zh-TW" altLang="en-US" dirty="0" smtClean="0"/>
              <a:t>以及生理上的高警醒度，可視為將來發展出焦慮性疾患的兩個顯著危險因子。</a:t>
            </a:r>
            <a:endParaRPr lang="en-US" altLang="zh-TW" dirty="0" smtClean="0"/>
          </a:p>
          <a:p>
            <a:r>
              <a:rPr lang="zh-TW" altLang="en-US" dirty="0" smtClean="0"/>
              <a:t>神經生理與行為抑制</a:t>
            </a:r>
            <a:r>
              <a:rPr lang="en-US" altLang="zh-TW" dirty="0" smtClean="0"/>
              <a:t>(</a:t>
            </a:r>
            <a:r>
              <a:rPr lang="zh-TW" altLang="en-US" dirty="0" smtClean="0"/>
              <a:t>例如極度害羞</a:t>
            </a:r>
            <a:r>
              <a:rPr lang="en-US" altLang="zh-TW" dirty="0" smtClean="0"/>
              <a:t>)</a:t>
            </a:r>
            <a:r>
              <a:rPr lang="zh-TW" altLang="en-US" dirty="0" smtClean="0"/>
              <a:t>相關，包括休息時的心率較高以及進行認知作業時的心跳加速較明顯。當面對有誘發焦慮的任務時，其杏仁核活性有增加情形，並且會持續的呈現高度活性。</a:t>
            </a:r>
            <a:endParaRPr lang="en-US" altLang="zh-TW" dirty="0" smtClean="0"/>
          </a:p>
          <a:p>
            <a:r>
              <a:rPr lang="zh-TW" altLang="en-US" dirty="0" smtClean="0"/>
              <a:t>基因對於焦慮性疾患的遺傳特質為升高警醒的程度、情緒反應性和增加負向情緒，此將增加發展出分離焦慮疾患、廣泛性焦慮症和社交恐懼的風險。</a:t>
            </a:r>
          </a:p>
          <a:p>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青少年常有的心理</a:t>
            </a:r>
            <a:r>
              <a:rPr lang="en-US" altLang="zh-TW" dirty="0" smtClean="0"/>
              <a:t>(</a:t>
            </a:r>
            <a:r>
              <a:rPr lang="zh-TW" altLang="en-US" dirty="0" smtClean="0"/>
              <a:t>精神</a:t>
            </a:r>
            <a:r>
              <a:rPr lang="en-US" altLang="zh-TW" dirty="0" smtClean="0"/>
              <a:t>)</a:t>
            </a:r>
            <a:r>
              <a:rPr lang="zh-TW" altLang="en-US" dirty="0" smtClean="0"/>
              <a:t>疾患</a:t>
            </a:r>
            <a:endParaRPr lang="zh-TW" altLang="en-US" dirty="0"/>
          </a:p>
        </p:txBody>
      </p:sp>
      <p:sp>
        <p:nvSpPr>
          <p:cNvPr id="3" name="內容版面配置區 2"/>
          <p:cNvSpPr>
            <a:spLocks noGrp="1"/>
          </p:cNvSpPr>
          <p:nvPr>
            <p:ph sz="half" idx="1"/>
          </p:nvPr>
        </p:nvSpPr>
        <p:spPr/>
        <p:txBody>
          <a:bodyPr/>
          <a:lstStyle/>
          <a:p>
            <a:r>
              <a:rPr lang="zh-TW" altLang="en-US" dirty="0" smtClean="0"/>
              <a:t>智能不足</a:t>
            </a:r>
            <a:endParaRPr lang="en-US" altLang="zh-TW" dirty="0" smtClean="0"/>
          </a:p>
          <a:p>
            <a:r>
              <a:rPr lang="zh-TW" altLang="en-US" dirty="0" smtClean="0"/>
              <a:t>自閉症類群障礙症</a:t>
            </a:r>
            <a:endParaRPr lang="en-US" altLang="zh-TW" dirty="0" smtClean="0"/>
          </a:p>
          <a:p>
            <a:r>
              <a:rPr lang="zh-TW" altLang="en-US" dirty="0" smtClean="0"/>
              <a:t>注意力不足</a:t>
            </a:r>
            <a:r>
              <a:rPr lang="en-US" altLang="zh-TW" dirty="0" smtClean="0"/>
              <a:t>/</a:t>
            </a:r>
            <a:r>
              <a:rPr lang="zh-TW" altLang="en-US" dirty="0" smtClean="0"/>
              <a:t>過動類群</a:t>
            </a:r>
            <a:endParaRPr lang="en-US" altLang="zh-TW" dirty="0" smtClean="0"/>
          </a:p>
          <a:p>
            <a:r>
              <a:rPr lang="zh-TW" altLang="en-US" dirty="0" smtClean="0"/>
              <a:t>思覺失調症</a:t>
            </a:r>
            <a:endParaRPr lang="en-US" altLang="zh-TW" dirty="0" smtClean="0"/>
          </a:p>
          <a:p>
            <a:r>
              <a:rPr lang="zh-TW" altLang="en-US" dirty="0" smtClean="0"/>
              <a:t>雙相情緒障礙症</a:t>
            </a:r>
            <a:endParaRPr lang="en-US" altLang="zh-TW" dirty="0" smtClean="0"/>
          </a:p>
          <a:p>
            <a:r>
              <a:rPr lang="zh-TW" altLang="en-US" dirty="0" smtClean="0"/>
              <a:t>憂鬱症</a:t>
            </a:r>
            <a:endParaRPr lang="en-US" altLang="zh-TW" dirty="0" smtClean="0"/>
          </a:p>
          <a:p>
            <a:r>
              <a:rPr lang="zh-TW" altLang="en-US" dirty="0" smtClean="0"/>
              <a:t>焦慮症</a:t>
            </a:r>
            <a:endParaRPr lang="en-US" altLang="zh-TW" dirty="0" smtClean="0"/>
          </a:p>
        </p:txBody>
      </p:sp>
      <p:sp>
        <p:nvSpPr>
          <p:cNvPr id="4" name="內容版面配置區 3"/>
          <p:cNvSpPr>
            <a:spLocks noGrp="1"/>
          </p:cNvSpPr>
          <p:nvPr>
            <p:ph sz="half" idx="2"/>
          </p:nvPr>
        </p:nvSpPr>
        <p:spPr/>
        <p:txBody>
          <a:bodyPr/>
          <a:lstStyle/>
          <a:p>
            <a:r>
              <a:rPr lang="zh-TW" altLang="en-US" dirty="0" smtClean="0"/>
              <a:t>強迫症</a:t>
            </a:r>
            <a:endParaRPr lang="en-US" altLang="zh-TW" dirty="0" smtClean="0"/>
          </a:p>
          <a:p>
            <a:r>
              <a:rPr lang="zh-TW" altLang="en-US" dirty="0" smtClean="0"/>
              <a:t>創傷後壓力症</a:t>
            </a:r>
            <a:endParaRPr lang="en-US" altLang="zh-TW" dirty="0" smtClean="0"/>
          </a:p>
          <a:p>
            <a:r>
              <a:rPr lang="zh-TW" altLang="en-US" dirty="0" smtClean="0"/>
              <a:t>餵食及飲食障礙</a:t>
            </a:r>
            <a:endParaRPr lang="en-US" altLang="zh-TW" dirty="0" smtClean="0"/>
          </a:p>
          <a:p>
            <a:r>
              <a:rPr lang="zh-TW" altLang="en-US" dirty="0" smtClean="0"/>
              <a:t>行為規範障礙症</a:t>
            </a:r>
            <a:endParaRPr lang="en-US" altLang="zh-TW" dirty="0" smtClean="0"/>
          </a:p>
          <a:p>
            <a:r>
              <a:rPr lang="zh-TW" altLang="en-US" dirty="0" smtClean="0"/>
              <a:t>物質相關及成癮障礙症</a:t>
            </a:r>
          </a:p>
          <a:p>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127848"/>
          </a:xfrm>
        </p:spPr>
        <p:txBody>
          <a:bodyPr/>
          <a:lstStyle/>
          <a:p>
            <a:r>
              <a:rPr lang="zh-TW" altLang="en-US" dirty="0" smtClean="0"/>
              <a:t>預後較好的因子包括較早開始治療、焦慮嚴重度低、沒有合併其他焦慮疾患或憂鬱症，以及沒有以社交焦慮疾患為主要治療的診斷。</a:t>
            </a:r>
          </a:p>
          <a:p>
            <a:r>
              <a:rPr lang="zh-TW" altLang="en-US" dirty="0" smtClean="0"/>
              <a:t>預後較差的因子為年紀越小時發病和越晚被診斷出來。</a:t>
            </a:r>
          </a:p>
          <a:p>
            <a:r>
              <a:rPr lang="en-US" altLang="zh-TW" dirty="0" smtClean="0"/>
              <a:t>3</a:t>
            </a:r>
            <a:r>
              <a:rPr lang="zh-TW" altLang="en-US" dirty="0" smtClean="0"/>
              <a:t>年的追蹤，約有</a:t>
            </a:r>
            <a:r>
              <a:rPr lang="en-US" altLang="zh-TW" dirty="0" smtClean="0"/>
              <a:t>82%</a:t>
            </a:r>
            <a:r>
              <a:rPr lang="zh-TW" altLang="en-US" dirty="0" smtClean="0"/>
              <a:t>的焦慮性疾患得到緩解。</a:t>
            </a:r>
            <a:endParaRPr lang="en-US" altLang="zh-TW" dirty="0" smtClean="0"/>
          </a:p>
          <a:p>
            <a:r>
              <a:rPr lang="en-US" altLang="zh-TW" dirty="0" smtClean="0"/>
              <a:t>CBT+</a:t>
            </a:r>
            <a:r>
              <a:rPr lang="zh-TW" altLang="en-US" dirty="0" smtClean="0"/>
              <a:t>抗憂鬱劑療效最好，單獨</a:t>
            </a:r>
            <a:r>
              <a:rPr lang="en-US" altLang="zh-TW" dirty="0" smtClean="0"/>
              <a:t>CBT</a:t>
            </a:r>
            <a:r>
              <a:rPr lang="zh-TW" altLang="en-US" dirty="0" smtClean="0"/>
              <a:t>或單獨抗憂鬱劑次之，但三種治療方式皆比安慰劑好。</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強迫症</a:t>
            </a:r>
            <a:r>
              <a:rPr lang="en-US" altLang="zh-TW" sz="3600" dirty="0" smtClean="0"/>
              <a:t>(Obsessive Compulsive Disorder, OCD)</a:t>
            </a:r>
            <a:endParaRPr lang="zh-TW" altLang="en-US" sz="3600" dirty="0"/>
          </a:p>
        </p:txBody>
      </p:sp>
      <p:sp>
        <p:nvSpPr>
          <p:cNvPr id="3" name="內容版面配置區 2"/>
          <p:cNvSpPr>
            <a:spLocks noGrp="1"/>
          </p:cNvSpPr>
          <p:nvPr>
            <p:ph idx="1"/>
          </p:nvPr>
        </p:nvSpPr>
        <p:spPr/>
        <p:txBody>
          <a:bodyPr>
            <a:normAutofit/>
          </a:bodyPr>
          <a:lstStyle/>
          <a:p>
            <a:r>
              <a:rPr lang="zh-TW" altLang="en-US" dirty="0" smtClean="0"/>
              <a:t>特徵為反覆出現侵擾性的思考伴隨焦慮、恐懼，或是重複帶有目的性的要將被反覆侵擾想法誘發的恐懼和緊張減少的心智或行為動作。</a:t>
            </a:r>
            <a:endParaRPr lang="en-US" altLang="zh-TW" dirty="0" smtClean="0"/>
          </a:p>
          <a:p>
            <a:r>
              <a:rPr lang="zh-TW" altLang="en-US" dirty="0" smtClean="0"/>
              <a:t>約</a:t>
            </a:r>
            <a:r>
              <a:rPr lang="en-US" altLang="zh-TW" dirty="0" smtClean="0"/>
              <a:t>25%</a:t>
            </a:r>
            <a:r>
              <a:rPr lang="zh-TW" altLang="en-US" dirty="0" smtClean="0"/>
              <a:t>的</a:t>
            </a:r>
            <a:r>
              <a:rPr lang="en-US" altLang="zh-TW" dirty="0" smtClean="0"/>
              <a:t>OCD</a:t>
            </a:r>
            <a:r>
              <a:rPr lang="zh-TW" altLang="en-US" dirty="0" smtClean="0"/>
              <a:t>在</a:t>
            </a:r>
            <a:r>
              <a:rPr lang="en-US" altLang="zh-TW" dirty="0" smtClean="0"/>
              <a:t>14</a:t>
            </a:r>
            <a:r>
              <a:rPr lang="zh-TW" altLang="en-US" dirty="0" smtClean="0"/>
              <a:t>歲發病。整體的症狀表現與成人相似。在嚴重度較輕的個案不論是單獨</a:t>
            </a:r>
            <a:r>
              <a:rPr lang="en-US" altLang="zh-TW" dirty="0" smtClean="0"/>
              <a:t>CBT</a:t>
            </a:r>
            <a:r>
              <a:rPr lang="zh-TW" altLang="en-US" dirty="0" smtClean="0"/>
              <a:t>、抗憂鬱劑、或是兩者合併，通常都有很好的療效。</a:t>
            </a:r>
            <a:endParaRPr lang="en-US" altLang="zh-TW" dirty="0" smtClean="0"/>
          </a:p>
          <a:p>
            <a:r>
              <a:rPr lang="zh-TW" altLang="en-US" dirty="0" smtClean="0"/>
              <a:t>雖然</a:t>
            </a:r>
            <a:r>
              <a:rPr lang="en-US" altLang="zh-TW" dirty="0" smtClean="0"/>
              <a:t>DSM-5</a:t>
            </a:r>
            <a:r>
              <a:rPr lang="zh-TW" altLang="en-US" dirty="0" smtClean="0"/>
              <a:t>將強迫症從焦慮症移出而成為一獨立的診斷類別稱為強迫症及相關障礙症</a:t>
            </a:r>
            <a:r>
              <a:rPr lang="en-US" altLang="zh-TW" dirty="0" smtClean="0"/>
              <a:t>(</a:t>
            </a:r>
            <a:r>
              <a:rPr lang="zh-TW" altLang="en-US" dirty="0" smtClean="0"/>
              <a:t>包括拔毛疾患、儲藏疾患、身體畸形疾患、和摳皮疾患</a:t>
            </a:r>
            <a:r>
              <a:rPr lang="en-US" altLang="zh-TW" dirty="0" smtClean="0"/>
              <a:t>)</a:t>
            </a:r>
            <a:r>
              <a:rPr lang="zh-TW" altLang="en-US" dirty="0" smtClean="0"/>
              <a:t>。但許多研究仍顯示其與焦慮症仍有許多關聯之 處。</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415880"/>
          </a:xfrm>
        </p:spPr>
        <p:txBody>
          <a:bodyPr>
            <a:normAutofit lnSpcReduction="10000"/>
          </a:bodyPr>
          <a:lstStyle/>
          <a:p>
            <a:r>
              <a:rPr lang="zh-TW" altLang="en-US" dirty="0" smtClean="0"/>
              <a:t>強迫症在美國的盛行率為</a:t>
            </a:r>
            <a:r>
              <a:rPr lang="en-US" altLang="zh-TW" dirty="0" smtClean="0"/>
              <a:t>1.2%</a:t>
            </a:r>
            <a:r>
              <a:rPr lang="zh-TW" altLang="en-US" dirty="0" smtClean="0"/>
              <a:t>，女生比男生稍高。在青少年，強迫症盛行率比思覺失調症和躁鬱症高。</a:t>
            </a:r>
            <a:endParaRPr lang="en-US" altLang="zh-TW" dirty="0" smtClean="0"/>
          </a:p>
          <a:p>
            <a:r>
              <a:rPr lang="zh-TW" altLang="en-US" dirty="0" smtClean="0"/>
              <a:t>強迫症是個異質性疾患，基因和非基因的因素皆扮演重要的角色。由家族研究結果來看，強迫症和妥瑞氏症有關。</a:t>
            </a:r>
            <a:endParaRPr lang="en-US" altLang="zh-TW" dirty="0" smtClean="0"/>
          </a:p>
          <a:p>
            <a:r>
              <a:rPr lang="zh-TW" altLang="en-US" dirty="0" smtClean="0"/>
              <a:t>大腦基底核的大小與強迫症的嚴重度有相關，未治療的兒童青少年的基底核體積較小。</a:t>
            </a:r>
            <a:endParaRPr lang="en-US" altLang="zh-TW" dirty="0" smtClean="0"/>
          </a:p>
          <a:p>
            <a:r>
              <a:rPr lang="zh-TW" altLang="en-US" dirty="0" smtClean="0"/>
              <a:t>多巴胺拮抗劑與血清胺回收抑制劑</a:t>
            </a:r>
            <a:r>
              <a:rPr lang="en-US" altLang="zh-TW" dirty="0" smtClean="0"/>
              <a:t>SSRI</a:t>
            </a:r>
            <a:r>
              <a:rPr lang="zh-TW" altLang="en-US" dirty="0" smtClean="0"/>
              <a:t>併用可加強</a:t>
            </a:r>
            <a:r>
              <a:rPr lang="en-US" altLang="zh-TW" dirty="0" smtClean="0"/>
              <a:t>SSRI</a:t>
            </a:r>
            <a:r>
              <a:rPr lang="zh-TW" altLang="en-US" dirty="0" smtClean="0"/>
              <a:t>的療效，由此可推測強迫症與多種神經傳導物質有關。</a:t>
            </a:r>
            <a:endParaRPr lang="en-US" altLang="zh-TW" dirty="0" smtClean="0"/>
          </a:p>
          <a:p>
            <a:r>
              <a:rPr lang="zh-TW" altLang="en-US" dirty="0" smtClean="0"/>
              <a:t>成人在額葉皮質</a:t>
            </a:r>
            <a:r>
              <a:rPr lang="en-US" altLang="zh-TW" dirty="0" smtClean="0"/>
              <a:t>-</a:t>
            </a:r>
            <a:r>
              <a:rPr lang="zh-TW" altLang="en-US" dirty="0" smtClean="0"/>
              <a:t>紋狀體</a:t>
            </a:r>
            <a:r>
              <a:rPr lang="en-US" altLang="zh-TW" dirty="0" smtClean="0"/>
              <a:t>-</a:t>
            </a:r>
            <a:r>
              <a:rPr lang="zh-TW" altLang="en-US" dirty="0" smtClean="0"/>
              <a:t>視丘皮質網絡有過高代謝率。兒童或是成人於治療後，不論藥物</a:t>
            </a:r>
            <a:r>
              <a:rPr lang="en-US" altLang="zh-TW" dirty="0" smtClean="0"/>
              <a:t>(SSRI)</a:t>
            </a:r>
            <a:r>
              <a:rPr lang="zh-TW" altLang="en-US" dirty="0" smtClean="0"/>
              <a:t>或是行為介入</a:t>
            </a:r>
            <a:r>
              <a:rPr lang="en-US" altLang="zh-TW" dirty="0" smtClean="0"/>
              <a:t>(</a:t>
            </a:r>
            <a:r>
              <a:rPr lang="zh-TW" altLang="en-US" dirty="0" smtClean="0"/>
              <a:t>刺激不反應法</a:t>
            </a:r>
            <a:r>
              <a:rPr lang="en-US" altLang="zh-TW" dirty="0" smtClean="0"/>
              <a:t>)</a:t>
            </a:r>
            <a:r>
              <a:rPr lang="zh-TW" altLang="en-US" dirty="0" smtClean="0"/>
              <a:t>可導致眼眶額葉與尾核代謝率下降。</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創傷後壓力症</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暴露於真正的或具威脅性的死亡、重傷、或性暴力。</a:t>
            </a:r>
            <a:endParaRPr lang="en-US" altLang="zh-TW" dirty="0" smtClean="0"/>
          </a:p>
          <a:p>
            <a:r>
              <a:rPr lang="zh-TW" altLang="en-US" dirty="0" smtClean="0"/>
              <a:t>出現與創傷事件有關的侵入性症狀</a:t>
            </a:r>
            <a:r>
              <a:rPr lang="en-US" altLang="zh-TW" dirty="0" smtClean="0"/>
              <a:t>(</a:t>
            </a:r>
            <a:r>
              <a:rPr lang="zh-TW" altLang="en-US" dirty="0" smtClean="0"/>
              <a:t>回憶、夢、解離反應</a:t>
            </a:r>
            <a:r>
              <a:rPr lang="en-US" altLang="zh-TW" dirty="0" smtClean="0"/>
              <a:t>)</a:t>
            </a:r>
            <a:r>
              <a:rPr lang="zh-TW" altLang="en-US" dirty="0" smtClean="0"/>
              <a:t>。</a:t>
            </a:r>
            <a:endParaRPr lang="en-US" altLang="zh-TW" dirty="0" smtClean="0"/>
          </a:p>
          <a:p>
            <a:r>
              <a:rPr lang="zh-TW" altLang="en-US" dirty="0" smtClean="0"/>
              <a:t>持續逃避創傷事件相關的刺激。</a:t>
            </a:r>
            <a:endParaRPr lang="en-US" altLang="zh-TW" dirty="0" smtClean="0"/>
          </a:p>
          <a:p>
            <a:r>
              <a:rPr lang="zh-TW" altLang="en-US" dirty="0" smtClean="0"/>
              <a:t>與創傷事件相關的認知和情緒上的負面改變。</a:t>
            </a:r>
            <a:endParaRPr lang="en-US" altLang="zh-TW" dirty="0" smtClean="0"/>
          </a:p>
          <a:p>
            <a:r>
              <a:rPr lang="zh-TW" altLang="en-US" dirty="0" smtClean="0"/>
              <a:t>與創傷事件相關警醒性與反應性的顯著改變。</a:t>
            </a:r>
            <a:endParaRPr lang="en-US" altLang="zh-TW" dirty="0" smtClean="0"/>
          </a:p>
          <a:p>
            <a:r>
              <a:rPr lang="zh-TW" altLang="en-US" dirty="0" smtClean="0"/>
              <a:t>症狀持續超過一個月。</a:t>
            </a:r>
            <a:r>
              <a:rPr lang="en-US" altLang="zh-TW" dirty="0" smtClean="0"/>
              <a:t>(</a:t>
            </a:r>
            <a:r>
              <a:rPr lang="zh-TW" altLang="en-US" dirty="0" smtClean="0"/>
              <a:t>三天至一個月稱為急性壓力症</a:t>
            </a:r>
            <a:r>
              <a:rPr lang="en-US" altLang="zh-TW" dirty="0" smtClean="0"/>
              <a:t>)</a:t>
            </a:r>
          </a:p>
          <a:p>
            <a:r>
              <a:rPr lang="zh-TW" altLang="en-US" dirty="0" smtClean="0"/>
              <a:t>女比男盛行率高。</a:t>
            </a:r>
            <a:endParaRPr lang="en-US" altLang="zh-TW" dirty="0" smtClean="0"/>
          </a:p>
          <a:p>
            <a:r>
              <a:rPr lang="zh-TW" altLang="en-US" dirty="0" smtClean="0"/>
              <a:t>大腦過度激活的杏仁核伴隨體積較小的海馬迴。</a:t>
            </a:r>
            <a:endParaRPr lang="en-US" altLang="zh-TW" dirty="0" smtClean="0"/>
          </a:p>
          <a:p>
            <a:pPr>
              <a:buNone/>
            </a:pP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487888"/>
          </a:xfrm>
        </p:spPr>
        <p:txBody>
          <a:bodyPr/>
          <a:lstStyle/>
          <a:p>
            <a:r>
              <a:rPr lang="zh-TW" altLang="en-US" dirty="0" smtClean="0"/>
              <a:t>自發性復原只有少數。輕度患者常須</a:t>
            </a:r>
            <a:r>
              <a:rPr lang="en-US" altLang="zh-TW" dirty="0" smtClean="0"/>
              <a:t>1-2</a:t>
            </a:r>
            <a:r>
              <a:rPr lang="zh-TW" altLang="en-US" dirty="0" smtClean="0"/>
              <a:t>年才能緩解，而較嚴重的患者常持續數年，甚至十年以上仍未復原。</a:t>
            </a:r>
            <a:endParaRPr lang="en-US" altLang="zh-TW" dirty="0" smtClean="0"/>
          </a:p>
          <a:p>
            <a:r>
              <a:rPr lang="zh-TW" altLang="en-US" dirty="0" smtClean="0"/>
              <a:t>當合併有被身體或性虐待的過去史時，患者和其子孫都容易出現憂鬱症和自殺情形。</a:t>
            </a:r>
            <a:endParaRPr lang="en-US" altLang="zh-TW" dirty="0" smtClean="0"/>
          </a:p>
          <a:p>
            <a:r>
              <a:rPr lang="zh-TW" altLang="en-US" dirty="0" smtClean="0"/>
              <a:t>治療的重點項目包括衛教疾病症狀、訓練父母正確因應病患症狀的技巧、放鬆訓練、情緒表達和調節、認知因應策略</a:t>
            </a:r>
            <a:r>
              <a:rPr lang="en-US" altLang="zh-TW" dirty="0" smtClean="0"/>
              <a:t>(</a:t>
            </a:r>
            <a:r>
              <a:rPr lang="zh-TW" altLang="en-US" dirty="0" smtClean="0"/>
              <a:t>認知三角、挑戰悲觀想法</a:t>
            </a:r>
            <a:r>
              <a:rPr lang="en-US" altLang="zh-TW" dirty="0" smtClean="0"/>
              <a:t>)</a:t>
            </a:r>
            <a:r>
              <a:rPr lang="zh-TW" altLang="en-US" dirty="0" smtClean="0"/>
              <a:t>、重寫創傷、實際暴露和解決創傷提醒物件、整合親子力量、增進未來安全感。</a:t>
            </a:r>
            <a:endParaRPr lang="en-US" altLang="zh-TW" dirty="0" smtClean="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708688"/>
          </a:xfrm>
        </p:spPr>
        <p:txBody>
          <a:bodyPr>
            <a:normAutofit fontScale="90000"/>
          </a:bodyPr>
          <a:lstStyle/>
          <a:p>
            <a:r>
              <a:rPr lang="zh-TW" altLang="en-US" dirty="0" smtClean="0"/>
              <a:t>餵食及飲食障礙</a:t>
            </a:r>
            <a:endParaRPr lang="zh-TW" altLang="en-US" dirty="0"/>
          </a:p>
        </p:txBody>
      </p:sp>
      <p:sp>
        <p:nvSpPr>
          <p:cNvPr id="3" name="內容版面配置區 2"/>
          <p:cNvSpPr>
            <a:spLocks noGrp="1"/>
          </p:cNvSpPr>
          <p:nvPr>
            <p:ph idx="1"/>
          </p:nvPr>
        </p:nvSpPr>
        <p:spPr>
          <a:xfrm>
            <a:off x="457200" y="1412776"/>
            <a:ext cx="8229600" cy="5184576"/>
          </a:xfrm>
        </p:spPr>
        <p:txBody>
          <a:bodyPr>
            <a:normAutofit/>
          </a:bodyPr>
          <a:lstStyle/>
          <a:p>
            <a:pPr>
              <a:lnSpc>
                <a:spcPct val="90000"/>
              </a:lnSpc>
            </a:pPr>
            <a:r>
              <a:rPr lang="zh-TW" altLang="en-US" dirty="0" smtClean="0">
                <a:latin typeface="新細明體" pitchFamily="18" charset="-120"/>
              </a:rPr>
              <a:t>厭食症</a:t>
            </a:r>
            <a:r>
              <a:rPr lang="en-US" altLang="zh-TW" dirty="0" smtClean="0">
                <a:latin typeface="新細明體" pitchFamily="18" charset="-120"/>
              </a:rPr>
              <a:t>(Anorexia Nervosa)</a:t>
            </a:r>
            <a:r>
              <a:rPr lang="zh-TW" altLang="en-US" dirty="0" smtClean="0">
                <a:latin typeface="新細明體" pitchFamily="18" charset="-120"/>
              </a:rPr>
              <a:t>的症狀包括</a:t>
            </a:r>
            <a:r>
              <a:rPr lang="en-US" altLang="zh-TW" dirty="0" smtClean="0">
                <a:latin typeface="新細明體" pitchFamily="18" charset="-120"/>
              </a:rPr>
              <a:t/>
            </a:r>
            <a:br>
              <a:rPr lang="en-US" altLang="zh-TW" dirty="0" smtClean="0">
                <a:latin typeface="新細明體" pitchFamily="18" charset="-120"/>
              </a:rPr>
            </a:br>
            <a:r>
              <a:rPr lang="en-US" altLang="zh-TW" dirty="0" smtClean="0">
                <a:latin typeface="新細明體" pitchFamily="18" charset="-120"/>
              </a:rPr>
              <a:t>1. </a:t>
            </a:r>
            <a:r>
              <a:rPr lang="zh-TW" altLang="en-US" dirty="0" smtClean="0">
                <a:latin typeface="新細明體" pitchFamily="18" charset="-120"/>
              </a:rPr>
              <a:t>限制攝取身體所需能量，並導致對其年齡、性別、發展狀況與生理健康而言顯著過低的體重</a:t>
            </a:r>
            <a:r>
              <a:rPr lang="en-US" altLang="zh-TW" dirty="0" smtClean="0">
                <a:latin typeface="新細明體" pitchFamily="18" charset="-120"/>
              </a:rPr>
              <a:t>(BMI&lt;18.5</a:t>
            </a:r>
            <a:r>
              <a:rPr lang="zh-TW" altLang="en-US" dirty="0" smtClean="0">
                <a:latin typeface="新細明體" pitchFamily="18" charset="-120"/>
              </a:rPr>
              <a:t>公斤</a:t>
            </a:r>
            <a:r>
              <a:rPr lang="en-US" altLang="zh-TW" dirty="0" smtClean="0">
                <a:latin typeface="新細明體" pitchFamily="18" charset="-120"/>
              </a:rPr>
              <a:t>/</a:t>
            </a:r>
            <a:r>
              <a:rPr lang="zh-TW" altLang="en-US" dirty="0" smtClean="0">
                <a:latin typeface="新細明體" pitchFamily="18" charset="-120"/>
              </a:rPr>
              <a:t>平方公尺</a:t>
            </a:r>
            <a:r>
              <a:rPr lang="en-US" altLang="zh-TW" dirty="0" smtClean="0">
                <a:latin typeface="新細明體" pitchFamily="18" charset="-120"/>
              </a:rPr>
              <a:t>)</a:t>
            </a:r>
            <a:r>
              <a:rPr lang="zh-TW" altLang="en-US" dirty="0" smtClean="0">
                <a:latin typeface="新細明體" pitchFamily="18" charset="-120"/>
              </a:rPr>
              <a:t>。</a:t>
            </a:r>
            <a:r>
              <a:rPr lang="en-US" altLang="zh-TW" dirty="0" smtClean="0">
                <a:latin typeface="新細明體" pitchFamily="18" charset="-120"/>
              </a:rPr>
              <a:t/>
            </a:r>
            <a:br>
              <a:rPr lang="en-US" altLang="zh-TW" dirty="0" smtClean="0">
                <a:latin typeface="新細明體" pitchFamily="18" charset="-120"/>
              </a:rPr>
            </a:br>
            <a:r>
              <a:rPr lang="en-US" altLang="zh-TW" dirty="0" smtClean="0">
                <a:latin typeface="新細明體" pitchFamily="18" charset="-120"/>
              </a:rPr>
              <a:t>2. </a:t>
            </a:r>
            <a:r>
              <a:rPr lang="zh-TW" altLang="en-US" dirty="0" smtClean="0">
                <a:latin typeface="新細明體" pitchFamily="18" charset="-120"/>
              </a:rPr>
              <a:t>強烈害怕體重增加或變胖，或即使體重偏低仍持續抑制體重增加。</a:t>
            </a:r>
            <a:r>
              <a:rPr lang="en-US" altLang="zh-TW" dirty="0" smtClean="0">
                <a:latin typeface="新細明體" pitchFamily="18" charset="-120"/>
              </a:rPr>
              <a:t/>
            </a:r>
            <a:br>
              <a:rPr lang="en-US" altLang="zh-TW" dirty="0" smtClean="0">
                <a:latin typeface="新細明體" pitchFamily="18" charset="-120"/>
              </a:rPr>
            </a:br>
            <a:r>
              <a:rPr lang="en-US" altLang="zh-TW" dirty="0" smtClean="0">
                <a:latin typeface="新細明體" pitchFamily="18" charset="-120"/>
              </a:rPr>
              <a:t>3. </a:t>
            </a:r>
            <a:r>
              <a:rPr lang="zh-TW" altLang="en-US" dirty="0" smtClean="0">
                <a:latin typeface="新細明體" pitchFamily="18" charset="-120"/>
              </a:rPr>
              <a:t>個案在決之自己的體重或身材方面有障礙，體重或身材對於自我評價有不恰當的影響，或持續無法體認目前低體重的嚴重性</a:t>
            </a:r>
            <a:endParaRPr lang="en-US" altLang="zh-TW" dirty="0" smtClean="0">
              <a:latin typeface="新細明體" pitchFamily="18" charset="-120"/>
            </a:endParaRPr>
          </a:p>
          <a:p>
            <a:pPr>
              <a:lnSpc>
                <a:spcPct val="90000"/>
              </a:lnSpc>
            </a:pPr>
            <a:r>
              <a:rPr lang="zh-TW" altLang="en-US" dirty="0" smtClean="0">
                <a:latin typeface="新細明體" pitchFamily="18" charset="-120"/>
              </a:rPr>
              <a:t>暴食症</a:t>
            </a:r>
            <a:r>
              <a:rPr lang="en-US" altLang="zh-TW" dirty="0" smtClean="0">
                <a:latin typeface="新細明體" pitchFamily="18" charset="-120"/>
              </a:rPr>
              <a:t>(Bulimia Nervosa)</a:t>
            </a:r>
            <a:r>
              <a:rPr lang="zh-TW" altLang="en-US" dirty="0" smtClean="0">
                <a:latin typeface="新細明體" pitchFamily="18" charset="-120"/>
              </a:rPr>
              <a:t>的症狀包括</a:t>
            </a:r>
            <a:r>
              <a:rPr lang="en-US" altLang="zh-TW" dirty="0" smtClean="0">
                <a:latin typeface="新細明體" pitchFamily="18" charset="-120"/>
              </a:rPr>
              <a:t/>
            </a:r>
            <a:br>
              <a:rPr lang="en-US" altLang="zh-TW" dirty="0" smtClean="0">
                <a:latin typeface="新細明體" pitchFamily="18" charset="-120"/>
              </a:rPr>
            </a:br>
            <a:r>
              <a:rPr lang="en-US" altLang="zh-TW" dirty="0" smtClean="0">
                <a:latin typeface="新細明體" pitchFamily="18" charset="-120"/>
              </a:rPr>
              <a:t>1. </a:t>
            </a:r>
            <a:r>
              <a:rPr lang="zh-TW" altLang="en-US" dirty="0" smtClean="0">
                <a:latin typeface="新細明體" pitchFamily="18" charset="-120"/>
              </a:rPr>
              <a:t>暴食反覆發作。</a:t>
            </a:r>
            <a:r>
              <a:rPr lang="en-US" altLang="zh-TW" dirty="0" smtClean="0">
                <a:latin typeface="新細明體" pitchFamily="18" charset="-120"/>
              </a:rPr>
              <a:t/>
            </a:r>
            <a:br>
              <a:rPr lang="en-US" altLang="zh-TW" dirty="0" smtClean="0">
                <a:latin typeface="新細明體" pitchFamily="18" charset="-120"/>
              </a:rPr>
            </a:br>
            <a:r>
              <a:rPr lang="en-US" altLang="zh-TW" dirty="0" smtClean="0">
                <a:latin typeface="新細明體" pitchFamily="18" charset="-120"/>
              </a:rPr>
              <a:t>2. </a:t>
            </a:r>
            <a:r>
              <a:rPr lang="zh-TW" altLang="en-US" dirty="0" smtClean="0">
                <a:latin typeface="新細明體" pitchFamily="18" charset="-120"/>
              </a:rPr>
              <a:t>重複出現不當的補償行為以避免體重增加。</a:t>
            </a:r>
            <a:r>
              <a:rPr lang="en-US" altLang="zh-TW" dirty="0" smtClean="0">
                <a:latin typeface="新細明體" pitchFamily="18" charset="-120"/>
              </a:rPr>
              <a:t/>
            </a:r>
            <a:br>
              <a:rPr lang="en-US" altLang="zh-TW" dirty="0" smtClean="0">
                <a:latin typeface="新細明體" pitchFamily="18" charset="-120"/>
              </a:rPr>
            </a:br>
            <a:r>
              <a:rPr lang="en-US" altLang="zh-TW" dirty="0" smtClean="0">
                <a:latin typeface="新細明體" pitchFamily="18" charset="-120"/>
              </a:rPr>
              <a:t>3. 1.</a:t>
            </a:r>
            <a:r>
              <a:rPr lang="zh-TW" altLang="en-US" dirty="0" smtClean="0">
                <a:latin typeface="新細明體" pitchFamily="18" charset="-120"/>
              </a:rPr>
              <a:t>和</a:t>
            </a:r>
            <a:r>
              <a:rPr lang="en-US" altLang="zh-TW" dirty="0" smtClean="0">
                <a:latin typeface="新細明體" pitchFamily="18" charset="-120"/>
              </a:rPr>
              <a:t>2.</a:t>
            </a:r>
            <a:r>
              <a:rPr lang="zh-TW" altLang="en-US" dirty="0" smtClean="0">
                <a:latin typeface="新細明體" pitchFamily="18" charset="-120"/>
              </a:rPr>
              <a:t>同時發生，平均每周一次並持續三個月以上。</a:t>
            </a:r>
            <a:r>
              <a:rPr lang="en-US" altLang="zh-TW" dirty="0" smtClean="0">
                <a:latin typeface="新細明體" pitchFamily="18" charset="-120"/>
              </a:rPr>
              <a:t/>
            </a:r>
            <a:br>
              <a:rPr lang="en-US" altLang="zh-TW" dirty="0" smtClean="0">
                <a:latin typeface="新細明體" pitchFamily="18" charset="-120"/>
              </a:rPr>
            </a:br>
            <a:r>
              <a:rPr lang="en-US" altLang="zh-TW" dirty="0" smtClean="0">
                <a:latin typeface="新細明體" pitchFamily="18" charset="-120"/>
              </a:rPr>
              <a:t>4. </a:t>
            </a:r>
            <a:r>
              <a:rPr lang="zh-TW" altLang="en-US" dirty="0" smtClean="0">
                <a:latin typeface="新細明體" pitchFamily="18" charset="-120"/>
              </a:rPr>
              <a:t>自我評價被身材與體重不當影響。</a:t>
            </a:r>
            <a:endParaRPr lang="zh-TW" altLang="en-US" dirty="0"/>
          </a:p>
        </p:txBody>
      </p:sp>
      <p:sp>
        <p:nvSpPr>
          <p:cNvPr id="4" name="文字方塊 3"/>
          <p:cNvSpPr txBox="1"/>
          <p:nvPr/>
        </p:nvSpPr>
        <p:spPr>
          <a:xfrm>
            <a:off x="6876256" y="6453336"/>
            <a:ext cx="2267744" cy="246221"/>
          </a:xfrm>
          <a:prstGeom prst="rect">
            <a:avLst/>
          </a:prstGeom>
          <a:noFill/>
        </p:spPr>
        <p:txBody>
          <a:bodyPr wrap="square" rtlCol="0">
            <a:spAutoFit/>
          </a:bodyPr>
          <a:lstStyle/>
          <a:p>
            <a:r>
              <a:rPr lang="en-US" altLang="zh-TW" sz="1000" i="1" dirty="0" smtClean="0"/>
              <a:t>DSM-5 </a:t>
            </a:r>
            <a:r>
              <a:rPr lang="zh-TW" altLang="en-US" sz="1000" i="1" dirty="0" smtClean="0"/>
              <a:t>精神疾病診斷準則手冊</a:t>
            </a:r>
            <a:endParaRPr lang="zh-TW" altLang="en-US" sz="1000" dirty="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zh-TW" altLang="en-US" sz="4000" dirty="0" smtClean="0">
                <a:latin typeface="新細明體" pitchFamily="18" charset="-120"/>
              </a:rPr>
              <a:t>行為規範障礙症</a:t>
            </a:r>
            <a:r>
              <a:rPr lang="en-US" altLang="zh-TW" sz="4000" dirty="0" smtClean="0">
                <a:latin typeface="新細明體" pitchFamily="18" charset="-120"/>
              </a:rPr>
              <a:t>(Conduct Disorder)</a:t>
            </a:r>
          </a:p>
        </p:txBody>
      </p:sp>
      <p:sp>
        <p:nvSpPr>
          <p:cNvPr id="9219" name="Rectangle 3"/>
          <p:cNvSpPr>
            <a:spLocks noGrp="1" noChangeArrowheads="1"/>
          </p:cNvSpPr>
          <p:nvPr>
            <p:ph type="body" idx="1"/>
          </p:nvPr>
        </p:nvSpPr>
        <p:spPr/>
        <p:txBody>
          <a:bodyPr/>
          <a:lstStyle/>
          <a:p>
            <a:pPr eaLnBrk="1" hangingPunct="1"/>
            <a:r>
              <a:rPr lang="zh-TW" altLang="en-US" sz="2800" dirty="0" smtClean="0">
                <a:latin typeface="新細明體" pitchFamily="18" charset="-120"/>
              </a:rPr>
              <a:t>違反他人基本權力或年齡相稱的主要社會常規和規定，成為重覆而持續的行為模式。</a:t>
            </a:r>
            <a:r>
              <a:rPr lang="en-US" altLang="zh-TW" sz="2800" dirty="0" smtClean="0">
                <a:latin typeface="新細明體" pitchFamily="18" charset="-120"/>
              </a:rPr>
              <a:t/>
            </a:r>
            <a:br>
              <a:rPr lang="en-US" altLang="zh-TW" sz="2800" dirty="0" smtClean="0">
                <a:latin typeface="新細明體" pitchFamily="18" charset="-120"/>
              </a:rPr>
            </a:br>
            <a:r>
              <a:rPr lang="en-US" altLang="zh-TW" sz="2800" dirty="0" smtClean="0">
                <a:latin typeface="新細明體" pitchFamily="18" charset="-120"/>
              </a:rPr>
              <a:t>1. </a:t>
            </a:r>
            <a:r>
              <a:rPr lang="zh-TW" altLang="en-US" sz="2800" dirty="0" smtClean="0">
                <a:latin typeface="新細明體" pitchFamily="18" charset="-120"/>
              </a:rPr>
              <a:t>攻擊人及動物。</a:t>
            </a:r>
            <a:r>
              <a:rPr lang="en-US" altLang="zh-TW" sz="2800" dirty="0" smtClean="0">
                <a:latin typeface="新細明體" pitchFamily="18" charset="-120"/>
              </a:rPr>
              <a:t/>
            </a:r>
            <a:br>
              <a:rPr lang="en-US" altLang="zh-TW" sz="2800" dirty="0" smtClean="0">
                <a:latin typeface="新細明體" pitchFamily="18" charset="-120"/>
              </a:rPr>
            </a:br>
            <a:r>
              <a:rPr lang="en-US" altLang="zh-TW" sz="2800" dirty="0" smtClean="0">
                <a:latin typeface="新細明體" pitchFamily="18" charset="-120"/>
              </a:rPr>
              <a:t>2. </a:t>
            </a:r>
            <a:r>
              <a:rPr lang="zh-TW" altLang="en-US" sz="2800" dirty="0" smtClean="0">
                <a:latin typeface="新細明體" pitchFamily="18" charset="-120"/>
              </a:rPr>
              <a:t>毀壞所有物。</a:t>
            </a:r>
            <a:r>
              <a:rPr lang="en-US" altLang="zh-TW" sz="2800" dirty="0" smtClean="0">
                <a:latin typeface="新細明體" pitchFamily="18" charset="-120"/>
              </a:rPr>
              <a:t/>
            </a:r>
            <a:br>
              <a:rPr lang="en-US" altLang="zh-TW" sz="2800" dirty="0" smtClean="0">
                <a:latin typeface="新細明體" pitchFamily="18" charset="-120"/>
              </a:rPr>
            </a:br>
            <a:r>
              <a:rPr lang="en-US" altLang="zh-TW" sz="2800" dirty="0" smtClean="0">
                <a:latin typeface="新細明體" pitchFamily="18" charset="-120"/>
              </a:rPr>
              <a:t>3. </a:t>
            </a:r>
            <a:r>
              <a:rPr lang="zh-TW" altLang="en-US" sz="2800" dirty="0" smtClean="0">
                <a:latin typeface="新細明體" pitchFamily="18" charset="-120"/>
              </a:rPr>
              <a:t>欺騙或偷竊。</a:t>
            </a:r>
            <a:r>
              <a:rPr lang="en-US" altLang="zh-TW" sz="2800" dirty="0" smtClean="0">
                <a:latin typeface="新細明體" pitchFamily="18" charset="-120"/>
              </a:rPr>
              <a:t/>
            </a:r>
            <a:br>
              <a:rPr lang="en-US" altLang="zh-TW" sz="2800" dirty="0" smtClean="0">
                <a:latin typeface="新細明體" pitchFamily="18" charset="-120"/>
              </a:rPr>
            </a:br>
            <a:r>
              <a:rPr lang="en-US" altLang="zh-TW" sz="2800" dirty="0" smtClean="0">
                <a:latin typeface="新細明體" pitchFamily="18" charset="-120"/>
              </a:rPr>
              <a:t>4. </a:t>
            </a:r>
            <a:r>
              <a:rPr lang="zh-TW" altLang="en-US" sz="2800" dirty="0" smtClean="0">
                <a:latin typeface="新細明體" pitchFamily="18" charset="-120"/>
              </a:rPr>
              <a:t>重大違規</a:t>
            </a:r>
            <a:r>
              <a:rPr lang="en-US" altLang="zh-TW" sz="2800" dirty="0" smtClean="0">
                <a:latin typeface="新細明體" pitchFamily="18" charset="-120"/>
              </a:rPr>
              <a:t>(</a:t>
            </a:r>
            <a:r>
              <a:rPr lang="zh-TW" altLang="en-US" sz="2800" dirty="0" smtClean="0">
                <a:latin typeface="新細明體" pitchFamily="18" charset="-120"/>
              </a:rPr>
              <a:t>如</a:t>
            </a:r>
            <a:r>
              <a:rPr lang="en-US" altLang="zh-TW" sz="2800" dirty="0" smtClean="0">
                <a:latin typeface="新細明體" pitchFamily="18" charset="-120"/>
              </a:rPr>
              <a:t>13</a:t>
            </a:r>
            <a:r>
              <a:rPr lang="zh-TW" altLang="en-US" sz="2800" dirty="0" smtClean="0">
                <a:latin typeface="新細明體" pitchFamily="18" charset="-120"/>
              </a:rPr>
              <a:t>歲以前就不顧父母禁止，經常深夜在外、經常逃學等。</a:t>
            </a:r>
            <a:r>
              <a:rPr lang="en-US" altLang="zh-TW" sz="2800" dirty="0" smtClean="0">
                <a:latin typeface="新細明體" pitchFamily="18" charset="-120"/>
              </a:rPr>
              <a:t>)</a:t>
            </a:r>
          </a:p>
          <a:p>
            <a:pPr eaLnBrk="1" hangingPunct="1"/>
            <a:r>
              <a:rPr lang="zh-TW" altLang="en-US" sz="2800" dirty="0" smtClean="0">
                <a:latin typeface="新細明體" pitchFamily="18" charset="-120"/>
              </a:rPr>
              <a:t>若滿十八歲，應未符合反社會人格障礙症診斷準則。</a:t>
            </a:r>
          </a:p>
          <a:p>
            <a:pPr eaLnBrk="1" hangingPunct="1">
              <a:buNone/>
            </a:pPr>
            <a:endParaRPr lang="en-US" altLang="zh-TW" sz="2800" dirty="0" smtClean="0">
              <a:latin typeface="新細明體" pitchFamily="18" charset="-120"/>
            </a:endParaRPr>
          </a:p>
        </p:txBody>
      </p:sp>
      <p:sp>
        <p:nvSpPr>
          <p:cNvPr id="4" name="文字方塊 3"/>
          <p:cNvSpPr txBox="1"/>
          <p:nvPr/>
        </p:nvSpPr>
        <p:spPr>
          <a:xfrm>
            <a:off x="6876256" y="6453336"/>
            <a:ext cx="2267744" cy="246221"/>
          </a:xfrm>
          <a:prstGeom prst="rect">
            <a:avLst/>
          </a:prstGeom>
          <a:noFill/>
        </p:spPr>
        <p:txBody>
          <a:bodyPr wrap="square" rtlCol="0">
            <a:spAutoFit/>
          </a:bodyPr>
          <a:lstStyle/>
          <a:p>
            <a:r>
              <a:rPr lang="en-US" altLang="zh-TW" sz="1000" i="1" dirty="0" smtClean="0"/>
              <a:t>DSM-5 </a:t>
            </a:r>
            <a:r>
              <a:rPr lang="zh-TW" altLang="en-US" sz="1000" i="1" dirty="0" smtClean="0"/>
              <a:t>精神疾病診斷準則手冊</a:t>
            </a:r>
            <a:endParaRPr lang="zh-TW" altLang="en-US" sz="10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物質相關及成癮障礙症</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DSM-5 </a:t>
            </a:r>
            <a:r>
              <a:rPr lang="zh-TW" altLang="en-US" dirty="0" smtClean="0"/>
              <a:t>刪除反覆因物質引起的法律問題，增加了渴求使用物質、大麻戒斷和咖啡因戒斷。此反應了更年幼的青少年和女性青少年較無因使用物質而造成法律問題。而將濫用和戒斷整合於物質使用問題，也提高了於青少年的診斷效度。</a:t>
            </a:r>
            <a:endParaRPr lang="en-US" altLang="zh-TW" dirty="0" smtClean="0"/>
          </a:p>
          <a:p>
            <a:r>
              <a:rPr lang="zh-TW" altLang="en-US" dirty="0" smtClean="0"/>
              <a:t>對青少年來說，耐受性會隨著年紀增加而增加，但不一定會出現臨床的功能損傷。另外，戒斷症狀也只有中度與物質使用的嚴重度相關。</a:t>
            </a:r>
            <a:endParaRPr lang="en-US" altLang="zh-TW" dirty="0" smtClean="0"/>
          </a:p>
          <a:p>
            <a:r>
              <a:rPr lang="zh-TW" altLang="en-US" dirty="0" smtClean="0"/>
              <a:t>情緒疾患常與酒癮相關。另外，早期反社會行為、品行問題也和物質濫用有高度相關，因此可將物質濫用視為偏差行為中的一種形式。</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559896"/>
          </a:xfrm>
        </p:spPr>
        <p:txBody>
          <a:bodyPr>
            <a:normAutofit/>
          </a:bodyPr>
          <a:lstStyle/>
          <a:p>
            <a:r>
              <a:rPr lang="zh-TW" altLang="en-US" dirty="0" smtClean="0"/>
              <a:t>共病很常存在物質使用疾患的患者，包括多 重物質濫用或是合併其他精神疾患。</a:t>
            </a:r>
            <a:endParaRPr lang="en-US" altLang="zh-TW" dirty="0" smtClean="0"/>
          </a:p>
          <a:p>
            <a:r>
              <a:rPr lang="zh-TW" altLang="en-US" dirty="0" smtClean="0"/>
              <a:t>青少年酒癮約有</a:t>
            </a:r>
            <a:r>
              <a:rPr lang="en-US" altLang="zh-TW" dirty="0" smtClean="0"/>
              <a:t>50%</a:t>
            </a:r>
            <a:r>
              <a:rPr lang="zh-TW" altLang="en-US" dirty="0" smtClean="0"/>
              <a:t>以上</a:t>
            </a:r>
            <a:r>
              <a:rPr lang="en-US" altLang="zh-TW" dirty="0" smtClean="0"/>
              <a:t>(</a:t>
            </a:r>
            <a:r>
              <a:rPr lang="zh-TW" altLang="en-US" dirty="0" smtClean="0"/>
              <a:t>有些研究甚至高達</a:t>
            </a:r>
            <a:r>
              <a:rPr lang="en-US" altLang="zh-TW" dirty="0" smtClean="0"/>
              <a:t>80%)</a:t>
            </a:r>
            <a:r>
              <a:rPr lang="zh-TW" altLang="en-US" dirty="0" smtClean="0"/>
              <a:t>同時合併有其他的精神疾患，特別是情感疾患，其中又以憂鬱疾患、破壞性行為疾患和物質使用疾患最常出現。共病發生率甚至比成人還高。</a:t>
            </a:r>
            <a:endParaRPr lang="en-US" altLang="zh-TW" dirty="0" smtClean="0"/>
          </a:p>
          <a:p>
            <a:r>
              <a:rPr lang="zh-TW" altLang="en-US" dirty="0" smtClean="0"/>
              <a:t>酒精濫用或依賴的問題常常是跟隨在其他精神疾患之後，而非之前。例如有將近</a:t>
            </a:r>
            <a:r>
              <a:rPr lang="en-US" altLang="zh-TW" dirty="0" smtClean="0"/>
              <a:t>50%</a:t>
            </a:r>
            <a:r>
              <a:rPr lang="zh-TW" altLang="en-US" dirty="0" smtClean="0"/>
              <a:t>的個案，其酒精使用是在毒品使用之後發生。</a:t>
            </a:r>
            <a:endParaRPr lang="en-US" altLang="zh-TW" dirty="0" smtClean="0"/>
          </a:p>
          <a:p>
            <a:r>
              <a:rPr lang="zh-TW" altLang="en-US" dirty="0" smtClean="0"/>
              <a:t>研究指出青少年的酒精使用和造成海馬迴體積縮小，因海馬迴特別與注意力有關，因此酒精使用會導致認知功能受損，尤其是注意力的部分。</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271864"/>
          </a:xfrm>
        </p:spPr>
        <p:txBody>
          <a:bodyPr/>
          <a:lstStyle/>
          <a:p>
            <a:r>
              <a:rPr lang="zh-TW" altLang="en-US" dirty="0" smtClean="0"/>
              <a:t>物質使用可將其視為一連續的過程，從最初實驗性質、規則使用、濫用、到最後的依賴。</a:t>
            </a:r>
            <a:endParaRPr lang="en-US" altLang="zh-TW" dirty="0" smtClean="0"/>
          </a:p>
          <a:p>
            <a:r>
              <a:rPr lang="zh-TW" altLang="en-US" dirty="0" smtClean="0"/>
              <a:t>學業表現下降、與家人關係改變、非特定的身體疼痛、同儕改變、無法解釋的電話、個人衛生的改變，都可能指向青少年有物質使用的問題。上述的改變也可能同時伴隨憂鬱的發生、在學校的適應問題、精神病的前驅期。</a:t>
            </a:r>
            <a:endParaRPr lang="en-US" altLang="zh-TW" dirty="0" smtClean="0"/>
          </a:p>
          <a:p>
            <a:r>
              <a:rPr lang="zh-TW" altLang="en-US" dirty="0" smtClean="0"/>
              <a:t>治療的首要之務是要與青少年維持暢通的溝通管道。</a:t>
            </a:r>
            <a:endParaRPr lang="en-US" altLang="zh-TW" dirty="0" smtClean="0"/>
          </a:p>
          <a:p>
            <a:r>
              <a:rPr lang="zh-TW" altLang="en-US" dirty="0" smtClean="0"/>
              <a:t>短期介入以促進動機為首要。六個月追蹤自我報告可發現減少酒精中毒的情形。</a:t>
            </a:r>
            <a:endParaRPr lang="zh-TW" altLang="en-US" dirty="0"/>
          </a:p>
        </p:txBody>
      </p:sp>
      <p:sp>
        <p:nvSpPr>
          <p:cNvPr id="4" name="文字方塊 3"/>
          <p:cNvSpPr txBox="1"/>
          <p:nvPr/>
        </p:nvSpPr>
        <p:spPr>
          <a:xfrm>
            <a:off x="5868144" y="6597353"/>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descr="6-9"/>
          <p:cNvPicPr>
            <a:picLocks noChangeAspect="1" noChangeArrowheads="1"/>
          </p:cNvPicPr>
          <p:nvPr/>
        </p:nvPicPr>
        <p:blipFill>
          <a:blip r:embed="rId2" cstate="print"/>
          <a:srcRect/>
          <a:stretch>
            <a:fillRect/>
          </a:stretch>
        </p:blipFill>
        <p:spPr bwMode="auto">
          <a:xfrm>
            <a:off x="1619672" y="1844824"/>
            <a:ext cx="5167328" cy="4712982"/>
          </a:xfrm>
          <a:prstGeom prst="rect">
            <a:avLst/>
          </a:prstGeom>
          <a:noFill/>
        </p:spPr>
      </p:pic>
      <p:sp>
        <p:nvSpPr>
          <p:cNvPr id="395267" name="Rectangle 3"/>
          <p:cNvSpPr>
            <a:spLocks noGrp="1" noChangeArrowheads="1"/>
          </p:cNvSpPr>
          <p:nvPr>
            <p:ph type="title"/>
          </p:nvPr>
        </p:nvSpPr>
        <p:spPr/>
        <p:txBody>
          <a:bodyPr>
            <a:normAutofit/>
          </a:bodyPr>
          <a:lstStyle/>
          <a:p>
            <a:r>
              <a:rPr lang="zh-TW" altLang="en-US" sz="4000" dirty="0" smtClean="0"/>
              <a:t>以素質</a:t>
            </a:r>
            <a:r>
              <a:rPr lang="zh-TW" altLang="en-US" sz="4000" dirty="0"/>
              <a:t>壓力</a:t>
            </a:r>
            <a:r>
              <a:rPr lang="zh-TW" altLang="en-US" sz="4000" dirty="0" smtClean="0"/>
              <a:t>模式理解精神疾患</a:t>
            </a:r>
            <a:endParaRPr lang="zh-TW" altLang="en-US" sz="4000" dirty="0"/>
          </a:p>
        </p:txBody>
      </p:sp>
      <p:sp>
        <p:nvSpPr>
          <p:cNvPr id="4" name="文字方塊 3"/>
          <p:cNvSpPr txBox="1"/>
          <p:nvPr/>
        </p:nvSpPr>
        <p:spPr>
          <a:xfrm>
            <a:off x="7543800" y="6611779"/>
            <a:ext cx="1600200" cy="246221"/>
          </a:xfrm>
          <a:prstGeom prst="rect">
            <a:avLst/>
          </a:prstGeom>
          <a:noFill/>
        </p:spPr>
        <p:txBody>
          <a:bodyPr wrap="square" rtlCol="0">
            <a:spAutoFit/>
          </a:bodyPr>
          <a:lstStyle/>
          <a:p>
            <a:r>
              <a:rPr lang="en-US" altLang="zh-TW" sz="1000" dirty="0" smtClean="0">
                <a:latin typeface="+mn-lt"/>
              </a:rPr>
              <a:t>Stahl, S.M.(2008). </a:t>
            </a:r>
            <a:endParaRPr lang="zh-TW" altLang="en-US" sz="1000" dirty="0">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ctrTitle"/>
          </p:nvPr>
        </p:nvSpPr>
        <p:spPr/>
        <p:txBody>
          <a:bodyPr/>
          <a:lstStyle/>
          <a:p>
            <a:pPr eaLnBrk="1" hangingPunct="1"/>
            <a:r>
              <a:rPr lang="zh-TW" altLang="en-US" b="1" i="1" smtClean="0"/>
              <a:t>助人者的介入</a:t>
            </a:r>
          </a:p>
        </p:txBody>
      </p:sp>
      <p:sp>
        <p:nvSpPr>
          <p:cNvPr id="56323" name="Rectangle 5"/>
          <p:cNvSpPr>
            <a:spLocks noGrp="1" noChangeArrowheads="1"/>
          </p:cNvSpPr>
          <p:nvPr>
            <p:ph type="subTitle" idx="1"/>
          </p:nvPr>
        </p:nvSpPr>
        <p:spPr/>
        <p:txBody>
          <a:bodyPr/>
          <a:lstStyle/>
          <a:p>
            <a:pPr eaLnBrk="1" hangingPunct="1"/>
            <a:endParaRPr lang="zh-TW" altLang="zh-TW"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zh-TW" altLang="en-US" smtClean="0"/>
              <a:t>個案鑑別的通則</a:t>
            </a:r>
          </a:p>
        </p:txBody>
      </p:sp>
      <p:sp>
        <p:nvSpPr>
          <p:cNvPr id="57347" name="Rectangle 3"/>
          <p:cNvSpPr>
            <a:spLocks noGrp="1" noChangeArrowheads="1"/>
          </p:cNvSpPr>
          <p:nvPr>
            <p:ph idx="1"/>
          </p:nvPr>
        </p:nvSpPr>
        <p:spPr/>
        <p:txBody>
          <a:bodyPr/>
          <a:lstStyle/>
          <a:p>
            <a:pPr eaLnBrk="1" hangingPunct="1"/>
            <a:r>
              <a:rPr lang="zh-TW" altLang="en-US" dirty="0" smtClean="0"/>
              <a:t>疾病本身需進行的鑑別項目</a:t>
            </a:r>
          </a:p>
          <a:p>
            <a:pPr>
              <a:buNone/>
            </a:pPr>
            <a:r>
              <a:rPr lang="zh-TW" altLang="en-US" dirty="0" smtClean="0"/>
              <a:t>   </a:t>
            </a:r>
            <a:r>
              <a:rPr lang="en-US" altLang="zh-TW" dirty="0" smtClean="0"/>
              <a:t>1. </a:t>
            </a:r>
            <a:r>
              <a:rPr lang="zh-TW" altLang="en-US" dirty="0" smtClean="0"/>
              <a:t>生理與大腦疾病</a:t>
            </a:r>
            <a:br>
              <a:rPr lang="zh-TW" altLang="en-US" dirty="0" smtClean="0"/>
            </a:br>
            <a:r>
              <a:rPr lang="en-US" altLang="zh-TW" dirty="0" smtClean="0"/>
              <a:t>2. </a:t>
            </a:r>
            <a:r>
              <a:rPr lang="zh-TW" altLang="en-US" dirty="0" smtClean="0"/>
              <a:t>酒精、藥物與毒品濫用</a:t>
            </a:r>
            <a:br>
              <a:rPr lang="zh-TW" altLang="en-US" dirty="0" smtClean="0"/>
            </a:br>
            <a:r>
              <a:rPr lang="en-US" altLang="zh-TW" dirty="0" smtClean="0"/>
              <a:t>3. </a:t>
            </a:r>
            <a:r>
              <a:rPr lang="zh-TW" altLang="en-US" dirty="0" smtClean="0"/>
              <a:t>重度精神病發作</a:t>
            </a:r>
            <a:r>
              <a:rPr lang="en-US" altLang="zh-TW" dirty="0" smtClean="0"/>
              <a:t>(</a:t>
            </a:r>
            <a:r>
              <a:rPr lang="zh-TW" altLang="en-US" dirty="0" smtClean="0"/>
              <a:t>躁鬱症與思覺失調症等</a:t>
            </a:r>
            <a:r>
              <a:rPr lang="en-US" altLang="zh-TW" dirty="0" smtClean="0"/>
              <a:t>) </a:t>
            </a:r>
            <a:br>
              <a:rPr lang="en-US" altLang="zh-TW" dirty="0" smtClean="0"/>
            </a:br>
            <a:r>
              <a:rPr lang="en-US" altLang="zh-TW" dirty="0" smtClean="0"/>
              <a:t>4.</a:t>
            </a:r>
            <a:r>
              <a:rPr lang="zh-TW" altLang="en-US" dirty="0" smtClean="0"/>
              <a:t>焦慮與適應問題</a:t>
            </a:r>
            <a:br>
              <a:rPr lang="zh-TW" altLang="en-US" dirty="0" smtClean="0"/>
            </a:br>
            <a:r>
              <a:rPr lang="en-US" altLang="zh-TW" dirty="0" smtClean="0"/>
              <a:t>5.</a:t>
            </a:r>
            <a:r>
              <a:rPr lang="zh-TW" altLang="en-US" dirty="0" smtClean="0"/>
              <a:t>人格問題</a:t>
            </a:r>
            <a:br>
              <a:rPr lang="zh-TW" altLang="en-US" dirty="0" smtClean="0"/>
            </a:br>
            <a:r>
              <a:rPr lang="en-US" altLang="zh-TW" dirty="0" smtClean="0"/>
              <a:t>6.</a:t>
            </a:r>
            <a:r>
              <a:rPr lang="zh-TW" altLang="en-US" dirty="0" smtClean="0"/>
              <a:t>認知能力</a:t>
            </a:r>
            <a:r>
              <a:rPr lang="en-US" altLang="zh-TW" dirty="0" smtClean="0"/>
              <a:t>(</a:t>
            </a:r>
            <a:r>
              <a:rPr lang="zh-TW" altLang="en-US" dirty="0" smtClean="0"/>
              <a:t>如學習和改變的潛能</a:t>
            </a:r>
            <a:r>
              <a:rPr lang="en-US" altLang="zh-TW" dirty="0" smtClean="0"/>
              <a:t>)</a:t>
            </a:r>
            <a:endParaRPr lang="zh-TW" altLang="en-US" dirty="0" smtClean="0"/>
          </a:p>
          <a:p>
            <a:pPr eaLnBrk="1" hangingPunct="1"/>
            <a:r>
              <a:rPr lang="zh-TW" altLang="en-US" dirty="0" smtClean="0"/>
              <a:t>環境部分需鑑別個案的人際關係與壓力事件對於心理疾患的影響</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04088"/>
            <a:ext cx="8229600" cy="708688"/>
          </a:xfrm>
        </p:spPr>
        <p:txBody>
          <a:bodyPr>
            <a:normAutofit fontScale="90000"/>
          </a:bodyPr>
          <a:lstStyle/>
          <a:p>
            <a:pPr eaLnBrk="1" hangingPunct="1"/>
            <a:r>
              <a:rPr lang="zh-TW" altLang="en-US" dirty="0" smtClean="0"/>
              <a:t>與青少年個案建立關係的通則</a:t>
            </a:r>
          </a:p>
        </p:txBody>
      </p:sp>
      <p:sp>
        <p:nvSpPr>
          <p:cNvPr id="58371" name="Rectangle 3"/>
          <p:cNvSpPr>
            <a:spLocks noGrp="1" noChangeArrowheads="1"/>
          </p:cNvSpPr>
          <p:nvPr>
            <p:ph idx="1"/>
          </p:nvPr>
        </p:nvSpPr>
        <p:spPr>
          <a:xfrm>
            <a:off x="0" y="1556792"/>
            <a:ext cx="9144000" cy="4968552"/>
          </a:xfrm>
        </p:spPr>
        <p:txBody>
          <a:bodyPr>
            <a:normAutofit/>
          </a:bodyPr>
          <a:lstStyle/>
          <a:p>
            <a:pPr eaLnBrk="1" hangingPunct="1">
              <a:lnSpc>
                <a:spcPct val="80000"/>
              </a:lnSpc>
            </a:pPr>
            <a:r>
              <a:rPr lang="zh-TW" altLang="en-US" sz="2800" dirty="0" smtClean="0"/>
              <a:t>青少年時期，父母越多陪伴，青少年就越少問題行為。</a:t>
            </a:r>
          </a:p>
          <a:p>
            <a:pPr eaLnBrk="1" hangingPunct="1">
              <a:lnSpc>
                <a:spcPct val="80000"/>
              </a:lnSpc>
            </a:pPr>
            <a:r>
              <a:rPr lang="zh-TW" altLang="en-US" sz="2800" dirty="0" smtClean="0"/>
              <a:t>青少年不容易對成年人「敞開心胸」，有效的與其溝通需要先有「情緒的鏈結」，找到讓其感到「舒服」的方式，並調整自己介入的彈性，給青少年最大的空間來參與。</a:t>
            </a:r>
          </a:p>
          <a:p>
            <a:pPr eaLnBrk="1" hangingPunct="1">
              <a:lnSpc>
                <a:spcPct val="80000"/>
              </a:lnSpc>
            </a:pPr>
            <a:r>
              <a:rPr lang="zh-TW" altLang="en-US" sz="2800" dirty="0" smtClean="0"/>
              <a:t>可能需要在好幾次會談中，努力不帶評價的傾聽，用以建立安全的關係，讓其能夠安心分享內在的想法和感情。</a:t>
            </a:r>
          </a:p>
          <a:p>
            <a:pPr eaLnBrk="1" hangingPunct="1">
              <a:lnSpc>
                <a:spcPct val="80000"/>
              </a:lnSpc>
            </a:pPr>
            <a:r>
              <a:rPr lang="zh-TW" altLang="en-US" sz="2800" dirty="0" smtClean="0"/>
              <a:t>青少年通常會希望成人可以帶著欣賞與了解來傾聽其觀點，然後帶領與激勵其學習如何得到與自身身心健康相關的資訊與服務。</a:t>
            </a:r>
          </a:p>
          <a:p>
            <a:pPr eaLnBrk="1" hangingPunct="1">
              <a:lnSpc>
                <a:spcPct val="80000"/>
              </a:lnSpc>
            </a:pPr>
            <a:endParaRPr lang="en-US" altLang="zh-TW" sz="2800" dirty="0" smtClean="0"/>
          </a:p>
        </p:txBody>
      </p:sp>
      <p:sp>
        <p:nvSpPr>
          <p:cNvPr id="58372" name="Text Box 4"/>
          <p:cNvSpPr txBox="1">
            <a:spLocks noChangeArrowheads="1"/>
          </p:cNvSpPr>
          <p:nvPr/>
        </p:nvSpPr>
        <p:spPr bwMode="auto">
          <a:xfrm>
            <a:off x="4429125" y="6583363"/>
            <a:ext cx="4714875" cy="276225"/>
          </a:xfrm>
          <a:prstGeom prst="rect">
            <a:avLst/>
          </a:prstGeom>
          <a:noFill/>
          <a:ln w="9525">
            <a:noFill/>
            <a:miter lim="800000"/>
            <a:headEnd/>
            <a:tailEnd/>
          </a:ln>
        </p:spPr>
        <p:txBody>
          <a:bodyPr>
            <a:spAutoFit/>
          </a:bodyPr>
          <a:lstStyle/>
          <a:p>
            <a:pPr>
              <a:spcBef>
                <a:spcPct val="50000"/>
              </a:spcBef>
            </a:pPr>
            <a:r>
              <a:rPr kumimoji="0" lang="en-US" altLang="zh-TW" sz="1200"/>
              <a:t>D</a:t>
            </a:r>
            <a:r>
              <a:rPr lang="en-US" altLang="zh-TW" sz="1200"/>
              <a:t>eveloping Adolescents: A Reference for Professionals, </a:t>
            </a:r>
            <a:r>
              <a:rPr lang="en-US" altLang="zh-TW" sz="1200" i="1"/>
              <a:t>APA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內觀治療調節情緒的機制？ </a:t>
            </a:r>
            <a:endParaRPr lang="zh-TW" altLang="en-US" dirty="0"/>
          </a:p>
        </p:txBody>
      </p:sp>
      <p:sp>
        <p:nvSpPr>
          <p:cNvPr id="3" name="內容版面配置區 2"/>
          <p:cNvSpPr>
            <a:spLocks noGrp="1"/>
          </p:cNvSpPr>
          <p:nvPr>
            <p:ph idx="1"/>
          </p:nvPr>
        </p:nvSpPr>
        <p:spPr/>
        <p:txBody>
          <a:bodyPr/>
          <a:lstStyle/>
          <a:p>
            <a:endParaRPr lang="zh-TW" altLang="en-US" dirty="0" smtClean="0"/>
          </a:p>
          <a:p>
            <a:pPr>
              <a:buNone/>
            </a:pPr>
            <a:r>
              <a:rPr lang="zh-TW" altLang="en-US" dirty="0" smtClean="0"/>
              <a:t> </a:t>
            </a:r>
          </a:p>
          <a:p>
            <a:pPr>
              <a:buNone/>
            </a:pP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809625" y="2285992"/>
            <a:ext cx="7524750" cy="4214842"/>
          </a:xfrm>
          <a:prstGeom prst="rect">
            <a:avLst/>
          </a:prstGeom>
          <a:noFill/>
          <a:ln w="9525">
            <a:noFill/>
            <a:miter lim="800000"/>
            <a:headEnd/>
            <a:tailEnd/>
          </a:ln>
        </p:spPr>
      </p:pic>
      <p:sp>
        <p:nvSpPr>
          <p:cNvPr id="5" name="Text Box 4"/>
          <p:cNvSpPr txBox="1">
            <a:spLocks noChangeArrowheads="1"/>
          </p:cNvSpPr>
          <p:nvPr/>
        </p:nvSpPr>
        <p:spPr bwMode="auto">
          <a:xfrm>
            <a:off x="4114800" y="6611779"/>
            <a:ext cx="5029200" cy="246221"/>
          </a:xfrm>
          <a:prstGeom prst="rect">
            <a:avLst/>
          </a:prstGeom>
          <a:noFill/>
          <a:ln w="9525">
            <a:noFill/>
            <a:miter lim="800000"/>
            <a:headEnd/>
            <a:tailEnd/>
          </a:ln>
          <a:effectLst/>
        </p:spPr>
        <p:txBody>
          <a:bodyPr wrap="square">
            <a:spAutoFit/>
          </a:bodyPr>
          <a:lstStyle/>
          <a:p>
            <a:pPr>
              <a:spcBef>
                <a:spcPct val="50000"/>
              </a:spcBef>
            </a:pPr>
            <a:r>
              <a:rPr lang="zh-TW" altLang="en-US" sz="1000" dirty="0" smtClean="0">
                <a:latin typeface="+mn-lt"/>
              </a:rPr>
              <a:t>林伯彥 </a:t>
            </a:r>
            <a:r>
              <a:rPr lang="en-US" altLang="zh-TW" sz="1000" dirty="0" smtClean="0">
                <a:latin typeface="+mn-lt"/>
              </a:rPr>
              <a:t>(</a:t>
            </a:r>
            <a:r>
              <a:rPr lang="en-US" altLang="zh-TW" sz="1000" i="1" dirty="0" smtClean="0">
                <a:latin typeface="+mn-lt"/>
              </a:rPr>
              <a:t>2015)</a:t>
            </a:r>
            <a:r>
              <a:rPr lang="en-US" altLang="zh-TW" sz="1000" dirty="0" smtClean="0">
                <a:latin typeface="+mn-lt"/>
              </a:rPr>
              <a:t> </a:t>
            </a:r>
            <a:r>
              <a:rPr lang="zh-TW" altLang="en-US" sz="1000" dirty="0" smtClean="0">
                <a:latin typeface="+mj-ea"/>
                <a:cs typeface="Times New Roman" pitchFamily="18" charset="0"/>
              </a:rPr>
              <a:t>「無惱療法」對思覺失調症個案的臨床療效研究</a:t>
            </a:r>
            <a:r>
              <a:rPr lang="en-US" altLang="zh-TW" sz="1000" dirty="0" smtClean="0">
                <a:latin typeface="+mj-ea"/>
                <a:cs typeface="Times New Roman" pitchFamily="18" charset="0"/>
              </a:rPr>
              <a:t>--</a:t>
            </a:r>
            <a:r>
              <a:rPr lang="zh-TW" altLang="en-US" sz="1000" dirty="0" smtClean="0">
                <a:latin typeface="+mj-ea"/>
                <a:cs typeface="Times New Roman" pitchFamily="18" charset="0"/>
              </a:rPr>
              <a:t>以正念正知原理為基礎</a:t>
            </a:r>
            <a:endParaRPr lang="en-US" altLang="zh-TW" sz="1000" i="1" dirty="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685800"/>
            <a:ext cx="8305800" cy="1143000"/>
          </a:xfrm>
        </p:spPr>
        <p:txBody>
          <a:bodyPr>
            <a:noAutofit/>
          </a:bodyPr>
          <a:lstStyle/>
          <a:p>
            <a:r>
              <a:rPr lang="zh-TW" altLang="en-US" sz="3200" dirty="0" smtClean="0">
                <a:latin typeface="+mj-ea"/>
              </a:rPr>
              <a:t>生命可以沒有苦惱</a:t>
            </a:r>
            <a:r>
              <a:rPr lang="en-US" altLang="zh-TW" sz="3200" dirty="0" smtClean="0">
                <a:latin typeface="+mj-ea"/>
              </a:rPr>
              <a:t>(1)</a:t>
            </a:r>
            <a:br>
              <a:rPr lang="en-US" altLang="zh-TW" sz="3200" dirty="0" smtClean="0">
                <a:latin typeface="+mj-ea"/>
              </a:rPr>
            </a:br>
            <a:r>
              <a:rPr lang="en-US" altLang="zh-TW" sz="3200" dirty="0" smtClean="0">
                <a:latin typeface="+mj-ea"/>
              </a:rPr>
              <a:t>--</a:t>
            </a:r>
            <a:r>
              <a:rPr lang="zh-TW" altLang="en-US" sz="3200" dirty="0" smtClean="0">
                <a:latin typeface="+mj-ea"/>
              </a:rPr>
              <a:t>內觀穩定情緒的機制</a:t>
            </a:r>
            <a:r>
              <a:rPr lang="en-US" altLang="zh-TW" sz="3200" dirty="0" smtClean="0">
                <a:latin typeface="+mj-ea"/>
              </a:rPr>
              <a:t>(</a:t>
            </a:r>
            <a:r>
              <a:rPr lang="zh-TW" altLang="en-US" sz="3200" dirty="0" smtClean="0">
                <a:latin typeface="+mj-ea"/>
              </a:rPr>
              <a:t>以專注呼吸為例</a:t>
            </a:r>
            <a:r>
              <a:rPr lang="en-US" altLang="zh-TW" sz="3200" dirty="0" smtClean="0">
                <a:latin typeface="+mj-ea"/>
              </a:rPr>
              <a:t>)</a:t>
            </a:r>
            <a:endParaRPr lang="zh-TW" altLang="en-US" sz="3200" dirty="0">
              <a:latin typeface="+mj-ea"/>
            </a:endParaRPr>
          </a:p>
        </p:txBody>
      </p:sp>
      <p:pic>
        <p:nvPicPr>
          <p:cNvPr id="6" name="Picture 3"/>
          <p:cNvPicPr>
            <a:picLocks noChangeAspect="1" noChangeArrowheads="1"/>
          </p:cNvPicPr>
          <p:nvPr/>
        </p:nvPicPr>
        <p:blipFill>
          <a:blip r:embed="rId2" cstate="print"/>
          <a:srcRect/>
          <a:stretch>
            <a:fillRect/>
          </a:stretch>
        </p:blipFill>
        <p:spPr>
          <a:xfrm>
            <a:off x="533400" y="1981200"/>
            <a:ext cx="3657600" cy="1668461"/>
          </a:xfrm>
          <a:prstGeom prst="rect">
            <a:avLst/>
          </a:prstGeom>
          <a:noFill/>
          <a:ln/>
        </p:spPr>
      </p:pic>
      <p:pic>
        <p:nvPicPr>
          <p:cNvPr id="7" name="Picture 4"/>
          <p:cNvPicPr>
            <a:picLocks noChangeAspect="1" noChangeArrowheads="1"/>
          </p:cNvPicPr>
          <p:nvPr/>
        </p:nvPicPr>
        <p:blipFill>
          <a:blip r:embed="rId3" cstate="print"/>
          <a:srcRect/>
          <a:stretch>
            <a:fillRect/>
          </a:stretch>
        </p:blipFill>
        <p:spPr>
          <a:xfrm>
            <a:off x="4724400" y="1905000"/>
            <a:ext cx="3581400" cy="1932313"/>
          </a:xfrm>
          <a:prstGeom prst="rect">
            <a:avLst/>
          </a:prstGeom>
          <a:noFill/>
          <a:ln/>
        </p:spPr>
      </p:pic>
      <p:pic>
        <p:nvPicPr>
          <p:cNvPr id="8" name="Picture 3"/>
          <p:cNvPicPr>
            <a:picLocks noChangeAspect="1" noChangeArrowheads="1"/>
          </p:cNvPicPr>
          <p:nvPr/>
        </p:nvPicPr>
        <p:blipFill>
          <a:blip r:embed="rId4" cstate="print"/>
          <a:srcRect/>
          <a:stretch>
            <a:fillRect/>
          </a:stretch>
        </p:blipFill>
        <p:spPr>
          <a:xfrm>
            <a:off x="609600" y="4267200"/>
            <a:ext cx="3429000" cy="1955801"/>
          </a:xfrm>
          <a:prstGeom prst="rect">
            <a:avLst/>
          </a:prstGeom>
          <a:noFill/>
          <a:ln/>
        </p:spPr>
      </p:pic>
      <p:pic>
        <p:nvPicPr>
          <p:cNvPr id="9" name="Picture 3"/>
          <p:cNvPicPr>
            <a:picLocks noChangeAspect="1" noChangeArrowheads="1"/>
          </p:cNvPicPr>
          <p:nvPr/>
        </p:nvPicPr>
        <p:blipFill>
          <a:blip r:embed="rId5" cstate="print"/>
          <a:srcRect/>
          <a:stretch>
            <a:fillRect/>
          </a:stretch>
        </p:blipFill>
        <p:spPr>
          <a:xfrm>
            <a:off x="4724400" y="4191000"/>
            <a:ext cx="3838605" cy="1981200"/>
          </a:xfrm>
          <a:prstGeom prst="rect">
            <a:avLst/>
          </a:prstGeom>
          <a:noFill/>
          <a:ln/>
        </p:spPr>
      </p:pic>
      <p:sp>
        <p:nvSpPr>
          <p:cNvPr id="10" name="文字方塊 9"/>
          <p:cNvSpPr txBox="1"/>
          <p:nvPr/>
        </p:nvSpPr>
        <p:spPr>
          <a:xfrm>
            <a:off x="304800" y="1981200"/>
            <a:ext cx="304800" cy="369332"/>
          </a:xfrm>
          <a:prstGeom prst="rect">
            <a:avLst/>
          </a:prstGeom>
          <a:noFill/>
        </p:spPr>
        <p:txBody>
          <a:bodyPr wrap="square" rtlCol="0">
            <a:spAutoFit/>
          </a:bodyPr>
          <a:lstStyle/>
          <a:p>
            <a:r>
              <a:rPr lang="en-US" altLang="zh-TW" dirty="0" smtClean="0"/>
              <a:t>1</a:t>
            </a:r>
            <a:endParaRPr lang="zh-TW" altLang="en-US" dirty="0"/>
          </a:p>
        </p:txBody>
      </p:sp>
      <p:sp>
        <p:nvSpPr>
          <p:cNvPr id="11" name="文字方塊 10"/>
          <p:cNvSpPr txBox="1"/>
          <p:nvPr/>
        </p:nvSpPr>
        <p:spPr>
          <a:xfrm>
            <a:off x="4648200" y="1905000"/>
            <a:ext cx="304800" cy="369332"/>
          </a:xfrm>
          <a:prstGeom prst="rect">
            <a:avLst/>
          </a:prstGeom>
          <a:noFill/>
        </p:spPr>
        <p:txBody>
          <a:bodyPr wrap="square" rtlCol="0">
            <a:spAutoFit/>
          </a:bodyPr>
          <a:lstStyle/>
          <a:p>
            <a:r>
              <a:rPr lang="en-US" altLang="zh-TW" dirty="0" smtClean="0"/>
              <a:t>2</a:t>
            </a:r>
            <a:endParaRPr lang="zh-TW" altLang="en-US" dirty="0"/>
          </a:p>
        </p:txBody>
      </p:sp>
      <p:sp>
        <p:nvSpPr>
          <p:cNvPr id="12" name="文字方塊 11"/>
          <p:cNvSpPr txBox="1"/>
          <p:nvPr/>
        </p:nvSpPr>
        <p:spPr>
          <a:xfrm>
            <a:off x="381000" y="4038600"/>
            <a:ext cx="304800" cy="369332"/>
          </a:xfrm>
          <a:prstGeom prst="rect">
            <a:avLst/>
          </a:prstGeom>
          <a:noFill/>
        </p:spPr>
        <p:txBody>
          <a:bodyPr wrap="square" rtlCol="0">
            <a:spAutoFit/>
          </a:bodyPr>
          <a:lstStyle/>
          <a:p>
            <a:r>
              <a:rPr lang="en-US" altLang="zh-TW" dirty="0" smtClean="0"/>
              <a:t>3</a:t>
            </a:r>
            <a:endParaRPr lang="zh-TW" altLang="en-US" dirty="0"/>
          </a:p>
        </p:txBody>
      </p:sp>
      <p:sp>
        <p:nvSpPr>
          <p:cNvPr id="13" name="文字方塊 12"/>
          <p:cNvSpPr txBox="1"/>
          <p:nvPr/>
        </p:nvSpPr>
        <p:spPr>
          <a:xfrm>
            <a:off x="4724400" y="4114800"/>
            <a:ext cx="304800" cy="369332"/>
          </a:xfrm>
          <a:prstGeom prst="rect">
            <a:avLst/>
          </a:prstGeom>
          <a:noFill/>
        </p:spPr>
        <p:txBody>
          <a:bodyPr wrap="square" rtlCol="0">
            <a:spAutoFit/>
          </a:bodyPr>
          <a:lstStyle/>
          <a:p>
            <a:r>
              <a:rPr lang="en-US" altLang="zh-TW" dirty="0" smtClean="0"/>
              <a:t>4</a:t>
            </a:r>
            <a:endParaRPr lang="zh-TW" altLang="en-US" dirty="0"/>
          </a:p>
        </p:txBody>
      </p:sp>
      <p:sp>
        <p:nvSpPr>
          <p:cNvPr id="14" name="Text Box 4"/>
          <p:cNvSpPr txBox="1">
            <a:spLocks noChangeArrowheads="1"/>
          </p:cNvSpPr>
          <p:nvPr/>
        </p:nvSpPr>
        <p:spPr bwMode="auto">
          <a:xfrm>
            <a:off x="6934200" y="6477000"/>
            <a:ext cx="2057400" cy="246221"/>
          </a:xfrm>
          <a:prstGeom prst="rect">
            <a:avLst/>
          </a:prstGeom>
          <a:noFill/>
          <a:ln w="9525">
            <a:noFill/>
            <a:miter lim="800000"/>
            <a:headEnd/>
            <a:tailEnd/>
          </a:ln>
          <a:effectLst/>
        </p:spPr>
        <p:txBody>
          <a:bodyPr wrap="square">
            <a:spAutoFit/>
          </a:bodyPr>
          <a:lstStyle/>
          <a:p>
            <a:pPr>
              <a:spcBef>
                <a:spcPct val="50000"/>
              </a:spcBef>
            </a:pPr>
            <a:r>
              <a:rPr lang="en-US" altLang="zh-TW" sz="1000" dirty="0" err="1">
                <a:latin typeface="+mn-lt"/>
              </a:rPr>
              <a:t>Carmody</a:t>
            </a:r>
            <a:r>
              <a:rPr lang="en-US" altLang="zh-TW" sz="1000" dirty="0">
                <a:latin typeface="+mn-lt"/>
              </a:rPr>
              <a:t> J. </a:t>
            </a:r>
            <a:r>
              <a:rPr lang="en-US" altLang="zh-TW" sz="1000" dirty="0" smtClean="0">
                <a:latin typeface="+mn-lt"/>
              </a:rPr>
              <a:t>(</a:t>
            </a:r>
            <a:r>
              <a:rPr lang="en-US" altLang="zh-TW" sz="1000" i="1" dirty="0" smtClean="0">
                <a:latin typeface="+mn-lt"/>
              </a:rPr>
              <a:t>2009)</a:t>
            </a:r>
            <a:endParaRPr lang="en-US" altLang="zh-TW" sz="1000" i="1"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p:txBody>
          <a:bodyPr>
            <a:noAutofit/>
          </a:bodyPr>
          <a:lstStyle/>
          <a:p>
            <a:pPr>
              <a:defRPr/>
            </a:pPr>
            <a:r>
              <a:rPr lang="zh-TW" altLang="en-US" sz="3600" dirty="0" smtClean="0">
                <a:latin typeface="+mj-ea"/>
              </a:rPr>
              <a:t>生命可以沒有苦惱</a:t>
            </a:r>
            <a:r>
              <a:rPr lang="en-US" altLang="zh-TW" sz="3600" dirty="0" smtClean="0">
                <a:latin typeface="+mj-ea"/>
              </a:rPr>
              <a:t>(2)</a:t>
            </a:r>
            <a:br>
              <a:rPr lang="en-US" altLang="zh-TW" sz="3600" dirty="0" smtClean="0">
                <a:latin typeface="+mj-ea"/>
              </a:rPr>
            </a:br>
            <a:r>
              <a:rPr lang="en-US" altLang="zh-TW" sz="3600" dirty="0" smtClean="0">
                <a:latin typeface="+mj-ea"/>
              </a:rPr>
              <a:t>--</a:t>
            </a:r>
            <a:r>
              <a:rPr lang="zh-TW" altLang="en-US" sz="3600" dirty="0" smtClean="0">
                <a:latin typeface="+mj-ea"/>
              </a:rPr>
              <a:t>內觀穩定情緒的機制</a:t>
            </a:r>
            <a:r>
              <a:rPr lang="en-US" altLang="zh-TW" sz="3600" dirty="0" smtClean="0">
                <a:latin typeface="+mj-ea"/>
              </a:rPr>
              <a:t>(</a:t>
            </a:r>
            <a:r>
              <a:rPr lang="zh-TW" altLang="en-US" sz="3600" dirty="0" smtClean="0">
                <a:latin typeface="+mj-ea"/>
              </a:rPr>
              <a:t>以後設覺察為例</a:t>
            </a:r>
            <a:r>
              <a:rPr lang="en-US" altLang="zh-TW" sz="3600" dirty="0" smtClean="0">
                <a:latin typeface="+mj-ea"/>
              </a:rPr>
              <a:t>)</a:t>
            </a:r>
            <a:endParaRPr lang="zh-TW" altLang="en-US" sz="3600" b="1" dirty="0"/>
          </a:p>
        </p:txBody>
      </p:sp>
      <p:pic>
        <p:nvPicPr>
          <p:cNvPr id="93186" name="Picture 2"/>
          <p:cNvPicPr>
            <a:picLocks noGrp="1" noChangeAspect="1" noChangeArrowheads="1"/>
          </p:cNvPicPr>
          <p:nvPr>
            <p:ph type="body" idx="4294967295"/>
          </p:nvPr>
        </p:nvPicPr>
        <p:blipFill>
          <a:blip r:embed="rId2" cstate="print"/>
          <a:srcRect/>
          <a:stretch>
            <a:fillRect/>
          </a:stretch>
        </p:blipFill>
        <p:spPr>
          <a:xfrm>
            <a:off x="899592" y="2276475"/>
            <a:ext cx="7200800" cy="3895725"/>
          </a:xfrm>
        </p:spPr>
      </p:pic>
      <p:sp>
        <p:nvSpPr>
          <p:cNvPr id="4" name="Text Box 4"/>
          <p:cNvSpPr txBox="1">
            <a:spLocks noChangeArrowheads="1"/>
          </p:cNvSpPr>
          <p:nvPr/>
        </p:nvSpPr>
        <p:spPr bwMode="auto">
          <a:xfrm>
            <a:off x="7086600" y="6357938"/>
            <a:ext cx="2057400" cy="246062"/>
          </a:xfrm>
          <a:prstGeom prst="rect">
            <a:avLst/>
          </a:prstGeom>
          <a:noFill/>
          <a:ln w="9525">
            <a:noFill/>
            <a:miter lim="800000"/>
            <a:headEnd/>
            <a:tailEnd/>
          </a:ln>
          <a:effectLst/>
        </p:spPr>
        <p:txBody>
          <a:bodyPr>
            <a:spAutoFit/>
          </a:bodyPr>
          <a:lstStyle/>
          <a:p>
            <a:pPr>
              <a:spcBef>
                <a:spcPct val="50000"/>
              </a:spcBef>
              <a:defRPr/>
            </a:pPr>
            <a:r>
              <a:rPr lang="en-US" altLang="zh-TW" sz="1000" dirty="0" err="1">
                <a:latin typeface="+mn-lt"/>
              </a:rPr>
              <a:t>Carmody</a:t>
            </a:r>
            <a:r>
              <a:rPr lang="en-US" altLang="zh-TW" sz="1000" dirty="0">
                <a:latin typeface="+mn-lt"/>
              </a:rPr>
              <a:t> J. (</a:t>
            </a:r>
            <a:r>
              <a:rPr lang="en-US" altLang="zh-TW" sz="1000" i="1" dirty="0">
                <a:latin typeface="+mn-lt"/>
              </a:rPr>
              <a:t>2009)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dirty="0" smtClean="0">
                <a:latin typeface="+mj-ea"/>
              </a:rPr>
              <a:t>生命可以沒有苦惱</a:t>
            </a:r>
            <a:r>
              <a:rPr lang="en-US" altLang="zh-TW" sz="4000" dirty="0" smtClean="0">
                <a:latin typeface="+mj-ea"/>
              </a:rPr>
              <a:t>(3)</a:t>
            </a:r>
            <a:br>
              <a:rPr lang="en-US" altLang="zh-TW" sz="4000" dirty="0" smtClean="0">
                <a:latin typeface="+mj-ea"/>
              </a:rPr>
            </a:br>
            <a:r>
              <a:rPr lang="en-US" altLang="zh-TW" sz="4000" dirty="0" smtClean="0">
                <a:latin typeface="+mj-ea"/>
              </a:rPr>
              <a:t>--</a:t>
            </a:r>
            <a:r>
              <a:rPr lang="zh-TW" altLang="en-US" sz="4000" dirty="0" smtClean="0">
                <a:latin typeface="+mj-ea"/>
              </a:rPr>
              <a:t>內觀療法轉變苦惱模式為無惱模式</a:t>
            </a:r>
            <a:endParaRPr lang="zh-TW" altLang="en-US" sz="4000" dirty="0">
              <a:latin typeface="+mj-ea"/>
            </a:endParaRPr>
          </a:p>
        </p:txBody>
      </p:sp>
      <p:pic>
        <p:nvPicPr>
          <p:cNvPr id="2050" name="Picture 2"/>
          <p:cNvPicPr>
            <a:picLocks noChangeAspect="1" noChangeArrowheads="1"/>
          </p:cNvPicPr>
          <p:nvPr/>
        </p:nvPicPr>
        <p:blipFill>
          <a:blip r:embed="rId2" cstate="print"/>
          <a:srcRect/>
          <a:stretch>
            <a:fillRect/>
          </a:stretch>
        </p:blipFill>
        <p:spPr bwMode="auto">
          <a:xfrm>
            <a:off x="533400" y="1905000"/>
            <a:ext cx="8305800" cy="4757738"/>
          </a:xfrm>
          <a:prstGeom prst="rect">
            <a:avLst/>
          </a:prstGeom>
          <a:noFill/>
          <a:ln w="9525">
            <a:noFill/>
            <a:miter lim="800000"/>
            <a:headEnd/>
            <a:tailEnd/>
          </a:ln>
          <a:effectLst/>
        </p:spPr>
      </p:pic>
      <p:sp>
        <p:nvSpPr>
          <p:cNvPr id="4" name="Text Box 4"/>
          <p:cNvSpPr txBox="1">
            <a:spLocks noChangeArrowheads="1"/>
          </p:cNvSpPr>
          <p:nvPr/>
        </p:nvSpPr>
        <p:spPr bwMode="auto">
          <a:xfrm>
            <a:off x="4114800" y="6611779"/>
            <a:ext cx="5029200" cy="246221"/>
          </a:xfrm>
          <a:prstGeom prst="rect">
            <a:avLst/>
          </a:prstGeom>
          <a:noFill/>
          <a:ln w="9525">
            <a:noFill/>
            <a:miter lim="800000"/>
            <a:headEnd/>
            <a:tailEnd/>
          </a:ln>
          <a:effectLst/>
        </p:spPr>
        <p:txBody>
          <a:bodyPr wrap="square">
            <a:spAutoFit/>
          </a:bodyPr>
          <a:lstStyle/>
          <a:p>
            <a:pPr>
              <a:spcBef>
                <a:spcPct val="50000"/>
              </a:spcBef>
            </a:pPr>
            <a:r>
              <a:rPr lang="zh-TW" altLang="en-US" sz="1000" dirty="0" smtClean="0">
                <a:latin typeface="+mn-lt"/>
              </a:rPr>
              <a:t>林伯彥 </a:t>
            </a:r>
            <a:r>
              <a:rPr lang="en-US" altLang="zh-TW" sz="1000" dirty="0" smtClean="0">
                <a:latin typeface="+mn-lt"/>
              </a:rPr>
              <a:t>(</a:t>
            </a:r>
            <a:r>
              <a:rPr lang="en-US" altLang="zh-TW" sz="1000" i="1" dirty="0" smtClean="0">
                <a:latin typeface="+mn-lt"/>
              </a:rPr>
              <a:t>2015)</a:t>
            </a:r>
            <a:r>
              <a:rPr lang="en-US" altLang="zh-TW" sz="1000" dirty="0" smtClean="0">
                <a:latin typeface="+mn-lt"/>
              </a:rPr>
              <a:t> </a:t>
            </a:r>
            <a:r>
              <a:rPr lang="zh-TW" altLang="en-US" sz="1000" dirty="0" smtClean="0">
                <a:latin typeface="+mj-ea"/>
                <a:cs typeface="Times New Roman" pitchFamily="18" charset="0"/>
              </a:rPr>
              <a:t>「無惱療法」對思覺失調症個案的臨床療效研究</a:t>
            </a:r>
            <a:r>
              <a:rPr lang="en-US" altLang="zh-TW" sz="1000" dirty="0" smtClean="0">
                <a:latin typeface="+mj-ea"/>
                <a:cs typeface="Times New Roman" pitchFamily="18" charset="0"/>
              </a:rPr>
              <a:t>--</a:t>
            </a:r>
            <a:r>
              <a:rPr lang="zh-TW" altLang="en-US" sz="1000" dirty="0" smtClean="0">
                <a:latin typeface="+mj-ea"/>
                <a:cs typeface="Times New Roman" pitchFamily="18" charset="0"/>
              </a:rPr>
              <a:t>以正念正知原理為基礎</a:t>
            </a:r>
            <a:endParaRPr lang="en-US" altLang="zh-TW" sz="1000" i="1" dirty="0">
              <a:latin typeface="+mn-lt"/>
            </a:endParaRPr>
          </a:p>
        </p:txBody>
      </p:sp>
      <p:sp>
        <p:nvSpPr>
          <p:cNvPr id="5" name="文字方塊 4"/>
          <p:cNvSpPr txBox="1"/>
          <p:nvPr/>
        </p:nvSpPr>
        <p:spPr>
          <a:xfrm>
            <a:off x="683568" y="5562600"/>
            <a:ext cx="2745432" cy="369332"/>
          </a:xfrm>
          <a:prstGeom prst="rect">
            <a:avLst/>
          </a:prstGeom>
          <a:noFill/>
        </p:spPr>
        <p:txBody>
          <a:bodyPr wrap="square" rtlCol="0">
            <a:spAutoFit/>
          </a:bodyPr>
          <a:lstStyle/>
          <a:p>
            <a:r>
              <a:rPr lang="zh-TW" altLang="en-US" dirty="0" smtClean="0"/>
              <a:t>「無惱模式」結構圖</a:t>
            </a:r>
            <a:endParaRPr lang="zh-TW"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zh-TW" altLang="en-US" sz="4000" smtClean="0"/>
              <a:t>內觀訓練的技術</a:t>
            </a:r>
          </a:p>
        </p:txBody>
      </p:sp>
      <p:sp>
        <p:nvSpPr>
          <p:cNvPr id="69635" name="Rectangle 3"/>
          <p:cNvSpPr>
            <a:spLocks noGrp="1" noChangeArrowheads="1"/>
          </p:cNvSpPr>
          <p:nvPr>
            <p:ph type="body" idx="1"/>
          </p:nvPr>
        </p:nvSpPr>
        <p:spPr/>
        <p:txBody>
          <a:bodyPr/>
          <a:lstStyle/>
          <a:p>
            <a:pPr marL="609600" indent="-609600" eaLnBrk="1" hangingPunct="1"/>
            <a:r>
              <a:rPr lang="zh-TW" altLang="en-US" smtClean="0"/>
              <a:t>內觀訓練是選擇合適的對象來進行觀察</a:t>
            </a:r>
            <a:r>
              <a:rPr lang="en-US" altLang="zh-TW" smtClean="0"/>
              <a:t>(</a:t>
            </a:r>
            <a:r>
              <a:rPr lang="zh-TW" altLang="en-US" smtClean="0"/>
              <a:t>包括過程和內容</a:t>
            </a:r>
            <a:r>
              <a:rPr lang="en-US" altLang="zh-TW" smtClean="0"/>
              <a:t>)</a:t>
            </a:r>
            <a:endParaRPr lang="zh-TW" altLang="en-US" smtClean="0"/>
          </a:p>
          <a:p>
            <a:pPr marL="609600" indent="-609600" eaLnBrk="1" hangingPunct="1">
              <a:buFontTx/>
              <a:buAutoNum type="arabicPeriod"/>
            </a:pPr>
            <a:r>
              <a:rPr lang="zh-TW" altLang="en-US" smtClean="0"/>
              <a:t>培養專注力而能聚焦在觀察對象</a:t>
            </a:r>
            <a:endParaRPr lang="en-US" altLang="zh-TW" smtClean="0"/>
          </a:p>
          <a:p>
            <a:pPr marL="609600" indent="-609600" eaLnBrk="1" hangingPunct="1">
              <a:buFontTx/>
              <a:buAutoNum type="arabicPeriod"/>
            </a:pPr>
            <a:r>
              <a:rPr lang="zh-TW" altLang="en-US" smtClean="0"/>
              <a:t>覺察觀察對象的變化過程</a:t>
            </a:r>
            <a:endParaRPr lang="en-US" altLang="zh-TW" smtClean="0"/>
          </a:p>
          <a:p>
            <a:pPr marL="609600" indent="-609600" eaLnBrk="1" hangingPunct="1">
              <a:buFontTx/>
              <a:buAutoNum type="arabicPeriod"/>
            </a:pPr>
            <a:r>
              <a:rPr lang="zh-TW" altLang="en-US" smtClean="0"/>
              <a:t>覺察觀察對象變化過程的內容</a:t>
            </a:r>
            <a:endParaRPr lang="en-US" altLang="zh-TW" smtClean="0"/>
          </a:p>
          <a:p>
            <a:pPr marL="609600" indent="-609600" eaLnBrk="1" hangingPunct="1">
              <a:buFontTx/>
              <a:buNone/>
            </a:pPr>
            <a:endParaRPr lang="en-US" altLang="zh-TW" smtClean="0"/>
          </a:p>
        </p:txBody>
      </p:sp>
      <p:sp>
        <p:nvSpPr>
          <p:cNvPr id="4" name="Text Box 4"/>
          <p:cNvSpPr txBox="1">
            <a:spLocks noChangeArrowheads="1"/>
          </p:cNvSpPr>
          <p:nvPr/>
        </p:nvSpPr>
        <p:spPr bwMode="auto">
          <a:xfrm>
            <a:off x="2571750" y="6400800"/>
            <a:ext cx="6572250" cy="276225"/>
          </a:xfrm>
          <a:prstGeom prst="rect">
            <a:avLst/>
          </a:prstGeom>
          <a:noFill/>
          <a:ln w="9525">
            <a:noFill/>
            <a:miter lim="800000"/>
            <a:headEnd/>
            <a:tailEnd/>
          </a:ln>
          <a:effectLst/>
        </p:spPr>
        <p:txBody>
          <a:bodyPr>
            <a:spAutoFit/>
          </a:bodyPr>
          <a:lstStyle/>
          <a:p>
            <a:pPr>
              <a:spcBef>
                <a:spcPct val="50000"/>
              </a:spcBef>
              <a:defRPr/>
            </a:pPr>
            <a:r>
              <a:rPr lang="zh-TW" altLang="en-US" sz="1200" dirty="0">
                <a:latin typeface="+mn-lt"/>
              </a:rPr>
              <a:t>林伯彥</a:t>
            </a:r>
            <a:r>
              <a:rPr lang="en-US" altLang="zh-TW" sz="1200" dirty="0">
                <a:latin typeface="+mn-lt"/>
              </a:rPr>
              <a:t>(</a:t>
            </a:r>
            <a:r>
              <a:rPr lang="en-US" altLang="zh-TW" sz="1200" i="1" dirty="0">
                <a:latin typeface="+mn-lt"/>
              </a:rPr>
              <a:t>2015)</a:t>
            </a:r>
            <a:r>
              <a:rPr lang="en-US" altLang="zh-TW" sz="1200" dirty="0">
                <a:latin typeface="+mn-lt"/>
              </a:rPr>
              <a:t> </a:t>
            </a:r>
            <a:r>
              <a:rPr lang="zh-TW" altLang="en-US" sz="1200" dirty="0">
                <a:latin typeface="+mn-lt"/>
              </a:rPr>
              <a:t>。</a:t>
            </a:r>
            <a:r>
              <a:rPr lang="zh-TW" altLang="en-US" sz="1200" dirty="0">
                <a:latin typeface="+mj-ea"/>
                <a:cs typeface="Times New Roman" pitchFamily="18" charset="0"/>
              </a:rPr>
              <a:t>「無惱療法」對思覺失調症個案的臨床療效研究</a:t>
            </a:r>
            <a:r>
              <a:rPr lang="en-US" altLang="zh-TW" sz="1200" dirty="0">
                <a:latin typeface="+mj-ea"/>
                <a:cs typeface="Times New Roman" pitchFamily="18" charset="0"/>
              </a:rPr>
              <a:t>--</a:t>
            </a:r>
            <a:r>
              <a:rPr lang="zh-TW" altLang="en-US" sz="1200" dirty="0">
                <a:latin typeface="+mj-ea"/>
                <a:cs typeface="Times New Roman" pitchFamily="18" charset="0"/>
              </a:rPr>
              <a:t>以正念正知原理為基礎。</a:t>
            </a:r>
            <a:endParaRPr lang="en-US" altLang="zh-TW" sz="1200" i="1" dirty="0">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normAutofit fontScale="90000"/>
          </a:bodyPr>
          <a:lstStyle/>
          <a:p>
            <a:r>
              <a:rPr lang="zh-TW" altLang="en-US" sz="4000" smtClean="0"/>
              <a:t>內觀訓練的目的</a:t>
            </a:r>
            <a:r>
              <a:rPr lang="en-US" altLang="zh-TW" sz="4000" smtClean="0"/>
              <a:t/>
            </a:r>
            <a:br>
              <a:rPr lang="en-US" altLang="zh-TW" sz="4000" smtClean="0"/>
            </a:br>
            <a:r>
              <a:rPr lang="en-US" altLang="zh-TW" sz="4000" smtClean="0"/>
              <a:t>--</a:t>
            </a:r>
            <a:r>
              <a:rPr lang="zh-TW" altLang="en-US" sz="4000" smtClean="0"/>
              <a:t>改變與問題的不良連結</a:t>
            </a:r>
          </a:p>
        </p:txBody>
      </p:sp>
      <p:sp>
        <p:nvSpPr>
          <p:cNvPr id="70659" name="內容版面配置區 2"/>
          <p:cNvSpPr>
            <a:spLocks noGrp="1"/>
          </p:cNvSpPr>
          <p:nvPr>
            <p:ph idx="1"/>
          </p:nvPr>
        </p:nvSpPr>
        <p:spPr/>
        <p:txBody>
          <a:bodyPr/>
          <a:lstStyle/>
          <a:p>
            <a:pPr marL="273050" lvl="1" indent="-273050">
              <a:buClr>
                <a:srgbClr val="7B9B57"/>
              </a:buClr>
              <a:buSzPct val="95000"/>
            </a:pPr>
            <a:r>
              <a:rPr lang="zh-TW" altLang="en-US" sz="2400" smtClean="0"/>
              <a:t>改變的先備條件</a:t>
            </a:r>
            <a:r>
              <a:rPr lang="en-US" altLang="zh-TW" sz="2400" smtClean="0"/>
              <a:t>(</a:t>
            </a:r>
            <a:r>
              <a:rPr lang="zh-TW" altLang="en-US" sz="2400" smtClean="0"/>
              <a:t>身鬆、心柔</a:t>
            </a:r>
            <a:r>
              <a:rPr lang="en-US" altLang="zh-TW" sz="2400" smtClean="0"/>
              <a:t>)</a:t>
            </a:r>
            <a:br>
              <a:rPr lang="en-US" altLang="zh-TW" sz="2400" smtClean="0"/>
            </a:br>
            <a:r>
              <a:rPr lang="zh-TW" altLang="en-US" sz="2400" smtClean="0"/>
              <a:t>由內觀訓練產生的正向身心經驗是大腦進行學習和重整的最佳環境，隨著心理防衛的減少，此有助於在自己的內在不同感覺之間、情緒之間、或想法之間移動，此移動能力正是內觀禪修技術能夠觀察動態變化過程和提升自我覺察的關鍵。</a:t>
            </a:r>
            <a:endParaRPr lang="en-US" altLang="zh-TW" sz="2400" smtClean="0"/>
          </a:p>
          <a:p>
            <a:pPr marL="273050" lvl="1" indent="-273050">
              <a:buClr>
                <a:srgbClr val="7B9B57"/>
              </a:buClr>
              <a:buSzPct val="95000"/>
            </a:pPr>
            <a:r>
              <a:rPr lang="zh-TW" altLang="en-US" sz="2400" smtClean="0"/>
              <a:t>增加現實感</a:t>
            </a:r>
            <a:r>
              <a:rPr lang="en-US" altLang="zh-TW" sz="2400" smtClean="0"/>
              <a:t>(</a:t>
            </a:r>
            <a:r>
              <a:rPr lang="zh-TW" altLang="en-US" sz="2400" smtClean="0"/>
              <a:t>明覺、自在</a:t>
            </a:r>
            <a:r>
              <a:rPr lang="en-US" altLang="zh-TW" sz="2400" smtClean="0"/>
              <a:t>)</a:t>
            </a:r>
            <a:r>
              <a:rPr lang="zh-TW" altLang="en-US" sz="2400" smtClean="0"/>
              <a:t>：協助區分有意識的理性考量或是潛意識的慣性反應</a:t>
            </a:r>
            <a:r>
              <a:rPr lang="en-US" altLang="zh-TW" sz="2400" smtClean="0"/>
              <a:t>(</a:t>
            </a:r>
            <a:r>
              <a:rPr lang="zh-TW" altLang="en-US" sz="2400" smtClean="0"/>
              <a:t>例如自傷的習慣</a:t>
            </a:r>
            <a:r>
              <a:rPr lang="en-US" altLang="zh-TW" sz="2400" smtClean="0"/>
              <a:t>)</a:t>
            </a:r>
            <a:r>
              <a:rPr lang="zh-TW" altLang="en-US" sz="2400" smtClean="0"/>
              <a:t>，這是改變與問題的不良連結的關鍵處。</a:t>
            </a:r>
            <a:endParaRPr lang="en-US" altLang="zh-TW" sz="2400" smtClean="0"/>
          </a:p>
          <a:p>
            <a:pPr marL="273050" lvl="1" indent="-273050">
              <a:buClr>
                <a:srgbClr val="7B9B57"/>
              </a:buClr>
              <a:buSzPct val="95000"/>
            </a:pPr>
            <a:endParaRPr lang="en-US" altLang="zh-TW" sz="2400" smtClean="0"/>
          </a:p>
          <a:p>
            <a:pPr marL="273050" lvl="1" indent="-273050">
              <a:buClr>
                <a:srgbClr val="7B9B57"/>
              </a:buClr>
              <a:buSzPct val="95000"/>
              <a:buFontTx/>
              <a:buNone/>
            </a:pPr>
            <a:endParaRPr lang="en-US" altLang="zh-TW" smtClean="0"/>
          </a:p>
          <a:p>
            <a:endParaRPr lang="en-US" altLang="zh-TW" smtClean="0"/>
          </a:p>
          <a:p>
            <a:endParaRPr lang="en-US" altLang="zh-TW" smtClean="0"/>
          </a:p>
          <a:p>
            <a:endParaRPr lang="zh-TW" altLang="en-US" smtClean="0"/>
          </a:p>
        </p:txBody>
      </p:sp>
      <p:sp>
        <p:nvSpPr>
          <p:cNvPr id="5" name="Text Box 4"/>
          <p:cNvSpPr txBox="1">
            <a:spLocks noChangeArrowheads="1"/>
          </p:cNvSpPr>
          <p:nvPr/>
        </p:nvSpPr>
        <p:spPr bwMode="auto">
          <a:xfrm>
            <a:off x="2571750" y="6400800"/>
            <a:ext cx="6572250" cy="276225"/>
          </a:xfrm>
          <a:prstGeom prst="rect">
            <a:avLst/>
          </a:prstGeom>
          <a:noFill/>
          <a:ln w="9525">
            <a:noFill/>
            <a:miter lim="800000"/>
            <a:headEnd/>
            <a:tailEnd/>
          </a:ln>
          <a:effectLst/>
        </p:spPr>
        <p:txBody>
          <a:bodyPr>
            <a:spAutoFit/>
          </a:bodyPr>
          <a:lstStyle/>
          <a:p>
            <a:pPr>
              <a:spcBef>
                <a:spcPct val="50000"/>
              </a:spcBef>
              <a:defRPr/>
            </a:pPr>
            <a:r>
              <a:rPr lang="zh-TW" altLang="en-US" sz="1200" dirty="0">
                <a:latin typeface="+mn-lt"/>
              </a:rPr>
              <a:t>林伯彥</a:t>
            </a:r>
            <a:r>
              <a:rPr lang="en-US" altLang="zh-TW" sz="1200" dirty="0">
                <a:latin typeface="+mn-lt"/>
              </a:rPr>
              <a:t>(</a:t>
            </a:r>
            <a:r>
              <a:rPr lang="en-US" altLang="zh-TW" sz="1200" i="1" dirty="0">
                <a:latin typeface="+mn-lt"/>
              </a:rPr>
              <a:t>2015)</a:t>
            </a:r>
            <a:r>
              <a:rPr lang="en-US" altLang="zh-TW" sz="1200" dirty="0">
                <a:latin typeface="+mn-lt"/>
              </a:rPr>
              <a:t> </a:t>
            </a:r>
            <a:r>
              <a:rPr lang="zh-TW" altLang="en-US" sz="1200" dirty="0">
                <a:latin typeface="+mn-lt"/>
              </a:rPr>
              <a:t>。</a:t>
            </a:r>
            <a:r>
              <a:rPr lang="zh-TW" altLang="en-US" sz="1200" dirty="0">
                <a:latin typeface="+mj-ea"/>
                <a:cs typeface="Times New Roman" pitchFamily="18" charset="0"/>
              </a:rPr>
              <a:t>「無惱療法」對思覺失調症個案的臨床療效研究</a:t>
            </a:r>
            <a:r>
              <a:rPr lang="en-US" altLang="zh-TW" sz="1200" dirty="0">
                <a:latin typeface="+mj-ea"/>
                <a:cs typeface="Times New Roman" pitchFamily="18" charset="0"/>
              </a:rPr>
              <a:t>--</a:t>
            </a:r>
            <a:r>
              <a:rPr lang="zh-TW" altLang="en-US" sz="1200" dirty="0">
                <a:latin typeface="+mj-ea"/>
                <a:cs typeface="Times New Roman" pitchFamily="18" charset="0"/>
              </a:rPr>
              <a:t>以正念正知原理為基礎。</a:t>
            </a:r>
            <a:endParaRPr lang="en-US" altLang="zh-TW" sz="1200" i="1" dirty="0">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投射性認同1"/>
          <p:cNvPicPr>
            <a:picLocks noChangeAspect="1" noChangeArrowheads="1"/>
          </p:cNvPicPr>
          <p:nvPr/>
        </p:nvPicPr>
        <p:blipFill>
          <a:blip r:embed="rId2" cstate="print"/>
          <a:srcRect/>
          <a:stretch>
            <a:fillRect/>
          </a:stretch>
        </p:blipFill>
        <p:spPr bwMode="auto">
          <a:xfrm>
            <a:off x="888098" y="1556792"/>
            <a:ext cx="7068277" cy="5301208"/>
          </a:xfrm>
          <a:prstGeom prst="rect">
            <a:avLst/>
          </a:prstGeom>
          <a:noFill/>
          <a:ln w="9525">
            <a:noFill/>
            <a:miter lim="800000"/>
            <a:headEnd/>
            <a:tailEnd/>
          </a:ln>
        </p:spPr>
      </p:pic>
      <p:sp>
        <p:nvSpPr>
          <p:cNvPr id="3" name="標題 2"/>
          <p:cNvSpPr>
            <a:spLocks noGrp="1"/>
          </p:cNvSpPr>
          <p:nvPr>
            <p:ph type="title"/>
          </p:nvPr>
        </p:nvSpPr>
        <p:spPr/>
        <p:txBody>
          <a:bodyPr>
            <a:normAutofit fontScale="90000"/>
          </a:bodyPr>
          <a:lstStyle/>
          <a:p>
            <a:r>
              <a:rPr lang="zh-TW" altLang="en-US" dirty="0" smtClean="0"/>
              <a:t>內觀治療連結客體關係理論</a:t>
            </a:r>
            <a:r>
              <a:rPr lang="en-US" altLang="zh-TW" dirty="0" smtClean="0"/>
              <a:t/>
            </a:r>
            <a:br>
              <a:rPr lang="en-US" altLang="zh-TW" dirty="0" smtClean="0"/>
            </a:br>
            <a:r>
              <a:rPr lang="en-US" altLang="zh-TW" dirty="0" smtClean="0"/>
              <a:t>--</a:t>
            </a:r>
            <a:r>
              <a:rPr lang="zh-TW" altLang="en-US" dirty="0" smtClean="0"/>
              <a:t>助人者的自助助人</a:t>
            </a:r>
            <a:r>
              <a:rPr lang="en-US" altLang="zh-TW" dirty="0" smtClean="0"/>
              <a:t>(1)</a:t>
            </a:r>
            <a:endParaRPr lang="zh-TW" altLang="en-US" dirty="0"/>
          </a:p>
        </p:txBody>
      </p:sp>
      <p:sp>
        <p:nvSpPr>
          <p:cNvPr id="4" name="文字方塊 3"/>
          <p:cNvSpPr txBox="1"/>
          <p:nvPr/>
        </p:nvSpPr>
        <p:spPr>
          <a:xfrm>
            <a:off x="4256123" y="6581001"/>
            <a:ext cx="4887877" cy="276999"/>
          </a:xfrm>
          <a:prstGeom prst="rect">
            <a:avLst/>
          </a:prstGeom>
          <a:noFill/>
        </p:spPr>
        <p:txBody>
          <a:bodyPr wrap="none" rtlCol="0">
            <a:spAutoFit/>
          </a:bodyPr>
          <a:lstStyle/>
          <a:p>
            <a:r>
              <a:rPr lang="zh-TW" altLang="en-US" sz="1200" dirty="0" smtClean="0"/>
              <a:t>動力取向精神醫學</a:t>
            </a:r>
            <a:r>
              <a:rPr lang="en-US" altLang="zh-TW" sz="1200" dirty="0" smtClean="0"/>
              <a:t>--</a:t>
            </a:r>
            <a:r>
              <a:rPr lang="zh-TW" altLang="en-US" sz="1200" dirty="0" smtClean="0"/>
              <a:t>臨床應用與實務 。李宇宙等譯。 民</a:t>
            </a:r>
            <a:r>
              <a:rPr lang="en-US" altLang="zh-TW" sz="1200" dirty="0" smtClean="0"/>
              <a:t>96</a:t>
            </a:r>
            <a:r>
              <a:rPr lang="zh-TW" altLang="en-US" sz="1200" dirty="0" smtClean="0"/>
              <a:t>年 心靈工坊</a:t>
            </a:r>
            <a:endParaRPr lang="zh-TW" alt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normAutofit fontScale="90000"/>
          </a:bodyPr>
          <a:lstStyle/>
          <a:p>
            <a:r>
              <a:rPr lang="zh-TW" altLang="en-US" dirty="0" smtClean="0"/>
              <a:t>智能不足</a:t>
            </a:r>
            <a:r>
              <a:rPr lang="en-US" altLang="zh-TW" dirty="0" smtClean="0"/>
              <a:t/>
            </a:r>
            <a:br>
              <a:rPr lang="en-US" altLang="zh-TW" dirty="0" smtClean="0"/>
            </a:br>
            <a:r>
              <a:rPr lang="en-US" altLang="zh-TW" dirty="0" smtClean="0"/>
              <a:t>(Intellectual </a:t>
            </a:r>
            <a:r>
              <a:rPr lang="en-US" altLang="zh-TW" dirty="0" err="1" smtClean="0"/>
              <a:t>Disabilitie</a:t>
            </a:r>
            <a:r>
              <a:rPr lang="en-US" altLang="zh-TW" dirty="0" smtClean="0"/>
              <a:t>, ID)</a:t>
            </a:r>
            <a:endParaRPr lang="zh-TW" altLang="en-US" dirty="0" smtClean="0"/>
          </a:p>
        </p:txBody>
      </p:sp>
      <p:sp>
        <p:nvSpPr>
          <p:cNvPr id="4099" name="內容版面配置區 2"/>
          <p:cNvSpPr>
            <a:spLocks noGrp="1"/>
          </p:cNvSpPr>
          <p:nvPr>
            <p:ph idx="1"/>
          </p:nvPr>
        </p:nvSpPr>
        <p:spPr/>
        <p:txBody>
          <a:bodyPr/>
          <a:lstStyle/>
          <a:p>
            <a:r>
              <a:rPr lang="zh-TW" altLang="en-US" dirty="0" smtClean="0"/>
              <a:t>是一種在發展階段中發生的障礙症，包括概念、社會及實務領域中在智力與適應功能方面的缺損。</a:t>
            </a:r>
            <a:endParaRPr lang="en-US" altLang="zh-TW" dirty="0" smtClean="0"/>
          </a:p>
          <a:p>
            <a:r>
              <a:rPr lang="zh-TW" altLang="en-US" dirty="0" smtClean="0"/>
              <a:t>以下三項皆須符合：</a:t>
            </a:r>
            <a:r>
              <a:rPr lang="en-US" altLang="zh-TW" dirty="0" smtClean="0"/>
              <a:t/>
            </a:r>
            <a:br>
              <a:rPr lang="en-US" altLang="zh-TW" dirty="0" smtClean="0"/>
            </a:br>
            <a:r>
              <a:rPr lang="en-US" altLang="zh-TW" dirty="0" smtClean="0"/>
              <a:t>1. </a:t>
            </a:r>
            <a:r>
              <a:rPr lang="zh-TW" altLang="en-US" dirty="0" smtClean="0"/>
              <a:t>智力功能</a:t>
            </a:r>
            <a:r>
              <a:rPr lang="en-US" altLang="zh-TW" dirty="0" smtClean="0"/>
              <a:t/>
            </a:r>
            <a:br>
              <a:rPr lang="en-US" altLang="zh-TW" dirty="0" smtClean="0"/>
            </a:br>
            <a:r>
              <a:rPr lang="en-US" altLang="zh-TW" dirty="0" smtClean="0"/>
              <a:t>2. </a:t>
            </a:r>
            <a:r>
              <a:rPr lang="zh-TW" altLang="en-US" dirty="0" smtClean="0"/>
              <a:t>適應功能缺損</a:t>
            </a:r>
            <a:r>
              <a:rPr lang="en-US" altLang="zh-TW" dirty="0" smtClean="0"/>
              <a:t/>
            </a:r>
            <a:br>
              <a:rPr lang="en-US" altLang="zh-TW" dirty="0" smtClean="0"/>
            </a:br>
            <a:r>
              <a:rPr lang="en-US" altLang="zh-TW" dirty="0" smtClean="0"/>
              <a:t>3. </a:t>
            </a:r>
            <a:r>
              <a:rPr lang="zh-TW" altLang="en-US" dirty="0" smtClean="0"/>
              <a:t>智力與適應功能缺損在發展期間發生</a:t>
            </a:r>
            <a:r>
              <a:rPr lang="en-US" altLang="zh-TW" dirty="0" smtClean="0"/>
              <a:t/>
            </a:r>
            <a:br>
              <a:rPr lang="en-US" altLang="zh-TW" dirty="0" smtClean="0"/>
            </a:br>
            <a:r>
              <a:rPr lang="zh-TW" altLang="en-US" dirty="0" smtClean="0"/>
              <a:t>    </a:t>
            </a:r>
            <a:r>
              <a:rPr lang="en-US" altLang="zh-TW" dirty="0" smtClean="0"/>
              <a:t>(18</a:t>
            </a:r>
            <a:r>
              <a:rPr lang="zh-TW" altLang="en-US" dirty="0" smtClean="0"/>
              <a:t>歲之前</a:t>
            </a:r>
            <a:r>
              <a:rPr lang="en-US" altLang="zh-TW" dirty="0" smtClean="0"/>
              <a:t>)</a:t>
            </a:r>
          </a:p>
          <a:p>
            <a:r>
              <a:rPr lang="zh-TW" altLang="en-US" dirty="0" smtClean="0"/>
              <a:t>智力功能是多層面的，例如推論、解決問題、計畫、抽象思考、判斷、學業學習、經驗學習的向度。</a:t>
            </a:r>
          </a:p>
          <a:p>
            <a:pPr>
              <a:buNone/>
            </a:pPr>
            <a:endParaRPr lang="en-US" altLang="zh-TW" dirty="0" smtClean="0"/>
          </a:p>
        </p:txBody>
      </p:sp>
      <p:sp>
        <p:nvSpPr>
          <p:cNvPr id="4" name="文字方塊 3"/>
          <p:cNvSpPr txBox="1"/>
          <p:nvPr/>
        </p:nvSpPr>
        <p:spPr>
          <a:xfrm>
            <a:off x="6876256" y="6453336"/>
            <a:ext cx="2267744" cy="246221"/>
          </a:xfrm>
          <a:prstGeom prst="rect">
            <a:avLst/>
          </a:prstGeom>
          <a:noFill/>
        </p:spPr>
        <p:txBody>
          <a:bodyPr wrap="square" rtlCol="0">
            <a:spAutoFit/>
          </a:bodyPr>
          <a:lstStyle/>
          <a:p>
            <a:r>
              <a:rPr lang="en-US" altLang="zh-TW" sz="1000" i="1" dirty="0" smtClean="0"/>
              <a:t>DSM-5 </a:t>
            </a:r>
            <a:r>
              <a:rPr lang="zh-TW" altLang="en-US" sz="1000" i="1" dirty="0" smtClean="0"/>
              <a:t>精神疾病診斷準則手冊</a:t>
            </a:r>
            <a:endParaRPr lang="zh-TW" altLang="en-US" sz="1000"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投射性認同2"/>
          <p:cNvPicPr>
            <a:picLocks noChangeAspect="1" noChangeArrowheads="1"/>
          </p:cNvPicPr>
          <p:nvPr/>
        </p:nvPicPr>
        <p:blipFill>
          <a:blip r:embed="rId2" cstate="print"/>
          <a:srcRect/>
          <a:stretch>
            <a:fillRect/>
          </a:stretch>
        </p:blipFill>
        <p:spPr bwMode="auto">
          <a:xfrm>
            <a:off x="1080120" y="1772816"/>
            <a:ext cx="7164288" cy="4248472"/>
          </a:xfrm>
          <a:prstGeom prst="rect">
            <a:avLst/>
          </a:prstGeom>
          <a:noFill/>
          <a:ln w="9525">
            <a:noFill/>
            <a:miter lim="800000"/>
            <a:headEnd/>
            <a:tailEnd/>
          </a:ln>
        </p:spPr>
      </p:pic>
      <p:sp>
        <p:nvSpPr>
          <p:cNvPr id="3" name="標題 2"/>
          <p:cNvSpPr>
            <a:spLocks noGrp="1"/>
          </p:cNvSpPr>
          <p:nvPr>
            <p:ph type="title"/>
          </p:nvPr>
        </p:nvSpPr>
        <p:spPr/>
        <p:txBody>
          <a:bodyPr>
            <a:normAutofit fontScale="90000"/>
          </a:bodyPr>
          <a:lstStyle/>
          <a:p>
            <a:r>
              <a:rPr lang="zh-TW" altLang="en-US" dirty="0" smtClean="0"/>
              <a:t>內觀治療連結客體關係理論</a:t>
            </a:r>
            <a:r>
              <a:rPr lang="en-US" altLang="zh-TW" dirty="0" smtClean="0"/>
              <a:t/>
            </a:r>
            <a:br>
              <a:rPr lang="en-US" altLang="zh-TW" dirty="0" smtClean="0"/>
            </a:br>
            <a:r>
              <a:rPr lang="en-US" altLang="zh-TW" dirty="0" smtClean="0"/>
              <a:t>--</a:t>
            </a:r>
            <a:r>
              <a:rPr lang="zh-TW" altLang="en-US" dirty="0" smtClean="0"/>
              <a:t>助人者的自助助人</a:t>
            </a:r>
            <a:r>
              <a:rPr lang="en-US" altLang="zh-TW" dirty="0" smtClean="0"/>
              <a:t>(2)</a:t>
            </a:r>
            <a:endParaRPr lang="zh-TW" altLang="en-US" dirty="0"/>
          </a:p>
        </p:txBody>
      </p:sp>
      <p:sp>
        <p:nvSpPr>
          <p:cNvPr id="4" name="文字方塊 3"/>
          <p:cNvSpPr txBox="1"/>
          <p:nvPr/>
        </p:nvSpPr>
        <p:spPr>
          <a:xfrm>
            <a:off x="4256123" y="6581001"/>
            <a:ext cx="4887877" cy="276999"/>
          </a:xfrm>
          <a:prstGeom prst="rect">
            <a:avLst/>
          </a:prstGeom>
          <a:noFill/>
        </p:spPr>
        <p:txBody>
          <a:bodyPr wrap="none" rtlCol="0">
            <a:spAutoFit/>
          </a:bodyPr>
          <a:lstStyle/>
          <a:p>
            <a:r>
              <a:rPr lang="zh-TW" altLang="en-US" sz="1200" dirty="0" smtClean="0"/>
              <a:t>動力取向精神醫學</a:t>
            </a:r>
            <a:r>
              <a:rPr lang="en-US" altLang="zh-TW" sz="1200" dirty="0" smtClean="0"/>
              <a:t>--</a:t>
            </a:r>
            <a:r>
              <a:rPr lang="zh-TW" altLang="en-US" sz="1200" dirty="0" smtClean="0"/>
              <a:t>臨床應用與實務 。李宇宙等譯。 民</a:t>
            </a:r>
            <a:r>
              <a:rPr lang="en-US" altLang="zh-TW" sz="1200" dirty="0" smtClean="0"/>
              <a:t>96</a:t>
            </a:r>
            <a:r>
              <a:rPr lang="zh-TW" altLang="en-US" sz="1200" dirty="0" smtClean="0"/>
              <a:t>年 心靈工坊</a:t>
            </a:r>
            <a:endParaRPr lang="zh-TW" altLang="en-US" sz="1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投射性認同3"/>
          <p:cNvPicPr>
            <a:picLocks noChangeAspect="1" noChangeArrowheads="1"/>
          </p:cNvPicPr>
          <p:nvPr/>
        </p:nvPicPr>
        <p:blipFill>
          <a:blip r:embed="rId2" cstate="print"/>
          <a:srcRect/>
          <a:stretch>
            <a:fillRect/>
          </a:stretch>
        </p:blipFill>
        <p:spPr bwMode="auto">
          <a:xfrm>
            <a:off x="1043608" y="1916832"/>
            <a:ext cx="6876256" cy="4176464"/>
          </a:xfrm>
          <a:prstGeom prst="rect">
            <a:avLst/>
          </a:prstGeom>
          <a:noFill/>
          <a:ln w="9525">
            <a:noFill/>
            <a:miter lim="800000"/>
            <a:headEnd/>
            <a:tailEnd/>
          </a:ln>
        </p:spPr>
      </p:pic>
      <p:sp>
        <p:nvSpPr>
          <p:cNvPr id="3" name="標題 2"/>
          <p:cNvSpPr>
            <a:spLocks noGrp="1"/>
          </p:cNvSpPr>
          <p:nvPr>
            <p:ph type="title"/>
          </p:nvPr>
        </p:nvSpPr>
        <p:spPr/>
        <p:txBody>
          <a:bodyPr>
            <a:normAutofit fontScale="90000"/>
          </a:bodyPr>
          <a:lstStyle/>
          <a:p>
            <a:r>
              <a:rPr lang="zh-TW" altLang="en-US" dirty="0" smtClean="0"/>
              <a:t>內觀治療連結客體關係理論</a:t>
            </a:r>
            <a:r>
              <a:rPr lang="en-US" altLang="zh-TW" dirty="0" smtClean="0"/>
              <a:t/>
            </a:r>
            <a:br>
              <a:rPr lang="en-US" altLang="zh-TW" dirty="0" smtClean="0"/>
            </a:br>
            <a:r>
              <a:rPr lang="en-US" altLang="zh-TW" dirty="0" smtClean="0"/>
              <a:t>--</a:t>
            </a:r>
            <a:r>
              <a:rPr lang="zh-TW" altLang="en-US" dirty="0" smtClean="0"/>
              <a:t>助人者的自助助人</a:t>
            </a:r>
            <a:r>
              <a:rPr lang="en-US" altLang="zh-TW" dirty="0" smtClean="0"/>
              <a:t>(3)</a:t>
            </a:r>
            <a:endParaRPr lang="zh-TW" altLang="en-US" dirty="0"/>
          </a:p>
        </p:txBody>
      </p:sp>
      <p:sp>
        <p:nvSpPr>
          <p:cNvPr id="4" name="文字方塊 3"/>
          <p:cNvSpPr txBox="1"/>
          <p:nvPr/>
        </p:nvSpPr>
        <p:spPr>
          <a:xfrm>
            <a:off x="4256123" y="6581001"/>
            <a:ext cx="4887877" cy="276999"/>
          </a:xfrm>
          <a:prstGeom prst="rect">
            <a:avLst/>
          </a:prstGeom>
          <a:noFill/>
        </p:spPr>
        <p:txBody>
          <a:bodyPr wrap="none" rtlCol="0">
            <a:spAutoFit/>
          </a:bodyPr>
          <a:lstStyle/>
          <a:p>
            <a:r>
              <a:rPr lang="zh-TW" altLang="en-US" sz="1200" dirty="0" smtClean="0"/>
              <a:t>動力取向精神醫學</a:t>
            </a:r>
            <a:r>
              <a:rPr lang="en-US" altLang="zh-TW" sz="1200" dirty="0" smtClean="0"/>
              <a:t>--</a:t>
            </a:r>
            <a:r>
              <a:rPr lang="zh-TW" altLang="en-US" sz="1200" dirty="0" smtClean="0"/>
              <a:t>臨床應用與實務 。李宇宙等譯。 民</a:t>
            </a:r>
            <a:r>
              <a:rPr lang="en-US" altLang="zh-TW" sz="1200" dirty="0" smtClean="0"/>
              <a:t>96</a:t>
            </a:r>
            <a:r>
              <a:rPr lang="zh-TW" altLang="en-US" sz="1200" dirty="0" smtClean="0"/>
              <a:t>年 心靈工坊</a:t>
            </a:r>
            <a:endParaRPr lang="zh-TW" altLang="en-US"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2-31"/>
          <p:cNvPicPr>
            <a:picLocks noChangeAspect="1" noChangeArrowheads="1"/>
          </p:cNvPicPr>
          <p:nvPr/>
        </p:nvPicPr>
        <p:blipFill>
          <a:blip r:embed="rId2" cstate="print"/>
          <a:srcRect/>
          <a:stretch>
            <a:fillRect/>
          </a:stretch>
        </p:blipFill>
        <p:spPr bwMode="auto">
          <a:xfrm>
            <a:off x="4572000" y="2895600"/>
            <a:ext cx="4324350" cy="3319463"/>
          </a:xfrm>
          <a:prstGeom prst="rect">
            <a:avLst/>
          </a:prstGeom>
          <a:noFill/>
          <a:ln w="9525">
            <a:noFill/>
            <a:miter lim="800000"/>
            <a:headEnd/>
            <a:tailEnd/>
          </a:ln>
        </p:spPr>
      </p:pic>
      <p:sp>
        <p:nvSpPr>
          <p:cNvPr id="115715" name="Rectangle 3"/>
          <p:cNvSpPr>
            <a:spLocks noGrp="1" noChangeArrowheads="1"/>
          </p:cNvSpPr>
          <p:nvPr>
            <p:ph type="title"/>
          </p:nvPr>
        </p:nvSpPr>
        <p:spPr>
          <a:xfrm>
            <a:off x="142875" y="103188"/>
            <a:ext cx="4071938" cy="2254250"/>
          </a:xfrm>
        </p:spPr>
        <p:txBody>
          <a:bodyPr>
            <a:normAutofit/>
          </a:bodyPr>
          <a:lstStyle/>
          <a:p>
            <a:pPr>
              <a:defRPr/>
            </a:pPr>
            <a:r>
              <a:rPr lang="zh-TW" altLang="en-US" sz="2800" dirty="0" smtClean="0"/>
              <a:t>內觀訓練與重塑大腦</a:t>
            </a:r>
            <a:r>
              <a:rPr lang="en-US" altLang="zh-TW" sz="2800" dirty="0" smtClean="0"/>
              <a:t/>
            </a:r>
            <a:br>
              <a:rPr lang="en-US" altLang="zh-TW" sz="2800" dirty="0" smtClean="0"/>
            </a:br>
            <a:r>
              <a:rPr lang="en-US" altLang="zh-TW" sz="2800" dirty="0" smtClean="0"/>
              <a:t>(</a:t>
            </a:r>
            <a:r>
              <a:rPr lang="zh-TW" altLang="en-US" sz="2800" b="1" dirty="0" smtClean="0">
                <a:latin typeface="+mj-ea"/>
              </a:rPr>
              <a:t>學習歷程</a:t>
            </a:r>
            <a:r>
              <a:rPr lang="en-US" altLang="zh-TW" sz="2800" b="1" dirty="0" smtClean="0">
                <a:latin typeface="+mj-ea"/>
                <a:sym typeface="Wingdings" pitchFamily="2" charset="2"/>
              </a:rPr>
              <a:t></a:t>
            </a:r>
            <a:r>
              <a:rPr lang="zh-TW" altLang="en-US" sz="2800" b="1" dirty="0" smtClean="0">
                <a:latin typeface="+mj-ea"/>
              </a:rPr>
              <a:t>熟能生巧</a:t>
            </a:r>
            <a:r>
              <a:rPr lang="en-US" altLang="zh-TW" sz="2800" b="1" dirty="0" smtClean="0">
                <a:latin typeface="+mj-ea"/>
              </a:rPr>
              <a:t>)</a:t>
            </a:r>
            <a:endParaRPr lang="zh-TW" altLang="en-US" sz="2800" b="1" dirty="0">
              <a:latin typeface="+mj-ea"/>
            </a:endParaRPr>
          </a:p>
        </p:txBody>
      </p:sp>
      <p:sp>
        <p:nvSpPr>
          <p:cNvPr id="72708" name="內容版面配置區 6"/>
          <p:cNvSpPr>
            <a:spLocks noGrp="1"/>
          </p:cNvSpPr>
          <p:nvPr>
            <p:ph idx="1"/>
          </p:nvPr>
        </p:nvSpPr>
        <p:spPr/>
        <p:txBody>
          <a:bodyPr/>
          <a:lstStyle/>
          <a:p>
            <a:endParaRPr lang="zh-TW" altLang="en-US" smtClean="0"/>
          </a:p>
        </p:txBody>
      </p:sp>
      <p:pic>
        <p:nvPicPr>
          <p:cNvPr id="72709" name="Picture 2" descr="2-7"/>
          <p:cNvPicPr>
            <a:picLocks noChangeAspect="1" noChangeArrowheads="1"/>
          </p:cNvPicPr>
          <p:nvPr/>
        </p:nvPicPr>
        <p:blipFill>
          <a:blip r:embed="rId3" cstate="print"/>
          <a:srcRect/>
          <a:stretch>
            <a:fillRect/>
          </a:stretch>
        </p:blipFill>
        <p:spPr bwMode="auto">
          <a:xfrm>
            <a:off x="4643438" y="0"/>
            <a:ext cx="4500562" cy="2895600"/>
          </a:xfrm>
          <a:prstGeom prst="rect">
            <a:avLst/>
          </a:prstGeom>
          <a:noFill/>
          <a:ln w="9525">
            <a:noFill/>
            <a:miter lim="800000"/>
            <a:headEnd/>
            <a:tailEnd/>
          </a:ln>
        </p:spPr>
      </p:pic>
      <p:pic>
        <p:nvPicPr>
          <p:cNvPr id="72710" name="Picture 2" descr="01091_thefinalfrontier_1440x900"/>
          <p:cNvPicPr>
            <a:picLocks noChangeAspect="1" noChangeArrowheads="1"/>
          </p:cNvPicPr>
          <p:nvPr/>
        </p:nvPicPr>
        <p:blipFill>
          <a:blip r:embed="rId4" cstate="print"/>
          <a:srcRect/>
          <a:stretch>
            <a:fillRect/>
          </a:stretch>
        </p:blipFill>
        <p:spPr bwMode="auto">
          <a:xfrm>
            <a:off x="0" y="2571750"/>
            <a:ext cx="4357688" cy="3643313"/>
          </a:xfrm>
          <a:prstGeom prst="rect">
            <a:avLst/>
          </a:prstGeom>
          <a:noFill/>
          <a:ln w="9525">
            <a:noFill/>
            <a:miter lim="800000"/>
            <a:headEnd/>
            <a:tailEnd/>
          </a:ln>
        </p:spPr>
      </p:pic>
      <p:sp>
        <p:nvSpPr>
          <p:cNvPr id="6" name="文字方塊 5"/>
          <p:cNvSpPr txBox="1"/>
          <p:nvPr/>
        </p:nvSpPr>
        <p:spPr>
          <a:xfrm>
            <a:off x="7543800" y="6611938"/>
            <a:ext cx="1600200" cy="246062"/>
          </a:xfrm>
          <a:prstGeom prst="rect">
            <a:avLst/>
          </a:prstGeom>
          <a:noFill/>
        </p:spPr>
        <p:txBody>
          <a:bodyPr>
            <a:spAutoFit/>
          </a:bodyPr>
          <a:lstStyle/>
          <a:p>
            <a:pPr>
              <a:defRPr/>
            </a:pPr>
            <a:r>
              <a:rPr lang="en-US" altLang="zh-TW" sz="1000" dirty="0">
                <a:latin typeface="+mn-lt"/>
              </a:rPr>
              <a:t>Stahl, S.M.(2008). </a:t>
            </a:r>
            <a:endParaRPr lang="zh-TW" altLang="en-US" sz="1000" dirty="0">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827088" y="2133600"/>
            <a:ext cx="7772400" cy="1470025"/>
          </a:xfrm>
        </p:spPr>
        <p:txBody>
          <a:bodyPr>
            <a:normAutofit/>
          </a:bodyPr>
          <a:lstStyle/>
          <a:p>
            <a:r>
              <a:rPr lang="zh-TW" altLang="en-US" dirty="0" smtClean="0"/>
              <a:t>                 謝謝聆聽</a:t>
            </a:r>
            <a:r>
              <a:rPr lang="en-US" altLang="zh-TW" dirty="0" smtClean="0"/>
              <a:t>!</a:t>
            </a:r>
          </a:p>
        </p:txBody>
      </p:sp>
      <p:sp>
        <p:nvSpPr>
          <p:cNvPr id="243715" name="Rectangle 3"/>
          <p:cNvSpPr>
            <a:spLocks noGrp="1" noChangeArrowheads="1"/>
          </p:cNvSpPr>
          <p:nvPr>
            <p:ph type="subTitle" idx="1"/>
          </p:nvPr>
        </p:nvSpPr>
        <p:spPr>
          <a:xfrm>
            <a:off x="1116013" y="4076700"/>
            <a:ext cx="7561262" cy="1752600"/>
          </a:xfrm>
        </p:spPr>
        <p:txBody>
          <a:bodyPr/>
          <a:lstStyle/>
          <a:p>
            <a:r>
              <a:rPr lang="zh-TW" altLang="en-US" b="1" dirty="0" smtClean="0">
                <a:latin typeface="新細明體" charset="-120"/>
              </a:rPr>
              <a:t>生命練習回到當下、大腦不斷覺察體驗～ </a:t>
            </a:r>
            <a:br>
              <a:rPr lang="zh-TW" altLang="en-US" b="1" dirty="0" smtClean="0">
                <a:latin typeface="新細明體" charset="-120"/>
              </a:rPr>
            </a:br>
            <a:endParaRPr lang="zh-TW" altLang="en-US" b="1" dirty="0" smtClean="0">
              <a:latin typeface="新細明體"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eaLnBrk="1" hangingPunct="1"/>
            <a:r>
              <a:rPr lang="zh-TW" altLang="en-US" dirty="0" smtClean="0">
                <a:latin typeface="新細明體" charset="-120"/>
              </a:rPr>
              <a:t>智力功能缺損程度與比例</a:t>
            </a:r>
            <a:endParaRPr lang="en-US" altLang="zh-TW" dirty="0" smtClean="0">
              <a:latin typeface="新細明體" charset="-120"/>
            </a:endParaRPr>
          </a:p>
        </p:txBody>
      </p:sp>
      <p:graphicFrame>
        <p:nvGraphicFramePr>
          <p:cNvPr id="21529" name="Group 25"/>
          <p:cNvGraphicFramePr>
            <a:graphicFrameLocks noGrp="1"/>
          </p:cNvGraphicFramePr>
          <p:nvPr>
            <p:ph idx="1"/>
          </p:nvPr>
        </p:nvGraphicFramePr>
        <p:xfrm>
          <a:off x="467544" y="1916832"/>
          <a:ext cx="8424936" cy="4315968"/>
        </p:xfrm>
        <a:graphic>
          <a:graphicData uri="http://schemas.openxmlformats.org/drawingml/2006/table">
            <a:tbl>
              <a:tblPr/>
              <a:tblGrid>
                <a:gridCol w="1483110"/>
                <a:gridCol w="2645050"/>
                <a:gridCol w="4296776"/>
              </a:tblGrid>
              <a:tr h="8315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Arial" charset="0"/>
                          <a:ea typeface="新細明體" pitchFamily="18" charset="-120"/>
                        </a:rPr>
                        <a:t>輕度</a:t>
                      </a:r>
                      <a:endParaRPr kumimoji="1" lang="zh-TW" altLang="en-US" sz="2400" b="0" i="0" u="none" strike="noStrike" cap="none" normalizeH="0" baseline="0" dirty="0" smtClean="0">
                        <a:ln>
                          <a:noFill/>
                        </a:ln>
                        <a:solidFill>
                          <a:schemeClr val="tx1"/>
                        </a:solidFill>
                        <a:effectLst/>
                        <a:latin typeface="Arial" charset="0"/>
                        <a:ea typeface="新細明體" pitchFamily="18" charset="-120"/>
                      </a:endParaRPr>
                    </a:p>
                  </a:txBody>
                  <a:tcPr marL="174338" marR="1743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ea typeface="標楷體" pitchFamily="65" charset="-120"/>
                        </a:rPr>
                        <a:t>IQ 50-55~70</a:t>
                      </a:r>
                    </a:p>
                  </a:txBody>
                  <a:tcPr marL="174338" marR="1743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r>
                        <a:rPr lang="zh-TW" altLang="en-US" sz="2400" dirty="0" smtClean="0"/>
                        <a:t>約占所有</a:t>
                      </a:r>
                      <a:r>
                        <a:rPr lang="en-US" altLang="zh-TW" sz="2400" dirty="0" smtClean="0"/>
                        <a:t>ID</a:t>
                      </a:r>
                      <a:r>
                        <a:rPr lang="zh-TW" altLang="en-US" sz="2400" dirty="0" smtClean="0"/>
                        <a:t> 個案的</a:t>
                      </a:r>
                      <a:r>
                        <a:rPr lang="en-US" altLang="zh-TW" sz="2400" dirty="0" smtClean="0"/>
                        <a:t>85% </a:t>
                      </a:r>
                      <a:r>
                        <a:rPr lang="zh-TW" altLang="en-US" sz="2400" dirty="0" smtClean="0"/>
                        <a:t>。</a:t>
                      </a:r>
                      <a:r>
                        <a:rPr lang="en-US" altLang="zh-TW" sz="2400" dirty="0" smtClean="0"/>
                        <a:t/>
                      </a:r>
                      <a:br>
                        <a:rPr lang="en-US" altLang="zh-TW" sz="2400" dirty="0" smtClean="0"/>
                      </a:br>
                      <a:r>
                        <a:rPr kumimoji="0" lang="en-US" altLang="zh-TW" sz="2400" b="0" i="0" u="none" strike="noStrike" cap="none" normalizeH="0" baseline="0" dirty="0" smtClean="0">
                          <a:ln>
                            <a:noFill/>
                          </a:ln>
                          <a:solidFill>
                            <a:schemeClr val="tx1"/>
                          </a:solidFill>
                          <a:effectLst/>
                          <a:latin typeface="Arial" charset="0"/>
                          <a:ea typeface="標楷體" pitchFamily="65" charset="-120"/>
                        </a:rPr>
                        <a:t>(</a:t>
                      </a:r>
                      <a:r>
                        <a:rPr kumimoji="0" lang="zh-TW" altLang="en-US" sz="2400" b="0" i="0" u="none" strike="noStrike" cap="none" normalizeH="0" baseline="0" dirty="0" smtClean="0">
                          <a:ln>
                            <a:noFill/>
                          </a:ln>
                          <a:solidFill>
                            <a:schemeClr val="tx1"/>
                          </a:solidFill>
                          <a:effectLst/>
                          <a:latin typeface="Arial" charset="0"/>
                          <a:ea typeface="標楷體" pitchFamily="65" charset="-120"/>
                        </a:rPr>
                        <a:t>約國小六年級的社會功能</a:t>
                      </a:r>
                      <a:r>
                        <a:rPr kumimoji="0" lang="en-US" altLang="zh-TW" sz="2400" b="0" i="0" u="none" strike="noStrike" cap="none" normalizeH="0" baseline="0" dirty="0" smtClean="0">
                          <a:ln>
                            <a:noFill/>
                          </a:ln>
                          <a:solidFill>
                            <a:schemeClr val="tx1"/>
                          </a:solidFill>
                          <a:effectLst/>
                          <a:latin typeface="Arial" charset="0"/>
                          <a:ea typeface="標楷體" pitchFamily="65" charset="-120"/>
                        </a:rPr>
                        <a:t>)</a:t>
                      </a:r>
                      <a:endParaRPr lang="en-US" altLang="zh-TW" sz="2400" dirty="0" smtClean="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2400" b="0" i="0" u="none" strike="noStrike" cap="none" normalizeH="0" baseline="0" dirty="0" smtClean="0">
                        <a:ln>
                          <a:noFill/>
                        </a:ln>
                        <a:solidFill>
                          <a:schemeClr val="tx1"/>
                        </a:solidFill>
                        <a:effectLst/>
                        <a:latin typeface="Arial" charset="0"/>
                        <a:ea typeface="標楷體" pitchFamily="65" charset="-120"/>
                      </a:endParaRPr>
                    </a:p>
                  </a:txBody>
                  <a:tcPr marL="174338" marR="1743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Arial" charset="0"/>
                          <a:ea typeface="新細明體" pitchFamily="18" charset="-120"/>
                        </a:rPr>
                        <a:t>中度</a:t>
                      </a:r>
                    </a:p>
                  </a:txBody>
                  <a:tcPr marL="174338" marR="1743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ea typeface="標楷體" pitchFamily="65" charset="-120"/>
                        </a:rPr>
                        <a:t>IQ 35-40~50-55</a:t>
                      </a:r>
                      <a:br>
                        <a:rPr kumimoji="0" lang="en-US" altLang="zh-TW" sz="2400" b="0" i="0" u="none" strike="noStrike" cap="none" normalizeH="0" baseline="0" dirty="0" smtClean="0">
                          <a:ln>
                            <a:noFill/>
                          </a:ln>
                          <a:solidFill>
                            <a:schemeClr val="tx1"/>
                          </a:solidFill>
                          <a:effectLst/>
                          <a:latin typeface="Arial" charset="0"/>
                          <a:ea typeface="標楷體" pitchFamily="65" charset="-120"/>
                        </a:rPr>
                      </a:br>
                      <a:endParaRPr kumimoji="0" lang="en-US" altLang="zh-TW" sz="2400" b="0" i="0" u="none" strike="noStrike" cap="none" normalizeH="0" baseline="0" dirty="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smtClean="0">
                        <a:ln>
                          <a:noFill/>
                        </a:ln>
                        <a:solidFill>
                          <a:schemeClr val="tx1"/>
                        </a:solidFill>
                        <a:effectLst/>
                        <a:latin typeface="Arial" charset="0"/>
                        <a:ea typeface="標楷體" pitchFamily="65" charset="-120"/>
                      </a:endParaRPr>
                    </a:p>
                  </a:txBody>
                  <a:tcPr marL="174338" marR="1743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r>
                        <a:rPr lang="zh-TW" altLang="en-US" sz="2400" dirty="0" smtClean="0"/>
                        <a:t>約占所有</a:t>
                      </a:r>
                      <a:r>
                        <a:rPr lang="en-US" altLang="zh-TW" sz="2400" dirty="0" smtClean="0"/>
                        <a:t>ID</a:t>
                      </a:r>
                      <a:r>
                        <a:rPr lang="zh-TW" altLang="en-US" sz="2400" dirty="0" smtClean="0"/>
                        <a:t> 個案的</a:t>
                      </a:r>
                      <a:r>
                        <a:rPr lang="en-US" altLang="zh-TW" sz="2400" dirty="0" smtClean="0"/>
                        <a:t>10% </a:t>
                      </a:r>
                      <a:r>
                        <a:rPr lang="zh-TW" altLang="en-US" sz="2400" dirty="0" smtClean="0"/>
                        <a:t>。</a:t>
                      </a:r>
                      <a:endParaRPr lang="en-US" altLang="zh-TW" sz="2400" dirty="0" smtClean="0"/>
                    </a:p>
                    <a:p>
                      <a:pPr eaLnBrk="1" hangingPunct="1"/>
                      <a:r>
                        <a:rPr kumimoji="0" lang="en-US" altLang="zh-TW" sz="2400" b="0" i="0" u="none" strike="noStrike" cap="none" normalizeH="0" baseline="0" dirty="0" smtClean="0">
                          <a:ln>
                            <a:noFill/>
                          </a:ln>
                          <a:solidFill>
                            <a:schemeClr val="tx1"/>
                          </a:solidFill>
                          <a:effectLst/>
                          <a:latin typeface="Arial" charset="0"/>
                          <a:ea typeface="標楷體" pitchFamily="65" charset="-120"/>
                        </a:rPr>
                        <a:t>(</a:t>
                      </a:r>
                      <a:r>
                        <a:rPr kumimoji="0" lang="zh-TW" altLang="en-US" sz="2400" b="0" i="0" u="none" strike="noStrike" cap="none" normalizeH="0" baseline="0" dirty="0" smtClean="0">
                          <a:ln>
                            <a:noFill/>
                          </a:ln>
                          <a:solidFill>
                            <a:schemeClr val="tx1"/>
                          </a:solidFill>
                          <a:effectLst/>
                          <a:latin typeface="Arial" charset="0"/>
                          <a:ea typeface="標楷體" pitchFamily="65" charset="-120"/>
                        </a:rPr>
                        <a:t>約國小二年級的社會功能</a:t>
                      </a:r>
                      <a:r>
                        <a:rPr kumimoji="0" lang="en-US" altLang="zh-TW" sz="2400" b="0" i="0" u="none" strike="noStrike" cap="none" normalizeH="0" baseline="0" dirty="0" smtClean="0">
                          <a:ln>
                            <a:noFill/>
                          </a:ln>
                          <a:solidFill>
                            <a:schemeClr val="tx1"/>
                          </a:solidFill>
                          <a:effectLst/>
                          <a:latin typeface="Arial" charset="0"/>
                          <a:ea typeface="標楷體" pitchFamily="65" charset="-120"/>
                        </a:rPr>
                        <a:t>)</a:t>
                      </a:r>
                      <a:endParaRPr kumimoji="1" lang="en-US" altLang="zh-TW" sz="2400" b="0" i="0" u="none" strike="noStrike" cap="none" normalizeH="0" baseline="0" dirty="0" smtClean="0">
                        <a:ln>
                          <a:noFill/>
                        </a:ln>
                        <a:solidFill>
                          <a:schemeClr val="tx1"/>
                        </a:solidFill>
                        <a:effectLst/>
                        <a:latin typeface="Arial" charset="0"/>
                        <a:ea typeface="標楷體" pitchFamily="65" charset="-120"/>
                      </a:endParaRPr>
                    </a:p>
                  </a:txBody>
                  <a:tcPr marL="174338" marR="1743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6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Arial" charset="0"/>
                          <a:ea typeface="新細明體" pitchFamily="18" charset="-120"/>
                        </a:rPr>
                        <a:t>重度</a:t>
                      </a:r>
                    </a:p>
                  </a:txBody>
                  <a:tcPr marL="174338" marR="1743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標楷體" pitchFamily="65" charset="-120"/>
                        </a:rPr>
                        <a:t>IQ 20-25~35-40</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smtClean="0">
                        <a:ln>
                          <a:noFill/>
                        </a:ln>
                        <a:solidFill>
                          <a:schemeClr val="tx1"/>
                        </a:solidFill>
                        <a:effectLst/>
                        <a:latin typeface="Arial" charset="0"/>
                        <a:ea typeface="標楷體" pitchFamily="65" charset="-120"/>
                      </a:endParaRPr>
                    </a:p>
                  </a:txBody>
                  <a:tcPr marL="174338" marR="1743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zh-TW" altLang="en-US" sz="2400" dirty="0" smtClean="0"/>
                        <a:t>約占所有</a:t>
                      </a:r>
                      <a:r>
                        <a:rPr lang="en-US" altLang="zh-TW" sz="2400" dirty="0" smtClean="0"/>
                        <a:t>ID</a:t>
                      </a:r>
                      <a:r>
                        <a:rPr lang="zh-TW" altLang="en-US" sz="2400" dirty="0" smtClean="0"/>
                        <a:t> 個案的</a:t>
                      </a:r>
                      <a:r>
                        <a:rPr lang="en-US" altLang="zh-TW" sz="2400" dirty="0" smtClean="0"/>
                        <a:t>3-4% </a:t>
                      </a:r>
                      <a:r>
                        <a:rPr lang="zh-TW" altLang="en-US" sz="2400" dirty="0" smtClean="0"/>
                        <a:t>。</a:t>
                      </a:r>
                      <a:endParaRPr kumimoji="1" lang="en-US" altLang="zh-TW" sz="2400" b="0" i="0" u="none" strike="noStrike" cap="none" normalizeH="0" baseline="0" dirty="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smtClean="0">
                        <a:ln>
                          <a:noFill/>
                        </a:ln>
                        <a:solidFill>
                          <a:schemeClr val="tx1"/>
                        </a:solidFill>
                        <a:effectLst/>
                        <a:latin typeface="Arial" charset="0"/>
                        <a:ea typeface="標楷體" pitchFamily="65" charset="-120"/>
                      </a:endParaRPr>
                    </a:p>
                  </a:txBody>
                  <a:tcPr marL="174338" marR="1743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6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Arial" charset="0"/>
                          <a:ea typeface="新細明體" pitchFamily="18" charset="-120"/>
                        </a:rPr>
                        <a:t>極重度</a:t>
                      </a:r>
                    </a:p>
                  </a:txBody>
                  <a:tcPr marL="174338" marR="1743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ea typeface="標楷體" pitchFamily="65" charset="-120"/>
                        </a:rPr>
                        <a:t>IQ &lt;20-25</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smtClean="0">
                        <a:ln>
                          <a:noFill/>
                        </a:ln>
                        <a:solidFill>
                          <a:schemeClr val="tx1"/>
                        </a:solidFill>
                        <a:effectLst/>
                        <a:latin typeface="Arial" charset="0"/>
                        <a:ea typeface="標楷體" pitchFamily="65" charset="-120"/>
                      </a:endParaRPr>
                    </a:p>
                  </a:txBody>
                  <a:tcPr marL="174338" marR="1743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zh-TW" altLang="en-US" sz="2400" dirty="0" smtClean="0"/>
                        <a:t>約占所有</a:t>
                      </a:r>
                      <a:r>
                        <a:rPr lang="en-US" altLang="zh-TW" sz="2400" dirty="0" smtClean="0"/>
                        <a:t>ID</a:t>
                      </a:r>
                      <a:r>
                        <a:rPr lang="zh-TW" altLang="en-US" sz="2400" dirty="0" smtClean="0"/>
                        <a:t> 個案的</a:t>
                      </a:r>
                      <a:r>
                        <a:rPr lang="en-US" altLang="zh-TW" sz="2400" dirty="0" smtClean="0"/>
                        <a:t>1-2% </a:t>
                      </a:r>
                      <a:r>
                        <a:rPr lang="zh-TW" altLang="en-US" sz="2400" dirty="0" smtClean="0"/>
                        <a:t>。</a:t>
                      </a:r>
                      <a:endParaRPr kumimoji="1" lang="en-US" altLang="zh-TW" sz="2400" b="0" i="0" u="none" strike="noStrike" cap="none" normalizeH="0" baseline="0" dirty="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smtClean="0">
                        <a:ln>
                          <a:noFill/>
                        </a:ln>
                        <a:solidFill>
                          <a:schemeClr val="tx1"/>
                        </a:solidFill>
                        <a:effectLst/>
                        <a:latin typeface="Arial" charset="0"/>
                        <a:ea typeface="標楷體" pitchFamily="65" charset="-120"/>
                      </a:endParaRPr>
                    </a:p>
                  </a:txBody>
                  <a:tcPr marL="174338" marR="1743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文字方塊 4"/>
          <p:cNvSpPr txBox="1"/>
          <p:nvPr/>
        </p:nvSpPr>
        <p:spPr>
          <a:xfrm>
            <a:off x="5868144" y="6611778"/>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自閉症類群障礙症</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在多重情境中持續有社交溝通及社交互動的缺損，如社交</a:t>
            </a:r>
            <a:r>
              <a:rPr lang="en-US" altLang="zh-TW" dirty="0" smtClean="0"/>
              <a:t>-</a:t>
            </a:r>
            <a:r>
              <a:rPr lang="zh-TW" altLang="en-US" dirty="0" smtClean="0"/>
              <a:t>情緒相互性、非語言溝通行為、了解與發展維繫關係。</a:t>
            </a:r>
            <a:endParaRPr lang="en-US" altLang="zh-TW" dirty="0" smtClean="0"/>
          </a:p>
          <a:p>
            <a:r>
              <a:rPr lang="zh-TW" altLang="en-US" dirty="0" smtClean="0"/>
              <a:t>侷限、重複的行為、興趣或活動模式。</a:t>
            </a:r>
            <a:endParaRPr lang="en-US" altLang="zh-TW" dirty="0" smtClean="0"/>
          </a:p>
          <a:p>
            <a:r>
              <a:rPr lang="zh-TW" altLang="en-US" dirty="0" smtClean="0"/>
              <a:t>症狀必須在早期發展階段出現。</a:t>
            </a:r>
            <a:endParaRPr lang="en-US" altLang="zh-TW" dirty="0" smtClean="0"/>
          </a:p>
          <a:p>
            <a:r>
              <a:rPr lang="zh-TW" altLang="en-US" dirty="0" smtClean="0"/>
              <a:t>無法以智能不足或整體發展遲緩來解釋。</a:t>
            </a:r>
            <a:endParaRPr lang="en-US" altLang="zh-TW" dirty="0" smtClean="0"/>
          </a:p>
          <a:p>
            <a:r>
              <a:rPr lang="zh-TW" altLang="en-US" sz="2800" dirty="0" smtClean="0">
                <a:latin typeface="新細明體" charset="-120"/>
              </a:rPr>
              <a:t>亞斯伯格症沒有明顯一般性語言遲緩（如到兩歲可以使用單字、三歲能使用溝通短句），在認知發展或與年齡相稱的自我協助技能、適應性行為（有關社會互動除外）、及兒童期對環境的好奇心等發展沒有異常。</a:t>
            </a:r>
          </a:p>
          <a:p>
            <a:pPr>
              <a:buNone/>
            </a:pPr>
            <a:endParaRPr lang="en-US" altLang="zh-TW" dirty="0" smtClean="0"/>
          </a:p>
          <a:p>
            <a:endParaRPr lang="zh-TW" altLang="en-US" dirty="0"/>
          </a:p>
        </p:txBody>
      </p:sp>
      <p:sp>
        <p:nvSpPr>
          <p:cNvPr id="4" name="文字方塊 3"/>
          <p:cNvSpPr txBox="1"/>
          <p:nvPr/>
        </p:nvSpPr>
        <p:spPr>
          <a:xfrm>
            <a:off x="6876256" y="6453336"/>
            <a:ext cx="2267744" cy="246221"/>
          </a:xfrm>
          <a:prstGeom prst="rect">
            <a:avLst/>
          </a:prstGeom>
          <a:noFill/>
        </p:spPr>
        <p:txBody>
          <a:bodyPr wrap="square" rtlCol="0">
            <a:spAutoFit/>
          </a:bodyPr>
          <a:lstStyle/>
          <a:p>
            <a:r>
              <a:rPr lang="en-US" altLang="zh-TW" sz="1000" i="1" dirty="0" smtClean="0"/>
              <a:t>DSM-5 </a:t>
            </a:r>
            <a:r>
              <a:rPr lang="zh-TW" altLang="en-US" sz="1000" i="1" dirty="0" smtClean="0"/>
              <a:t>精神疾病診斷準則手冊</a:t>
            </a:r>
            <a:endParaRPr lang="zh-TW" altLang="en-US" sz="10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4294967295"/>
          </p:nvPr>
        </p:nvSpPr>
        <p:spPr>
          <a:xfrm>
            <a:off x="574675" y="980729"/>
            <a:ext cx="7813749" cy="4968551"/>
          </a:xfrm>
        </p:spPr>
        <p:txBody>
          <a:bodyPr/>
          <a:lstStyle/>
          <a:p>
            <a:r>
              <a:rPr lang="zh-TW" altLang="en-US" sz="2800" dirty="0" smtClean="0"/>
              <a:t>盛行率約</a:t>
            </a:r>
            <a:r>
              <a:rPr lang="en-US" altLang="zh-TW" sz="2800" dirty="0" smtClean="0"/>
              <a:t>1%</a:t>
            </a:r>
            <a:r>
              <a:rPr lang="zh-TW" altLang="en-US" sz="2800" dirty="0" smtClean="0"/>
              <a:t>，男</a:t>
            </a:r>
            <a:r>
              <a:rPr lang="en-US" altLang="zh-TW" sz="2800" dirty="0" smtClean="0"/>
              <a:t>:</a:t>
            </a:r>
            <a:r>
              <a:rPr lang="zh-TW" altLang="en-US" sz="2800" dirty="0" smtClean="0"/>
              <a:t> 女</a:t>
            </a:r>
            <a:r>
              <a:rPr lang="en-US" altLang="zh-TW" sz="2800" dirty="0" smtClean="0"/>
              <a:t>&gt;</a:t>
            </a:r>
            <a:r>
              <a:rPr lang="zh-TW" altLang="en-US" sz="2800" dirty="0" smtClean="0"/>
              <a:t> </a:t>
            </a:r>
            <a:r>
              <a:rPr lang="en-US" altLang="zh-TW" sz="2800" dirty="0" smtClean="0"/>
              <a:t>4: 1</a:t>
            </a:r>
            <a:r>
              <a:rPr lang="zh-TW" altLang="en-US" sz="2800" dirty="0" smtClean="0"/>
              <a:t>。</a:t>
            </a:r>
            <a:endParaRPr lang="en-US" altLang="zh-TW" sz="2800" dirty="0" smtClean="0"/>
          </a:p>
          <a:p>
            <a:r>
              <a:rPr lang="en-US" altLang="zh-TW" sz="2800" dirty="0" smtClean="0"/>
              <a:t>4-32% </a:t>
            </a:r>
            <a:r>
              <a:rPr lang="zh-TW" altLang="en-US" sz="2800" dirty="0" smtClean="0"/>
              <a:t>合併有腦電圖異常和癲癇疾病</a:t>
            </a:r>
            <a:endParaRPr lang="en-US" altLang="zh-TW" sz="2800" dirty="0" smtClean="0"/>
          </a:p>
          <a:p>
            <a:r>
              <a:rPr lang="zh-TW" altLang="en-US" sz="2800" dirty="0" smtClean="0"/>
              <a:t>可能有較高的杏仁核過度活化現象。個案通常因此會看著他人的嘴部較多，較少看眼睛部位。</a:t>
            </a:r>
            <a:endParaRPr lang="en-US" altLang="zh-TW" sz="2800" dirty="0" smtClean="0"/>
          </a:p>
          <a:p>
            <a:r>
              <a:rPr lang="zh-TW" altLang="en-US" sz="2800" dirty="0" smtClean="0"/>
              <a:t>心智理論和鏡像神經元大腦網絡系統的缺損，無法了解他人的慾望、信念、意圖和情緒，可能與自己不同。自閉症患者的缺乏同理心與退縮行為，這可能受到這些缺損所造成無法理解和同理他人感受的影響。</a:t>
            </a:r>
            <a:endParaRPr lang="zh-TW" altLang="en-US" sz="2800" dirty="0"/>
          </a:p>
          <a:p>
            <a:endParaRPr lang="en-US" altLang="zh-TW" dirty="0"/>
          </a:p>
        </p:txBody>
      </p:sp>
      <p:sp>
        <p:nvSpPr>
          <p:cNvPr id="4" name="文字方塊 3"/>
          <p:cNvSpPr txBox="1"/>
          <p:nvPr/>
        </p:nvSpPr>
        <p:spPr>
          <a:xfrm>
            <a:off x="5868144" y="6611778"/>
            <a:ext cx="3275856" cy="246222"/>
          </a:xfrm>
          <a:prstGeom prst="rect">
            <a:avLst/>
          </a:prstGeom>
          <a:noFill/>
        </p:spPr>
        <p:txBody>
          <a:bodyPr wrap="square" rtlCol="0">
            <a:spAutoFit/>
          </a:bodyPr>
          <a:lstStyle/>
          <a:p>
            <a:r>
              <a:rPr lang="en-US" altLang="zh-TW" sz="1000" i="1" dirty="0" smtClean="0"/>
              <a:t>Kaplan &amp; </a:t>
            </a:r>
            <a:r>
              <a:rPr lang="en-US" altLang="zh-TW" sz="1000" i="1" dirty="0" err="1" smtClean="0"/>
              <a:t>Sadock’s</a:t>
            </a:r>
            <a:r>
              <a:rPr lang="en-US" altLang="zh-TW" sz="1000" i="1" dirty="0" smtClean="0"/>
              <a:t> synopsis of psychiatry (11</a:t>
            </a:r>
            <a:r>
              <a:rPr lang="en-US" altLang="zh-TW" sz="1000" i="1" baseline="30000" dirty="0" smtClean="0"/>
              <a:t>th</a:t>
            </a:r>
            <a:r>
              <a:rPr lang="en-US" altLang="zh-TW" sz="1000" i="1" dirty="0" smtClean="0"/>
              <a:t> ed.)</a:t>
            </a:r>
            <a:endParaRPr lang="zh-TW" altLang="en-US" sz="1000" dirty="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7128</TotalTime>
  <Words>6826</Words>
  <Application>Microsoft Office PowerPoint</Application>
  <PresentationFormat>如螢幕大小 (4:3)</PresentationFormat>
  <Paragraphs>326</Paragraphs>
  <Slides>63</Slides>
  <Notes>0</Notes>
  <HiddenSlides>0</HiddenSlides>
  <MMClips>0</MMClips>
  <ScaleCrop>false</ScaleCrop>
  <HeadingPairs>
    <vt:vector size="4" baseType="variant">
      <vt:variant>
        <vt:lpstr>佈景主題</vt:lpstr>
      </vt:variant>
      <vt:variant>
        <vt:i4>1</vt:i4>
      </vt:variant>
      <vt:variant>
        <vt:lpstr>投影片標題</vt:lpstr>
      </vt:variant>
      <vt:variant>
        <vt:i4>63</vt:i4>
      </vt:variant>
    </vt:vector>
  </HeadingPairs>
  <TitlesOfParts>
    <vt:vector size="64" baseType="lpstr">
      <vt:lpstr>流線</vt:lpstr>
      <vt:lpstr>青少年常見的心理疾患與因應技巧</vt:lpstr>
      <vt:lpstr>何謂正常的青少年?</vt:lpstr>
      <vt:lpstr>一般精神疾病分類</vt:lpstr>
      <vt:lpstr>青少年常有的心理(精神)疾患</vt:lpstr>
      <vt:lpstr>以素質壓力模式理解精神疾患</vt:lpstr>
      <vt:lpstr>智能不足 (Intellectual Disabilitie, ID)</vt:lpstr>
      <vt:lpstr>智力功能缺損程度與比例</vt:lpstr>
      <vt:lpstr>自閉症類群障礙症</vt:lpstr>
      <vt:lpstr>投影片 9</vt:lpstr>
      <vt:lpstr>注意力缺失/過動疾患</vt:lpstr>
      <vt:lpstr>不專注(兒童最少6項或6項以上情況，青少年或成年至少5項)</vt:lpstr>
      <vt:lpstr>過動及衝動(兒童最少6項或6項以上情況，青少年或成年至少5項)</vt:lpstr>
      <vt:lpstr>投影片 13</vt:lpstr>
      <vt:lpstr>治療</vt:lpstr>
      <vt:lpstr>思覺失調症 (舊稱為精神分裂症)</vt:lpstr>
      <vt:lpstr>投影片 16</vt:lpstr>
      <vt:lpstr>投影片 17</vt:lpstr>
      <vt:lpstr>投影片 18</vt:lpstr>
      <vt:lpstr>投影片 19</vt:lpstr>
      <vt:lpstr>投影片 20</vt:lpstr>
      <vt:lpstr>雙向情緒障礙症(舊稱躁鬱症)</vt:lpstr>
      <vt:lpstr>憂鬱症</vt:lpstr>
      <vt:lpstr>投影片 23</vt:lpstr>
      <vt:lpstr>投影片 24</vt:lpstr>
      <vt:lpstr>投影片 25</vt:lpstr>
      <vt:lpstr>投影片 26</vt:lpstr>
      <vt:lpstr>投影片 27</vt:lpstr>
      <vt:lpstr>投影片 28</vt:lpstr>
      <vt:lpstr>投影片 29</vt:lpstr>
      <vt:lpstr>自殺</vt:lpstr>
      <vt:lpstr>投影片 31</vt:lpstr>
      <vt:lpstr>投影片 32</vt:lpstr>
      <vt:lpstr>投影片 33</vt:lpstr>
      <vt:lpstr>投影片 34</vt:lpstr>
      <vt:lpstr>投影片 35</vt:lpstr>
      <vt:lpstr>憂鬱與自殺的治療重點</vt:lpstr>
      <vt:lpstr>焦慮症</vt:lpstr>
      <vt:lpstr>投影片 38</vt:lpstr>
      <vt:lpstr>投影片 39</vt:lpstr>
      <vt:lpstr>投影片 40</vt:lpstr>
      <vt:lpstr>強迫症(Obsessive Compulsive Disorder, OCD)</vt:lpstr>
      <vt:lpstr>投影片 42</vt:lpstr>
      <vt:lpstr>創傷後壓力症</vt:lpstr>
      <vt:lpstr>投影片 44</vt:lpstr>
      <vt:lpstr>餵食及飲食障礙</vt:lpstr>
      <vt:lpstr>行為規範障礙症(Conduct Disorder)</vt:lpstr>
      <vt:lpstr>物質相關及成癮障礙症</vt:lpstr>
      <vt:lpstr>投影片 48</vt:lpstr>
      <vt:lpstr>投影片 49</vt:lpstr>
      <vt:lpstr>助人者的介入</vt:lpstr>
      <vt:lpstr>個案鑑別的通則</vt:lpstr>
      <vt:lpstr>與青少年個案建立關係的通則</vt:lpstr>
      <vt:lpstr>內觀治療調節情緒的機制？ </vt:lpstr>
      <vt:lpstr>生命可以沒有苦惱(1) --內觀穩定情緒的機制(以專注呼吸為例)</vt:lpstr>
      <vt:lpstr>生命可以沒有苦惱(2) --內觀穩定情緒的機制(以後設覺察為例)</vt:lpstr>
      <vt:lpstr>生命可以沒有苦惱(3) --內觀療法轉變苦惱模式為無惱模式</vt:lpstr>
      <vt:lpstr>內觀訓練的技術</vt:lpstr>
      <vt:lpstr>內觀訓練的目的 --改變與問題的不良連結</vt:lpstr>
      <vt:lpstr>內觀治療連結客體關係理論 --助人者的自助助人(1)</vt:lpstr>
      <vt:lpstr>內觀治療連結客體關係理論 --助人者的自助助人(2)</vt:lpstr>
      <vt:lpstr>內觀治療連結客體關係理論 --助人者的自助助人(3)</vt:lpstr>
      <vt:lpstr>內觀訓練與重塑大腦 (學習歷程熟能生巧)</vt:lpstr>
      <vt:lpstr>                 謝謝聆聽!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心理治療與大腦重塑</dc:title>
  <dc:creator>user</dc:creator>
  <cp:lastModifiedBy>20160819</cp:lastModifiedBy>
  <cp:revision>295</cp:revision>
  <dcterms:created xsi:type="dcterms:W3CDTF">2014-10-29T02:05:43Z</dcterms:created>
  <dcterms:modified xsi:type="dcterms:W3CDTF">2017-04-13T00:10:35Z</dcterms:modified>
</cp:coreProperties>
</file>