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264" r:id="rId3"/>
    <p:sldId id="265" r:id="rId4"/>
    <p:sldId id="275" r:id="rId5"/>
    <p:sldId id="266" r:id="rId6"/>
    <p:sldId id="267" r:id="rId7"/>
    <p:sldId id="268" r:id="rId8"/>
    <p:sldId id="269" r:id="rId9"/>
    <p:sldId id="270" r:id="rId10"/>
    <p:sldId id="259" r:id="rId11"/>
    <p:sldId id="263" r:id="rId12"/>
    <p:sldId id="274" r:id="rId13"/>
    <p:sldId id="262" r:id="rId14"/>
    <p:sldId id="272" r:id="rId15"/>
    <p:sldId id="276" r:id="rId16"/>
    <p:sldId id="277" r:id="rId17"/>
    <p:sldId id="278" r:id="rId18"/>
    <p:sldId id="290" r:id="rId19"/>
    <p:sldId id="279" r:id="rId20"/>
    <p:sldId id="291" r:id="rId21"/>
    <p:sldId id="295" r:id="rId22"/>
    <p:sldId id="280" r:id="rId23"/>
    <p:sldId id="281" r:id="rId24"/>
    <p:sldId id="282" r:id="rId25"/>
    <p:sldId id="292" r:id="rId26"/>
    <p:sldId id="293" r:id="rId27"/>
    <p:sldId id="283" r:id="rId28"/>
    <p:sldId id="294" r:id="rId29"/>
    <p:sldId id="284" r:id="rId30"/>
    <p:sldId id="271" r:id="rId31"/>
    <p:sldId id="273" r:id="rId32"/>
  </p:sldIdLst>
  <p:sldSz cx="9144000" cy="6858000" type="screen4x3"/>
  <p:notesSz cx="6743700" cy="98758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047" autoAdjust="0"/>
  </p:normalViewPr>
  <p:slideViewPr>
    <p:cSldViewPr>
      <p:cViewPr>
        <p:scale>
          <a:sx n="60" d="100"/>
          <a:sy n="60" d="100"/>
        </p:scale>
        <p:origin x="-1842" y="-1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22588" cy="493713"/>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19525" y="0"/>
            <a:ext cx="2922588" cy="493713"/>
          </a:xfrm>
          <a:prstGeom prst="rect">
            <a:avLst/>
          </a:prstGeom>
        </p:spPr>
        <p:txBody>
          <a:bodyPr vert="horz" lIns="91440" tIns="45720" rIns="91440" bIns="45720" rtlCol="0"/>
          <a:lstStyle>
            <a:lvl1pPr algn="r">
              <a:defRPr sz="1200"/>
            </a:lvl1pPr>
          </a:lstStyle>
          <a:p>
            <a:fld id="{27D08EE5-68EE-4B88-85D4-CE8EC4FCD7A7}" type="datetimeFigureOut">
              <a:rPr lang="zh-TW" altLang="en-US" smtClean="0"/>
              <a:pPr/>
              <a:t>2014/4/17</a:t>
            </a:fld>
            <a:endParaRPr lang="zh-TW" altLang="en-US"/>
          </a:p>
        </p:txBody>
      </p:sp>
      <p:sp>
        <p:nvSpPr>
          <p:cNvPr id="4" name="頁尾版面配置區 3"/>
          <p:cNvSpPr>
            <a:spLocks noGrp="1"/>
          </p:cNvSpPr>
          <p:nvPr>
            <p:ph type="ftr" sz="quarter" idx="2"/>
          </p:nvPr>
        </p:nvSpPr>
        <p:spPr>
          <a:xfrm>
            <a:off x="0" y="9380538"/>
            <a:ext cx="2922588" cy="493712"/>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19525" y="9380538"/>
            <a:ext cx="2922588" cy="493712"/>
          </a:xfrm>
          <a:prstGeom prst="rect">
            <a:avLst/>
          </a:prstGeom>
        </p:spPr>
        <p:txBody>
          <a:bodyPr vert="horz" lIns="91440" tIns="45720" rIns="91440" bIns="45720" rtlCol="0" anchor="b"/>
          <a:lstStyle>
            <a:lvl1pPr algn="r">
              <a:defRPr sz="1200"/>
            </a:lvl1pPr>
          </a:lstStyle>
          <a:p>
            <a:fld id="{02BAF566-66B1-461C-BC8C-735FDCAD1B4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22270" cy="49379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19869" y="0"/>
            <a:ext cx="2922270" cy="493792"/>
          </a:xfrm>
          <a:prstGeom prst="rect">
            <a:avLst/>
          </a:prstGeom>
        </p:spPr>
        <p:txBody>
          <a:bodyPr vert="horz" lIns="91440" tIns="45720" rIns="91440" bIns="45720" rtlCol="0"/>
          <a:lstStyle>
            <a:lvl1pPr algn="r">
              <a:defRPr sz="1200"/>
            </a:lvl1pPr>
          </a:lstStyle>
          <a:p>
            <a:fld id="{0BF5005A-629F-4A45-91EF-52E9C047E30B}" type="datetimeFigureOut">
              <a:rPr lang="zh-TW" altLang="en-US" smtClean="0"/>
              <a:pPr/>
              <a:t>2014/4/17</a:t>
            </a:fld>
            <a:endParaRPr lang="zh-TW" altLang="en-US"/>
          </a:p>
        </p:txBody>
      </p:sp>
      <p:sp>
        <p:nvSpPr>
          <p:cNvPr id="4" name="投影片圖像版面配置區 3"/>
          <p:cNvSpPr>
            <a:spLocks noGrp="1" noRot="1" noChangeAspect="1"/>
          </p:cNvSpPr>
          <p:nvPr>
            <p:ph type="sldImg" idx="2"/>
          </p:nvPr>
        </p:nvSpPr>
        <p:spPr>
          <a:xfrm>
            <a:off x="904875" y="741363"/>
            <a:ext cx="4933950" cy="370205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4370" y="4691023"/>
            <a:ext cx="5394960" cy="4444127"/>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380332"/>
            <a:ext cx="2922270" cy="49379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19869" y="9380332"/>
            <a:ext cx="2922270" cy="493792"/>
          </a:xfrm>
          <a:prstGeom prst="rect">
            <a:avLst/>
          </a:prstGeom>
        </p:spPr>
        <p:txBody>
          <a:bodyPr vert="horz" lIns="91440" tIns="45720" rIns="91440" bIns="45720" rtlCol="0" anchor="b"/>
          <a:lstStyle>
            <a:lvl1pPr algn="r">
              <a:defRPr sz="1200"/>
            </a:lvl1pPr>
          </a:lstStyle>
          <a:p>
            <a:fld id="{C4A9DBD1-E667-423B-912A-91D3B46E9D41}"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C4A9DBD1-E667-423B-912A-91D3B46E9D41}" type="slidenum">
              <a:rPr lang="zh-TW" altLang="en-US" smtClean="0"/>
              <a:pPr/>
              <a:t>1</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C4A9DBD1-E667-423B-912A-91D3B46E9D41}" type="slidenum">
              <a:rPr lang="zh-TW" altLang="en-US" smtClean="0"/>
              <a:pPr/>
              <a:t>3</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C4A9DBD1-E667-423B-912A-91D3B46E9D41}" type="slidenum">
              <a:rPr lang="zh-TW" altLang="en-US" smtClean="0"/>
              <a:pPr/>
              <a:t>6</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1.</a:t>
            </a:r>
            <a:r>
              <a:rPr lang="zh-TW" altLang="en-US" dirty="0" smtClean="0"/>
              <a:t>例子</a:t>
            </a:r>
            <a:r>
              <a:rPr lang="en-US" altLang="zh-TW" dirty="0" smtClean="0"/>
              <a:t>:</a:t>
            </a:r>
            <a:r>
              <a:rPr lang="zh-TW" altLang="en-US" dirty="0" smtClean="0"/>
              <a:t>評估進食時，若以對象的能力而言是可以獨立完成進食，但評估當下，需要他人部分協助才能進食，則依據實際情形為準。</a:t>
            </a:r>
            <a:endParaRPr lang="en-US" altLang="zh-TW" dirty="0" smtClean="0"/>
          </a:p>
          <a:p>
            <a:r>
              <a:rPr lang="en-US" altLang="zh-TW" dirty="0" smtClean="0"/>
              <a:t>2.</a:t>
            </a:r>
            <a:r>
              <a:rPr lang="zh-TW" altLang="en-US" dirty="0" smtClean="0"/>
              <a:t>縱貫研究的評估方式比橫斷研究更為適切，並且更貼近真實。</a:t>
            </a:r>
            <a:endParaRPr lang="zh-TW" altLang="en-US" dirty="0"/>
          </a:p>
        </p:txBody>
      </p:sp>
      <p:sp>
        <p:nvSpPr>
          <p:cNvPr id="4" name="投影片編號版面配置區 3"/>
          <p:cNvSpPr>
            <a:spLocks noGrp="1"/>
          </p:cNvSpPr>
          <p:nvPr>
            <p:ph type="sldNum" sz="quarter" idx="10"/>
          </p:nvPr>
        </p:nvSpPr>
        <p:spPr/>
        <p:txBody>
          <a:bodyPr/>
          <a:lstStyle/>
          <a:p>
            <a:fld id="{C4A9DBD1-E667-423B-912A-91D3B46E9D41}" type="slidenum">
              <a:rPr lang="zh-TW" altLang="en-US" smtClean="0"/>
              <a:pPr/>
              <a:t>8</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92500" lnSpcReduction="20000"/>
          </a:bodyPr>
          <a:lstStyle/>
          <a:p>
            <a:r>
              <a:rPr lang="zh-TW" altLang="en-US" sz="1200" kern="1200" dirty="0" smtClean="0">
                <a:solidFill>
                  <a:schemeClr val="tx1"/>
                </a:solidFill>
                <a:latin typeface="+mn-lt"/>
                <a:ea typeface="+mn-ea"/>
                <a:cs typeface="+mn-cs"/>
              </a:rPr>
              <a:t/>
            </a:r>
            <a:br>
              <a:rPr lang="zh-TW" altLang="en-US" sz="1200" kern="1200" dirty="0" smtClean="0">
                <a:solidFill>
                  <a:schemeClr val="tx1"/>
                </a:solidFill>
                <a:latin typeface="+mn-lt"/>
                <a:ea typeface="+mn-ea"/>
                <a:cs typeface="+mn-cs"/>
              </a:rPr>
            </a:br>
            <a:endParaRPr lang="zh-TW" altLang="en-US" dirty="0"/>
          </a:p>
        </p:txBody>
      </p:sp>
      <p:sp>
        <p:nvSpPr>
          <p:cNvPr id="4" name="投影片編號版面配置區 3"/>
          <p:cNvSpPr>
            <a:spLocks noGrp="1"/>
          </p:cNvSpPr>
          <p:nvPr>
            <p:ph type="sldNum" sz="quarter" idx="10"/>
          </p:nvPr>
        </p:nvSpPr>
        <p:spPr/>
        <p:txBody>
          <a:bodyPr/>
          <a:lstStyle/>
          <a:p>
            <a:fld id="{C4A9DBD1-E667-423B-912A-91D3B46E9D41}" type="slidenum">
              <a:rPr lang="zh-TW" altLang="en-US" smtClean="0"/>
              <a:pPr/>
              <a:t>9</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老化受到很多因素影響，族系、生活環境、教育、社經地位、角色期待、疾病史等因素。</a:t>
            </a:r>
            <a:endParaRPr lang="zh-TW" altLang="en-US" dirty="0"/>
          </a:p>
        </p:txBody>
      </p:sp>
      <p:sp>
        <p:nvSpPr>
          <p:cNvPr id="4" name="投影片編號版面配置區 3"/>
          <p:cNvSpPr>
            <a:spLocks noGrp="1"/>
          </p:cNvSpPr>
          <p:nvPr>
            <p:ph type="sldNum" sz="quarter" idx="10"/>
          </p:nvPr>
        </p:nvSpPr>
        <p:spPr/>
        <p:txBody>
          <a:bodyPr/>
          <a:lstStyle/>
          <a:p>
            <a:fld id="{C4A9DBD1-E667-423B-912A-91D3B46E9D41}" type="slidenum">
              <a:rPr lang="zh-TW" altLang="en-US" smtClean="0"/>
              <a:pPr/>
              <a:t>10</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a:spcBef>
                <a:spcPts val="3000"/>
              </a:spcBef>
            </a:pPr>
            <a:r>
              <a:rPr lang="zh-TW" altLang="en-US" dirty="0" smtClean="0">
                <a:latin typeface="+mn-ea"/>
              </a:rPr>
              <a:t>團隊主要的功能在於收集相關的資訊以增加評估的精確性，各司其職並相互溝通，藉著定期舉行的討論會，來共同擬定個別支持計畫、決定支持目標，再將此計畫付諸實行並追蹤其效果，視其成效而做出適當的修正等。</a:t>
            </a:r>
            <a:endParaRPr lang="en-US" altLang="zh-TW" dirty="0" smtClean="0">
              <a:latin typeface="+mn-ea"/>
            </a:endParaRPr>
          </a:p>
          <a:p>
            <a:pPr>
              <a:spcBef>
                <a:spcPts val="3000"/>
              </a:spcBef>
            </a:pPr>
            <a:endParaRPr lang="en-US" altLang="zh-TW" dirty="0" smtClean="0">
              <a:latin typeface="+mn-ea"/>
            </a:endParaRPr>
          </a:p>
          <a:p>
            <a:pPr>
              <a:spcBef>
                <a:spcPts val="3000"/>
              </a:spcBef>
            </a:pPr>
            <a:r>
              <a:rPr lang="zh-TW" altLang="en-US" dirty="0" smtClean="0">
                <a:latin typeface="+mn-ea"/>
              </a:rPr>
              <a:t>當然病患及其照顧者亦為其中的成員，因其亦須熟悉健康照顧的知識及技術，才能維持並促進治療的效果，也才能在病方與醫方有共識的前提之下，使病患獲得妥善的照護。</a:t>
            </a:r>
          </a:p>
          <a:p>
            <a:endParaRPr lang="zh-TW" altLang="en-US" dirty="0"/>
          </a:p>
        </p:txBody>
      </p:sp>
      <p:sp>
        <p:nvSpPr>
          <p:cNvPr id="4" name="投影片編號版面配置區 3"/>
          <p:cNvSpPr>
            <a:spLocks noGrp="1"/>
          </p:cNvSpPr>
          <p:nvPr>
            <p:ph type="sldNum" sz="quarter" idx="10"/>
          </p:nvPr>
        </p:nvSpPr>
        <p:spPr/>
        <p:txBody>
          <a:bodyPr/>
          <a:lstStyle/>
          <a:p>
            <a:fld id="{C4A9DBD1-E667-423B-912A-91D3B46E9D41}" type="slidenum">
              <a:rPr lang="zh-TW" altLang="en-US" smtClean="0"/>
              <a:pPr/>
              <a:t>11</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sz="1200" kern="1200" dirty="0" smtClean="0">
                <a:solidFill>
                  <a:schemeClr val="tx1"/>
                </a:solidFill>
                <a:latin typeface="+mn-lt"/>
                <a:ea typeface="+mn-ea"/>
                <a:cs typeface="+mn-cs"/>
              </a:rPr>
              <a:t>反移情作用</a:t>
            </a:r>
            <a:r>
              <a:rPr lang="en-US" altLang="zh-TW" sz="1200" kern="1200" dirty="0" smtClean="0">
                <a:solidFill>
                  <a:schemeClr val="tx1"/>
                </a:solidFill>
                <a:latin typeface="+mn-lt"/>
                <a:ea typeface="+mn-ea"/>
                <a:cs typeface="+mn-cs"/>
              </a:rPr>
              <a:t>(counter-</a:t>
            </a:r>
            <a:r>
              <a:rPr lang="en-US" altLang="zh-TW" sz="1200" kern="1200" dirty="0" err="1" smtClean="0">
                <a:solidFill>
                  <a:schemeClr val="tx1"/>
                </a:solidFill>
                <a:latin typeface="+mn-lt"/>
                <a:ea typeface="+mn-ea"/>
                <a:cs typeface="+mn-cs"/>
              </a:rPr>
              <a:t>tranference</a:t>
            </a:r>
            <a:r>
              <a:rPr lang="en-US" altLang="zh-TW"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係指諮商員對當事人表達的一種情緒反應或投射作用，包括諮商員對當事人的內在及外在行為所表現的意識典潛意識態度。反移情的感覺內容易有正負兩種</a:t>
            </a:r>
            <a:r>
              <a:rPr lang="en-US" altLang="zh-TW"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正的反移情如諮商員對當事人的好感，負的反移情如諮商員對當事人產生</a:t>
            </a:r>
            <a:r>
              <a:rPr lang="zh-TW" altLang="en-US" sz="1200" kern="1200" smtClean="0">
                <a:solidFill>
                  <a:schemeClr val="tx1"/>
                </a:solidFill>
                <a:latin typeface="+mn-lt"/>
                <a:ea typeface="+mn-ea"/>
                <a:cs typeface="+mn-cs"/>
              </a:rPr>
              <a:t>敵意。</a:t>
            </a:r>
            <a:endParaRPr lang="zh-TW" altLang="en-US" dirty="0"/>
          </a:p>
        </p:txBody>
      </p:sp>
      <p:sp>
        <p:nvSpPr>
          <p:cNvPr id="4" name="投影片編號版面配置區 3"/>
          <p:cNvSpPr>
            <a:spLocks noGrp="1"/>
          </p:cNvSpPr>
          <p:nvPr>
            <p:ph type="sldNum" sz="quarter" idx="10"/>
          </p:nvPr>
        </p:nvSpPr>
        <p:spPr/>
        <p:txBody>
          <a:bodyPr/>
          <a:lstStyle/>
          <a:p>
            <a:fld id="{C4A9DBD1-E667-423B-912A-91D3B46E9D41}" type="slidenum">
              <a:rPr lang="zh-TW" altLang="en-US" smtClean="0"/>
              <a:pPr/>
              <a:t>13</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C4A9DBD1-E667-423B-912A-91D3B46E9D41}" type="slidenum">
              <a:rPr lang="zh-TW" altLang="en-US" smtClean="0"/>
              <a:pPr/>
              <a:t>14</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DEBBAF80-1C07-4D9A-B4FD-1E0C5754A57A}" type="datetime1">
              <a:rPr lang="zh-TW" altLang="en-US" smtClean="0"/>
              <a:pPr/>
              <a:t>2014/4/17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6850336-2D39-4CB6-8F92-6904F84DE518}" type="datetime1">
              <a:rPr lang="zh-TW" altLang="en-US" smtClean="0"/>
              <a:pPr/>
              <a:t>2014/4/17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8921492-19A5-48D8-892D-4334E85C853A}" type="datetime1">
              <a:rPr lang="zh-TW" altLang="en-US" smtClean="0"/>
              <a:pPr/>
              <a:t>2014/4/17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67544" y="764704"/>
            <a:ext cx="8229600" cy="1143000"/>
          </a:xfrm>
        </p:spPr>
        <p:txBody>
          <a:bodyPr/>
          <a:lstStyle>
            <a:lvl1pPr>
              <a:defRPr>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57200" y="2420888"/>
            <a:ext cx="8229600" cy="3705275"/>
          </a:xfrm>
        </p:spPr>
        <p:txBody>
          <a:bodyPr/>
          <a:lstStyle>
            <a:lvl1pPr>
              <a:defRPr>
                <a:latin typeface="標楷體" pitchFamily="65" charset="-120"/>
                <a:ea typeface="標楷體" pitchFamily="65" charset="-120"/>
              </a:defRPr>
            </a:lvl1pPr>
            <a:lvl2pPr>
              <a:defRPr>
                <a:latin typeface="標楷體" pitchFamily="65" charset="-120"/>
                <a:ea typeface="標楷體" pitchFamily="65" charset="-120"/>
              </a:defRPr>
            </a:lvl2pPr>
            <a:lvl3pPr>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fld id="{48567597-0D5A-4847-9669-3D2F0B9317DB}" type="datetime1">
              <a:rPr lang="zh-TW" altLang="en-US" smtClean="0"/>
              <a:pPr/>
              <a:t>2014/4/17</a:t>
            </a:fld>
            <a:endParaRPr lang="zh-TW" altLang="en-US"/>
          </a:p>
        </p:txBody>
      </p:sp>
      <p:sp>
        <p:nvSpPr>
          <p:cNvPr id="5" name="頁尾版面配置區 4"/>
          <p:cNvSpPr>
            <a:spLocks noGrp="1"/>
          </p:cNvSpPr>
          <p:nvPr>
            <p:ph type="ftr" sz="quarter" idx="11"/>
          </p:nvPr>
        </p:nvSpPr>
        <p:spPr/>
        <p:txBody>
          <a:bodyPr/>
          <a:lstStyle/>
          <a:p>
            <a:endParaRPr lang="zh-TW" altLang="en-US" dirty="0"/>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dirty="0"/>
          </a:p>
        </p:txBody>
      </p:sp>
      <p:pic>
        <p:nvPicPr>
          <p:cNvPr id="8" name="圖片 7" descr="育成logo1.png"/>
          <p:cNvPicPr>
            <a:picLocks noChangeAspect="1"/>
          </p:cNvPicPr>
          <p:nvPr userDrawn="1"/>
        </p:nvPicPr>
        <p:blipFill>
          <a:blip r:embed="rId2" cstate="print"/>
          <a:stretch>
            <a:fillRect/>
          </a:stretch>
        </p:blipFill>
        <p:spPr>
          <a:xfrm>
            <a:off x="2987824" y="6381328"/>
            <a:ext cx="3247929" cy="260648"/>
          </a:xfrm>
          <a:prstGeom prst="rect">
            <a:avLst/>
          </a:prstGeom>
        </p:spPr>
      </p:pic>
      <p:pic>
        <p:nvPicPr>
          <p:cNvPr id="9" name="圖片 8" descr="未命名-1.fw.png"/>
          <p:cNvPicPr>
            <a:picLocks noChangeAspect="1"/>
          </p:cNvPicPr>
          <p:nvPr userDrawn="1"/>
        </p:nvPicPr>
        <p:blipFill>
          <a:blip r:embed="rId3" cstate="print"/>
          <a:stretch>
            <a:fillRect/>
          </a:stretch>
        </p:blipFill>
        <p:spPr>
          <a:xfrm>
            <a:off x="0" y="0"/>
            <a:ext cx="2893632" cy="90464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278D3E77-608B-43DB-9AC2-6D49031F0E2D}" type="datetime1">
              <a:rPr lang="zh-TW" altLang="en-US" smtClean="0"/>
              <a:pPr/>
              <a:t>2014/4/17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DF7D3A90-0453-4B8B-B73E-64B093203D07}" type="datetime1">
              <a:rPr lang="zh-TW" altLang="en-US" smtClean="0"/>
              <a:pPr/>
              <a:t>2014/4/17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250120BD-12B1-4C10-8022-F60C90039F78}" type="datetime1">
              <a:rPr lang="zh-TW" altLang="en-US" smtClean="0"/>
              <a:pPr/>
              <a:t>2014/4/17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BFB27A93-B2EE-4E74-BF9E-1DDA3B86CBF0}" type="datetime1">
              <a:rPr lang="zh-TW" altLang="en-US" smtClean="0"/>
              <a:pPr/>
              <a:t>2014/4/17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0BEDA268-4A87-460F-9F36-B8CEA3E7A93F}" type="datetime1">
              <a:rPr lang="zh-TW" altLang="en-US" smtClean="0"/>
              <a:pPr/>
              <a:t>2014/4/17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64221BA9-0C4B-4349-9056-1C5075BC6C03}" type="datetime1">
              <a:rPr lang="zh-TW" altLang="en-US" smtClean="0"/>
              <a:pPr/>
              <a:t>2014/4/17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D81937E-3FB6-49CC-B0B2-21D2055447D5}" type="datetime1">
              <a:rPr lang="zh-TW" altLang="en-US" smtClean="0"/>
              <a:pPr/>
              <a:t>2014/4/17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0D2AC2-5245-4CBF-BDA7-F42BAF2E8503}" type="datetime1">
              <a:rPr lang="zh-TW" altLang="en-US" smtClean="0"/>
              <a:pPr/>
              <a:t>2014/4/17</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4788024" y="548680"/>
            <a:ext cx="3996952" cy="3024336"/>
          </a:xfrm>
        </p:spPr>
        <p:txBody>
          <a:bodyPr>
            <a:normAutofit/>
          </a:bodyPr>
          <a:lstStyle/>
          <a:p>
            <a:r>
              <a:rPr lang="zh-TW" altLang="zh-TW" sz="4200" b="1" dirty="0" smtClean="0">
                <a:latin typeface="標楷體" pitchFamily="65" charset="-120"/>
                <a:ea typeface="標楷體" pitchFamily="65" charset="-120"/>
              </a:rPr>
              <a:t>心智功能障礙者老化評估使用手冊暨紀錄表介紹</a:t>
            </a:r>
            <a:r>
              <a:rPr lang="en-US" altLang="zh-TW" sz="4200" b="1" dirty="0" smtClean="0">
                <a:latin typeface="標楷體" pitchFamily="65" charset="-120"/>
                <a:ea typeface="標楷體" pitchFamily="65" charset="-120"/>
              </a:rPr>
              <a:t/>
            </a:r>
            <a:br>
              <a:rPr lang="en-US" altLang="zh-TW" sz="4200" b="1" dirty="0" smtClean="0">
                <a:latin typeface="標楷體" pitchFamily="65" charset="-120"/>
                <a:ea typeface="標楷體" pitchFamily="65" charset="-120"/>
              </a:rPr>
            </a:br>
            <a:r>
              <a:rPr lang="zh-TW" altLang="en-US" sz="4200" b="1" dirty="0" smtClean="0">
                <a:latin typeface="標楷體" pitchFamily="65" charset="-120"/>
                <a:ea typeface="標楷體" pitchFamily="65" charset="-120"/>
              </a:rPr>
              <a:t>與評估方式說明</a:t>
            </a:r>
            <a:endParaRPr lang="zh-TW" altLang="en-US" sz="4200" dirty="0">
              <a:latin typeface="標楷體" pitchFamily="65" charset="-120"/>
              <a:ea typeface="標楷體" pitchFamily="65" charset="-120"/>
            </a:endParaRPr>
          </a:p>
        </p:txBody>
      </p:sp>
      <p:sp>
        <p:nvSpPr>
          <p:cNvPr id="3" name="副標題 2"/>
          <p:cNvSpPr>
            <a:spLocks noGrp="1"/>
          </p:cNvSpPr>
          <p:nvPr>
            <p:ph type="subTitle" idx="1"/>
          </p:nvPr>
        </p:nvSpPr>
        <p:spPr>
          <a:xfrm>
            <a:off x="5004048" y="4005064"/>
            <a:ext cx="3632448" cy="1752600"/>
          </a:xfrm>
        </p:spPr>
        <p:txBody>
          <a:bodyPr>
            <a:normAutofit fontScale="92500"/>
          </a:bodyPr>
          <a:lstStyle/>
          <a:p>
            <a:r>
              <a:rPr lang="zh-TW" altLang="en-US" b="1" dirty="0" smtClean="0">
                <a:latin typeface="標楷體" pitchFamily="65" charset="-120"/>
                <a:ea typeface="標楷體" pitchFamily="65" charset="-120"/>
              </a:rPr>
              <a:t>育成社會福利基金會</a:t>
            </a:r>
            <a:endParaRPr lang="en-US" altLang="zh-TW" b="1" dirty="0" smtClean="0">
              <a:latin typeface="標楷體" pitchFamily="65" charset="-120"/>
              <a:ea typeface="標楷體" pitchFamily="65" charset="-120"/>
            </a:endParaRPr>
          </a:p>
          <a:p>
            <a:r>
              <a:rPr lang="zh-TW" altLang="en-US" b="1" dirty="0" smtClean="0">
                <a:latin typeface="標楷體" pitchFamily="65" charset="-120"/>
                <a:ea typeface="標楷體" pitchFamily="65" charset="-120"/>
              </a:rPr>
              <a:t>新北市愛育發展中心主任鄭芬芳</a:t>
            </a:r>
            <a:endParaRPr lang="zh-TW" altLang="en-US" b="1" dirty="0">
              <a:latin typeface="標楷體" pitchFamily="65" charset="-120"/>
              <a:ea typeface="標楷體" pitchFamily="65" charset="-120"/>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1</a:t>
            </a:fld>
            <a:endParaRPr lang="zh-TW" altLang="en-US" dirty="0"/>
          </a:p>
        </p:txBody>
      </p:sp>
      <p:pic>
        <p:nvPicPr>
          <p:cNvPr id="6" name="圖片 5" descr="老化評估記錄表封面改4-01.jpg"/>
          <p:cNvPicPr>
            <a:picLocks noChangeAspect="1"/>
          </p:cNvPicPr>
          <p:nvPr/>
        </p:nvPicPr>
        <p:blipFill>
          <a:blip r:embed="rId3" cstate="print"/>
          <a:srcRect l="51575" t="6828" r="2751" b="3507"/>
          <a:stretch>
            <a:fillRect/>
          </a:stretch>
        </p:blipFill>
        <p:spPr>
          <a:xfrm>
            <a:off x="467544" y="620688"/>
            <a:ext cx="4176464" cy="583264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96752"/>
            <a:ext cx="8291264" cy="4968552"/>
          </a:xfrm>
        </p:spPr>
        <p:txBody>
          <a:bodyPr>
            <a:normAutofit/>
          </a:bodyPr>
          <a:lstStyle/>
          <a:p>
            <a:r>
              <a:rPr lang="zh-TW" altLang="en-US" dirty="0" smtClean="0"/>
              <a:t>本手冊的評估原則：</a:t>
            </a:r>
            <a:r>
              <a:rPr lang="zh-TW" altLang="en-US" b="1" dirty="0" smtClean="0">
                <a:solidFill>
                  <a:srgbClr val="FF0000"/>
                </a:solidFill>
              </a:rPr>
              <a:t>自己跟自己比</a:t>
            </a:r>
            <a:endParaRPr lang="en-US" altLang="zh-TW" dirty="0" smtClean="0"/>
          </a:p>
          <a:p>
            <a:r>
              <a:rPr lang="zh-TW" altLang="en-US" dirty="0" smtClean="0"/>
              <a:t>評估服務對象的老化情形時，要與</a:t>
            </a:r>
            <a:r>
              <a:rPr lang="zh-TW" altLang="en-US" b="1" u="sng" dirty="0" smtClean="0">
                <a:solidFill>
                  <a:srgbClr val="FF0000"/>
                </a:solidFill>
              </a:rPr>
              <a:t>對象本身的基礎條件</a:t>
            </a:r>
            <a:r>
              <a:rPr lang="zh-TW" altLang="en-US" dirty="0" smtClean="0"/>
              <a:t>相比，而不是與同年齡之他人、或不同年齡層者相比。</a:t>
            </a:r>
            <a:endParaRPr lang="en-US" altLang="zh-TW" dirty="0" smtClean="0"/>
          </a:p>
          <a:p>
            <a:r>
              <a:rPr lang="zh-TW" altLang="en-US" dirty="0" smtClean="0"/>
              <a:t>評估時，務必參照服務對象其過去的生命歷史、教育、角色期待等訊息，個別差異往往影響著評估結果。</a:t>
            </a:r>
            <a:endParaRPr lang="en-US" altLang="zh-TW" dirty="0" smtClean="0"/>
          </a:p>
          <a:p>
            <a:endParaRPr lang="en-US" altLang="zh-TW" dirty="0" smtClean="0"/>
          </a:p>
          <a:p>
            <a:pPr>
              <a:buNone/>
            </a:pPr>
            <a:endParaRPr lang="en-US" altLang="zh-TW" dirty="0" smtClean="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10</a:t>
            </a:fld>
            <a:endParaRPr lang="zh-TW"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987824" y="0"/>
            <a:ext cx="5709320" cy="1143000"/>
          </a:xfrm>
        </p:spPr>
        <p:txBody>
          <a:bodyPr>
            <a:noAutofit/>
          </a:bodyPr>
          <a:lstStyle/>
          <a:p>
            <a:r>
              <a:rPr lang="zh-TW" altLang="en-US" b="1" dirty="0" smtClean="0"/>
              <a:t>團隊合作的老化評估</a:t>
            </a:r>
            <a:endParaRPr lang="zh-TW" altLang="en-US" b="1" dirty="0"/>
          </a:p>
        </p:txBody>
      </p:sp>
      <p:sp>
        <p:nvSpPr>
          <p:cNvPr id="3" name="內容版面配置區 2"/>
          <p:cNvSpPr>
            <a:spLocks noGrp="1"/>
          </p:cNvSpPr>
          <p:nvPr>
            <p:ph idx="1"/>
          </p:nvPr>
        </p:nvSpPr>
        <p:spPr>
          <a:xfrm>
            <a:off x="395536" y="1556792"/>
            <a:ext cx="8229600" cy="4824536"/>
          </a:xfrm>
        </p:spPr>
        <p:txBody>
          <a:bodyPr>
            <a:normAutofit/>
          </a:bodyPr>
          <a:lstStyle/>
          <a:p>
            <a:pPr>
              <a:spcBef>
                <a:spcPts val="3000"/>
              </a:spcBef>
            </a:pPr>
            <a:r>
              <a:rPr lang="zh-TW" altLang="en-US" dirty="0" smtClean="0">
                <a:latin typeface="+mn-ea"/>
              </a:rPr>
              <a:t>由於障礙年長者的老化常合併許多其他方面的問題，因此評估團隊的成員除應包含：教保員、護理師、社工、職能治療師、物理治療師等；</a:t>
            </a:r>
            <a:endParaRPr lang="en-US" altLang="zh-TW" dirty="0" smtClean="0">
              <a:latin typeface="+mn-ea"/>
            </a:endParaRPr>
          </a:p>
          <a:p>
            <a:pPr>
              <a:spcBef>
                <a:spcPts val="3000"/>
              </a:spcBef>
            </a:pPr>
            <a:r>
              <a:rPr lang="zh-TW" altLang="en-US" dirty="0" smtClean="0">
                <a:latin typeface="+mn-ea"/>
              </a:rPr>
              <a:t>條件許可的話能結合其他相關支持人員如如營養師、臨床藥師、語言治療師、精神科醫師、臨床心理師、志工及宗教人員等。</a:t>
            </a:r>
            <a:endParaRPr lang="en-US" altLang="zh-TW" dirty="0" smtClean="0">
              <a:latin typeface="+mn-ea"/>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11</a:t>
            </a:fld>
            <a:endParaRPr lang="zh-TW"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73DA0BB7-265A-403C-9275-D587AB510EDC}" type="slidenum">
              <a:rPr lang="zh-TW" altLang="en-US" smtClean="0"/>
              <a:pPr/>
              <a:t>12</a:t>
            </a:fld>
            <a:endParaRPr lang="zh-TW" altLang="en-US" dirty="0"/>
          </a:p>
        </p:txBody>
      </p:sp>
      <p:pic>
        <p:nvPicPr>
          <p:cNvPr id="27650" name="Picture 2"/>
          <p:cNvPicPr>
            <a:picLocks noChangeAspect="1" noChangeArrowheads="1"/>
          </p:cNvPicPr>
          <p:nvPr/>
        </p:nvPicPr>
        <p:blipFill>
          <a:blip r:embed="rId2" cstate="print"/>
          <a:srcRect l="19288" t="22280" r="9051" b="8421"/>
          <a:stretch>
            <a:fillRect/>
          </a:stretch>
        </p:blipFill>
        <p:spPr bwMode="auto">
          <a:xfrm>
            <a:off x="179512" y="1052736"/>
            <a:ext cx="6552728" cy="44644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7651" name="Picture 3"/>
          <p:cNvPicPr>
            <a:picLocks noChangeAspect="1" noChangeArrowheads="1"/>
          </p:cNvPicPr>
          <p:nvPr/>
        </p:nvPicPr>
        <p:blipFill>
          <a:blip r:embed="rId3" cstate="print"/>
          <a:srcRect l="24800" t="13460" r="41337" b="12201"/>
          <a:stretch>
            <a:fillRect/>
          </a:stretch>
        </p:blipFill>
        <p:spPr bwMode="auto">
          <a:xfrm>
            <a:off x="5580112" y="1916832"/>
            <a:ext cx="3312368" cy="42484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03848" y="0"/>
            <a:ext cx="5637312" cy="1143000"/>
          </a:xfrm>
        </p:spPr>
        <p:txBody>
          <a:bodyPr/>
          <a:lstStyle/>
          <a:p>
            <a:pPr algn="l"/>
            <a:r>
              <a:rPr lang="zh-TW" altLang="en-US" b="1" dirty="0" smtClean="0"/>
              <a:t>評估人員應</a:t>
            </a:r>
            <a:r>
              <a:rPr lang="en-US" altLang="zh-TW" b="1" dirty="0" smtClean="0"/>
              <a:t>…</a:t>
            </a:r>
            <a:endParaRPr lang="zh-TW" altLang="en-US" b="1" dirty="0"/>
          </a:p>
        </p:txBody>
      </p:sp>
      <p:sp>
        <p:nvSpPr>
          <p:cNvPr id="3" name="內容版面配置區 2"/>
          <p:cNvSpPr>
            <a:spLocks noGrp="1"/>
          </p:cNvSpPr>
          <p:nvPr>
            <p:ph idx="1"/>
          </p:nvPr>
        </p:nvSpPr>
        <p:spPr>
          <a:xfrm>
            <a:off x="457200" y="1628800"/>
            <a:ext cx="8229600" cy="4497363"/>
          </a:xfrm>
        </p:spPr>
        <p:txBody>
          <a:bodyPr/>
          <a:lstStyle/>
          <a:p>
            <a:r>
              <a:rPr lang="zh-TW" altLang="en-US" dirty="0" smtClean="0"/>
              <a:t>積極拓展老年學</a:t>
            </a:r>
            <a:r>
              <a:rPr lang="en-US" altLang="zh-TW" dirty="0" smtClean="0"/>
              <a:t>(</a:t>
            </a:r>
            <a:r>
              <a:rPr lang="en-US" altLang="zh-TW" dirty="0" err="1" smtClean="0"/>
              <a:t>gerentology</a:t>
            </a:r>
            <a:r>
              <a:rPr lang="en-US" altLang="zh-TW" dirty="0" smtClean="0"/>
              <a:t>)</a:t>
            </a:r>
            <a:r>
              <a:rPr lang="zh-TW" altLang="en-US" dirty="0" smtClean="0"/>
              <a:t>及老年醫學</a:t>
            </a:r>
            <a:r>
              <a:rPr lang="en-US" altLang="zh-TW" dirty="0" smtClean="0"/>
              <a:t>(geriatrics)</a:t>
            </a:r>
            <a:r>
              <a:rPr lang="zh-TW" altLang="en-US" dirty="0" smtClean="0"/>
              <a:t>的知能</a:t>
            </a:r>
            <a:endParaRPr lang="en-US" altLang="zh-TW" dirty="0" smtClean="0"/>
          </a:p>
          <a:p>
            <a:r>
              <a:rPr lang="zh-TW" altLang="en-US" dirty="0" smtClean="0"/>
              <a:t>與其他專業團隊共同合作</a:t>
            </a:r>
            <a:endParaRPr lang="en-US" altLang="zh-TW" dirty="0" smtClean="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13</a:t>
            </a:fld>
            <a:endParaRPr lang="zh-TW"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843808" y="0"/>
            <a:ext cx="5709320" cy="908720"/>
          </a:xfrm>
        </p:spPr>
        <p:txBody>
          <a:bodyPr/>
          <a:lstStyle/>
          <a:p>
            <a:r>
              <a:rPr lang="zh-TW" altLang="en-US" b="1" dirty="0" smtClean="0"/>
              <a:t>評估架構</a:t>
            </a:r>
            <a:endParaRPr lang="zh-TW" altLang="en-US" b="1"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14</a:t>
            </a:fld>
            <a:endParaRPr lang="zh-TW" altLang="en-US" dirty="0"/>
          </a:p>
        </p:txBody>
      </p:sp>
      <p:grpSp>
        <p:nvGrpSpPr>
          <p:cNvPr id="20" name="群組 19"/>
          <p:cNvGrpSpPr/>
          <p:nvPr/>
        </p:nvGrpSpPr>
        <p:grpSpPr>
          <a:xfrm>
            <a:off x="827584" y="908720"/>
            <a:ext cx="8100392" cy="5458409"/>
            <a:chOff x="611560" y="908720"/>
            <a:chExt cx="7884368" cy="5458409"/>
          </a:xfrm>
        </p:grpSpPr>
        <p:pic>
          <p:nvPicPr>
            <p:cNvPr id="2050" name="Picture 2"/>
            <p:cNvPicPr>
              <a:picLocks noChangeAspect="1" noChangeArrowheads="1"/>
            </p:cNvPicPr>
            <p:nvPr/>
          </p:nvPicPr>
          <p:blipFill>
            <a:blip r:embed="rId3" cstate="print"/>
            <a:srcRect l="13775" t="7161" r="14563" b="13460"/>
            <a:stretch>
              <a:fillRect/>
            </a:stretch>
          </p:blipFill>
          <p:spPr bwMode="auto">
            <a:xfrm>
              <a:off x="611560" y="908720"/>
              <a:ext cx="7884368" cy="5458409"/>
            </a:xfrm>
            <a:prstGeom prst="rect">
              <a:avLst/>
            </a:prstGeom>
            <a:noFill/>
            <a:ln w="9525">
              <a:noFill/>
              <a:miter lim="800000"/>
              <a:headEnd/>
              <a:tailEnd/>
            </a:ln>
          </p:spPr>
        </p:pic>
        <p:sp>
          <p:nvSpPr>
            <p:cNvPr id="6" name="橢圓 5"/>
            <p:cNvSpPr/>
            <p:nvPr/>
          </p:nvSpPr>
          <p:spPr>
            <a:xfrm>
              <a:off x="3851920" y="3140968"/>
              <a:ext cx="1368152" cy="936104"/>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cxnSp>
          <p:nvCxnSpPr>
            <p:cNvPr id="10" name="直線單箭頭接點 9"/>
            <p:cNvCxnSpPr>
              <a:stCxn id="6" idx="0"/>
            </p:cNvCxnSpPr>
            <p:nvPr/>
          </p:nvCxnSpPr>
          <p:spPr>
            <a:xfrm flipH="1" flipV="1">
              <a:off x="3635896" y="2060848"/>
              <a:ext cx="900100"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p:nvPr/>
          </p:nvCxnSpPr>
          <p:spPr>
            <a:xfrm flipV="1">
              <a:off x="4499992" y="1916832"/>
              <a:ext cx="864096"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a:stCxn id="6" idx="0"/>
            </p:cNvCxnSpPr>
            <p:nvPr/>
          </p:nvCxnSpPr>
          <p:spPr>
            <a:xfrm flipV="1">
              <a:off x="4535996" y="2708920"/>
              <a:ext cx="756084"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a:xfrm flipH="1" flipV="1">
              <a:off x="3707904" y="3356992"/>
              <a:ext cx="216024"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直線單箭頭接點 18"/>
            <p:cNvCxnSpPr>
              <a:stCxn id="6" idx="4"/>
            </p:cNvCxnSpPr>
            <p:nvPr/>
          </p:nvCxnSpPr>
          <p:spPr>
            <a:xfrm flipH="1">
              <a:off x="3779912" y="4077072"/>
              <a:ext cx="756084"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a:xfrm>
              <a:off x="5220072" y="3429000"/>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p:nvPr/>
          </p:nvCxnSpPr>
          <p:spPr>
            <a:xfrm>
              <a:off x="4499992" y="4077072"/>
              <a:ext cx="864096"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6" name="向右箭號圖說文字 15"/>
          <p:cNvSpPr/>
          <p:nvPr/>
        </p:nvSpPr>
        <p:spPr>
          <a:xfrm>
            <a:off x="179512" y="4221088"/>
            <a:ext cx="1152128" cy="2160240"/>
          </a:xfrm>
          <a:prstGeom prst="rightArrowCallout">
            <a:avLst>
              <a:gd name="adj1" fmla="val 7843"/>
              <a:gd name="adj2" fmla="val 11929"/>
              <a:gd name="adj3" fmla="val 25000"/>
              <a:gd name="adj4" fmla="val 6497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1600" b="1" dirty="0" smtClean="0"/>
              <a:t>參考</a:t>
            </a:r>
            <a:r>
              <a:rPr lang="en-US" altLang="zh-TW" b="1" dirty="0" smtClean="0"/>
              <a:t>ICD-10-CM</a:t>
            </a:r>
            <a:r>
              <a:rPr lang="zh-TW" altLang="en-US" b="1" dirty="0" smtClean="0"/>
              <a:t>疾病分類與診斷</a:t>
            </a:r>
            <a:endParaRPr lang="zh-TW" altLang="en-US"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932040" y="260648"/>
            <a:ext cx="3765104" cy="936104"/>
          </a:xfrm>
        </p:spPr>
        <p:txBody>
          <a:bodyPr/>
          <a:lstStyle/>
          <a:p>
            <a:r>
              <a:rPr lang="zh-TW" altLang="en-US" b="1" dirty="0" smtClean="0"/>
              <a:t>評估操作說明</a:t>
            </a:r>
            <a:endParaRPr lang="zh-TW" altLang="en-US" b="1" dirty="0"/>
          </a:p>
        </p:txBody>
      </p:sp>
      <p:sp>
        <p:nvSpPr>
          <p:cNvPr id="3" name="內容版面配置區 2"/>
          <p:cNvSpPr>
            <a:spLocks noGrp="1"/>
          </p:cNvSpPr>
          <p:nvPr>
            <p:ph idx="1"/>
          </p:nvPr>
        </p:nvSpPr>
        <p:spPr>
          <a:xfrm>
            <a:off x="457200" y="1196752"/>
            <a:ext cx="8229600" cy="4929411"/>
          </a:xfrm>
        </p:spPr>
        <p:txBody>
          <a:bodyPr/>
          <a:lstStyle/>
          <a:p>
            <a:r>
              <a:rPr lang="zh-TW" altLang="en-US" dirty="0" smtClean="0"/>
              <a:t>表一日常生活活動</a:t>
            </a:r>
            <a:endParaRPr lang="en-US" altLang="zh-TW" dirty="0" smtClean="0"/>
          </a:p>
          <a:p>
            <a:r>
              <a:rPr lang="zh-TW" altLang="en-US" dirty="0" smtClean="0"/>
              <a:t>表二身體功能活動狀況</a:t>
            </a:r>
            <a:endParaRPr lang="en-US" altLang="zh-TW" dirty="0" smtClean="0"/>
          </a:p>
          <a:p>
            <a:r>
              <a:rPr lang="zh-TW" altLang="en-US" dirty="0" smtClean="0"/>
              <a:t>表三疾病與用藥</a:t>
            </a:r>
            <a:endParaRPr lang="en-US" altLang="zh-TW" dirty="0" smtClean="0"/>
          </a:p>
          <a:p>
            <a:r>
              <a:rPr lang="zh-TW" altLang="en-US" dirty="0" smtClean="0"/>
              <a:t>表四營養及排泄狀況</a:t>
            </a:r>
            <a:endParaRPr lang="en-US" altLang="zh-TW" dirty="0" smtClean="0"/>
          </a:p>
          <a:p>
            <a:r>
              <a:rPr lang="zh-TW" altLang="en-US" dirty="0" smtClean="0"/>
              <a:t>表五口腔狀況</a:t>
            </a:r>
            <a:endParaRPr lang="en-US" altLang="zh-TW" dirty="0" smtClean="0"/>
          </a:p>
          <a:p>
            <a:r>
              <a:rPr lang="zh-TW" altLang="en-US" dirty="0" smtClean="0"/>
              <a:t>表六認知及知覺狀況</a:t>
            </a:r>
            <a:endParaRPr lang="en-US" altLang="zh-TW" dirty="0" smtClean="0"/>
          </a:p>
          <a:p>
            <a:r>
              <a:rPr lang="zh-TW" altLang="en-US" dirty="0" smtClean="0"/>
              <a:t>表七情緒行為與娛樂活動狀況</a:t>
            </a:r>
          </a:p>
          <a:p>
            <a:pPr>
              <a:buNone/>
            </a:pPr>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15</a:t>
            </a:fld>
            <a:endParaRPr lang="zh-TW"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764704"/>
            <a:ext cx="8229600" cy="864096"/>
          </a:xfrm>
        </p:spPr>
        <p:txBody>
          <a:bodyPr>
            <a:normAutofit fontScale="90000"/>
          </a:bodyPr>
          <a:lstStyle/>
          <a:p>
            <a:r>
              <a:rPr lang="en-US" altLang="zh-TW" dirty="0" smtClean="0"/>
              <a:t/>
            </a:r>
            <a:br>
              <a:rPr lang="en-US" altLang="zh-TW" dirty="0" smtClean="0"/>
            </a:br>
            <a:r>
              <a:rPr lang="en-US" altLang="zh-TW" dirty="0" smtClean="0"/>
              <a:t/>
            </a:r>
            <a:br>
              <a:rPr lang="en-US" altLang="zh-TW" dirty="0" smtClean="0"/>
            </a:br>
            <a:r>
              <a:rPr lang="zh-TW" altLang="en-US" b="1" dirty="0" smtClean="0"/>
              <a:t>表一日常生活活動</a:t>
            </a:r>
            <a:r>
              <a:rPr lang="en-US" altLang="zh-TW" b="1" dirty="0" smtClean="0"/>
              <a:t/>
            </a:r>
            <a:br>
              <a:rPr lang="en-US" altLang="zh-TW" b="1" dirty="0" smtClean="0"/>
            </a:br>
            <a:r>
              <a:rPr lang="zh-TW" altLang="en-US" dirty="0" smtClean="0"/>
              <a:t/>
            </a:r>
            <a:br>
              <a:rPr lang="zh-TW" altLang="en-US" dirty="0" smtClean="0"/>
            </a:br>
            <a:endParaRPr lang="zh-TW" altLang="en-US" dirty="0"/>
          </a:p>
        </p:txBody>
      </p:sp>
      <p:sp>
        <p:nvSpPr>
          <p:cNvPr id="3" name="內容版面配置區 2"/>
          <p:cNvSpPr>
            <a:spLocks noGrp="1"/>
          </p:cNvSpPr>
          <p:nvPr>
            <p:ph idx="1"/>
          </p:nvPr>
        </p:nvSpPr>
        <p:spPr>
          <a:xfrm>
            <a:off x="457200" y="1916832"/>
            <a:ext cx="8229600" cy="4209331"/>
          </a:xfrm>
        </p:spPr>
        <p:txBody>
          <a:bodyPr/>
          <a:lstStyle/>
          <a:p>
            <a:r>
              <a:rPr lang="zh-TW" altLang="zh-TW" dirty="0" smtClean="0"/>
              <a:t>本表共有十個項目，每個項目包含</a:t>
            </a:r>
            <a:r>
              <a:rPr lang="zh-TW" altLang="en-US" dirty="0" smtClean="0"/>
              <a:t>「</a:t>
            </a:r>
            <a:r>
              <a:rPr lang="en-US" altLang="zh-TW" dirty="0" smtClean="0"/>
              <a:t>0.1.2.3</a:t>
            </a:r>
            <a:r>
              <a:rPr lang="zh-TW" altLang="en-US" dirty="0" smtClean="0"/>
              <a:t>」</a:t>
            </a:r>
            <a:r>
              <a:rPr lang="en-US" altLang="zh-TW" dirty="0" smtClean="0"/>
              <a:t>4</a:t>
            </a:r>
            <a:r>
              <a:rPr lang="zh-TW" altLang="zh-TW" dirty="0" smtClean="0"/>
              <a:t>項評估標準</a:t>
            </a:r>
            <a:r>
              <a:rPr lang="zh-TW" altLang="en-US" dirty="0" smtClean="0"/>
              <a:t>。 </a:t>
            </a:r>
            <a:endParaRPr lang="en-US" altLang="zh-TW" dirty="0" smtClean="0"/>
          </a:p>
          <a:p>
            <a:r>
              <a:rPr lang="zh-TW" altLang="zh-TW" dirty="0" smtClean="0"/>
              <a:t>標準以服務使用者需要被支持的程度加以區分，需要被支持的程度越高，則分數標準越高。</a:t>
            </a:r>
          </a:p>
          <a:p>
            <a:r>
              <a:rPr lang="zh-TW" altLang="zh-TW" dirty="0" smtClean="0"/>
              <a:t>請評估者於每一次評估後，計算評估標準</a:t>
            </a:r>
            <a:r>
              <a:rPr lang="zh-TW" altLang="en-US" dirty="0" smtClean="0"/>
              <a:t>「</a:t>
            </a:r>
            <a:r>
              <a:rPr lang="en-US" altLang="zh-TW" dirty="0" smtClean="0"/>
              <a:t>3</a:t>
            </a:r>
            <a:r>
              <a:rPr lang="zh-TW" altLang="en-US" dirty="0" smtClean="0"/>
              <a:t>」</a:t>
            </a:r>
            <a:r>
              <a:rPr lang="zh-TW" altLang="zh-TW" dirty="0" smtClean="0"/>
              <a:t>完全支持的項目數。</a:t>
            </a:r>
          </a:p>
          <a:p>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16</a:t>
            </a:fld>
            <a:endParaRPr lang="zh-TW"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404664"/>
            <a:ext cx="8229600" cy="1008112"/>
          </a:xfrm>
        </p:spPr>
        <p:txBody>
          <a:bodyPr>
            <a:normAutofit fontScale="90000"/>
          </a:bodyPr>
          <a:lstStyle/>
          <a:p>
            <a:r>
              <a:rPr lang="en-US" altLang="zh-TW" dirty="0" smtClean="0"/>
              <a:t/>
            </a:r>
            <a:br>
              <a:rPr lang="en-US" altLang="zh-TW" dirty="0" smtClean="0"/>
            </a:br>
            <a:r>
              <a:rPr lang="zh-TW" altLang="en-US" b="1" dirty="0" smtClean="0"/>
              <a:t>表二身體功能活動狀況</a:t>
            </a:r>
            <a:r>
              <a:rPr lang="en-US" altLang="zh-TW" b="1" dirty="0" smtClean="0"/>
              <a:t>2-1</a:t>
            </a:r>
            <a:br>
              <a:rPr lang="en-US" altLang="zh-TW" b="1" dirty="0" smtClean="0"/>
            </a:br>
            <a:endParaRPr lang="zh-TW" altLang="en-US" b="1" dirty="0"/>
          </a:p>
        </p:txBody>
      </p:sp>
      <p:sp>
        <p:nvSpPr>
          <p:cNvPr id="3" name="內容版面配置區 2"/>
          <p:cNvSpPr>
            <a:spLocks noGrp="1"/>
          </p:cNvSpPr>
          <p:nvPr>
            <p:ph idx="1"/>
          </p:nvPr>
        </p:nvSpPr>
        <p:spPr>
          <a:xfrm>
            <a:off x="457200" y="1340768"/>
            <a:ext cx="8229600" cy="4785395"/>
          </a:xfrm>
        </p:spPr>
        <p:txBody>
          <a:bodyPr>
            <a:noAutofit/>
          </a:bodyPr>
          <a:lstStyle/>
          <a:p>
            <a:r>
              <a:rPr lang="zh-TW" altLang="zh-TW" u="sng" dirty="0" smtClean="0"/>
              <a:t>關節活動度限制</a:t>
            </a:r>
            <a:r>
              <a:rPr lang="zh-TW" altLang="en-US" dirty="0" smtClean="0"/>
              <a:t>： </a:t>
            </a:r>
            <a:r>
              <a:rPr lang="zh-TW" altLang="zh-TW" dirty="0" smtClean="0"/>
              <a:t>係指因關節活動度限制而妨礙到日常功能</a:t>
            </a:r>
            <a:r>
              <a:rPr lang="en-US" altLang="zh-TW" dirty="0" smtClean="0"/>
              <a:t>( </a:t>
            </a:r>
            <a:r>
              <a:rPr lang="zh-TW" altLang="zh-TW" dirty="0" smtClean="0"/>
              <a:t>尤其是每天生活的活動</a:t>
            </a:r>
            <a:r>
              <a:rPr lang="en-US" altLang="zh-TW" dirty="0" smtClean="0"/>
              <a:t>) </a:t>
            </a:r>
            <a:r>
              <a:rPr lang="zh-TW" altLang="zh-TW" dirty="0" smtClean="0"/>
              <a:t>或是有受傷的危險性</a:t>
            </a:r>
            <a:r>
              <a:rPr lang="zh-TW" altLang="en-US" dirty="0" smtClean="0"/>
              <a:t>。</a:t>
            </a:r>
            <a:endParaRPr lang="en-US" altLang="zh-TW" dirty="0" smtClean="0"/>
          </a:p>
          <a:p>
            <a:r>
              <a:rPr lang="zh-TW" altLang="zh-TW" u="sng" dirty="0" smtClean="0"/>
              <a:t>自主性運動的喪失</a:t>
            </a:r>
            <a:r>
              <a:rPr lang="zh-TW" altLang="en-US" dirty="0" smtClean="0"/>
              <a:t>：</a:t>
            </a:r>
            <a:r>
              <a:rPr lang="zh-TW" altLang="zh-TW" dirty="0" smtClean="0"/>
              <a:t>試圖執行一項工作時候像缺乏起始的動作一樣，例如</a:t>
            </a:r>
            <a:r>
              <a:rPr lang="en-US" altLang="zh-TW" dirty="0" smtClean="0"/>
              <a:t>: </a:t>
            </a:r>
            <a:r>
              <a:rPr lang="zh-TW" altLang="zh-TW" dirty="0" smtClean="0"/>
              <a:t>不協調、不靈活、肌肉僵直或有突然的動作。</a:t>
            </a: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17</a:t>
            </a:fld>
            <a:endParaRPr lang="zh-TW"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764704"/>
            <a:ext cx="8229600" cy="936104"/>
          </a:xfrm>
        </p:spPr>
        <p:txBody>
          <a:bodyPr>
            <a:normAutofit fontScale="90000"/>
          </a:bodyPr>
          <a:lstStyle/>
          <a:p>
            <a:r>
              <a:rPr lang="zh-TW" altLang="en-US" b="1" dirty="0" smtClean="0"/>
              <a:t>表二身體功能活動狀況</a:t>
            </a:r>
            <a:r>
              <a:rPr lang="en-US" altLang="zh-TW" b="1" dirty="0" smtClean="0"/>
              <a:t>2-2</a:t>
            </a:r>
            <a:br>
              <a:rPr lang="en-US" altLang="zh-TW" b="1" dirty="0" smtClean="0"/>
            </a:br>
            <a:endParaRPr lang="zh-TW" altLang="en-US" dirty="0"/>
          </a:p>
        </p:txBody>
      </p:sp>
      <p:sp>
        <p:nvSpPr>
          <p:cNvPr id="3" name="內容版面配置區 2"/>
          <p:cNvSpPr>
            <a:spLocks noGrp="1"/>
          </p:cNvSpPr>
          <p:nvPr>
            <p:ph idx="1"/>
          </p:nvPr>
        </p:nvSpPr>
        <p:spPr>
          <a:xfrm>
            <a:off x="457200" y="1628800"/>
            <a:ext cx="8229600" cy="4497363"/>
          </a:xfrm>
        </p:spPr>
        <p:txBody>
          <a:bodyPr/>
          <a:lstStyle/>
          <a:p>
            <a:r>
              <a:rPr lang="zh-TW" altLang="zh-TW" u="sng" dirty="0" smtClean="0"/>
              <a:t>平衡感</a:t>
            </a:r>
            <a:r>
              <a:rPr lang="en-US" altLang="zh-TW" dirty="0" smtClean="0"/>
              <a:t>: </a:t>
            </a:r>
            <a:r>
              <a:rPr lang="zh-TW" altLang="zh-TW" dirty="0" smtClean="0"/>
              <a:t>記錄服務使用者站立時</a:t>
            </a:r>
            <a:r>
              <a:rPr lang="en-US" altLang="zh-TW" dirty="0" smtClean="0"/>
              <a:t>( </a:t>
            </a:r>
            <a:r>
              <a:rPr lang="zh-TW" altLang="zh-TW" dirty="0" smtClean="0"/>
              <a:t>非行走時</a:t>
            </a:r>
            <a:r>
              <a:rPr lang="en-US" altLang="zh-TW" dirty="0" smtClean="0"/>
              <a:t>) </a:t>
            </a:r>
            <a:r>
              <a:rPr lang="zh-TW" altLang="zh-TW" dirty="0" smtClean="0"/>
              <a:t>能夠不靠輔具或人為協助下維持</a:t>
            </a:r>
            <a:r>
              <a:rPr lang="en-US" altLang="zh-TW" dirty="0" smtClean="0"/>
              <a:t>10 </a:t>
            </a:r>
            <a:r>
              <a:rPr lang="zh-TW" altLang="zh-TW" dirty="0" smtClean="0"/>
              <a:t>秒鐘、</a:t>
            </a:r>
            <a:r>
              <a:rPr lang="en-US" altLang="zh-TW" dirty="0" smtClean="0"/>
              <a:t> </a:t>
            </a:r>
            <a:r>
              <a:rPr lang="zh-TW" altLang="zh-TW" dirty="0" smtClean="0"/>
              <a:t>坐著時能夠不碰觸椅背或椅子旁邊的情形下維持</a:t>
            </a:r>
            <a:r>
              <a:rPr lang="en-US" altLang="zh-TW" dirty="0" smtClean="0"/>
              <a:t>10 </a:t>
            </a:r>
            <a:r>
              <a:rPr lang="zh-TW" altLang="zh-TW" dirty="0" smtClean="0"/>
              <a:t>秒鐘，以及行走時的平衡感</a:t>
            </a:r>
            <a:endParaRPr lang="en-US" altLang="zh-TW" dirty="0" smtClean="0"/>
          </a:p>
          <a:p>
            <a:r>
              <a:rPr lang="zh-TW" altLang="en-US" dirty="0" smtClean="0">
                <a:solidFill>
                  <a:srgbClr val="0070C0"/>
                </a:solidFill>
              </a:rPr>
              <a:t>請參看錄影檔示範。</a:t>
            </a:r>
            <a:endParaRPr lang="zh-TW" altLang="zh-TW" dirty="0" smtClean="0">
              <a:solidFill>
                <a:srgbClr val="0070C0"/>
              </a:solidFill>
            </a:endParaRPr>
          </a:p>
          <a:p>
            <a:pPr>
              <a:buNone/>
            </a:pPr>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18</a:t>
            </a:fld>
            <a:endParaRPr lang="zh-TW"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404664"/>
            <a:ext cx="8229600" cy="792088"/>
          </a:xfrm>
        </p:spPr>
        <p:txBody>
          <a:bodyPr>
            <a:normAutofit fontScale="90000"/>
          </a:bodyPr>
          <a:lstStyle/>
          <a:p>
            <a:r>
              <a:rPr lang="en-US" altLang="zh-TW" dirty="0" smtClean="0"/>
              <a:t/>
            </a:r>
            <a:br>
              <a:rPr lang="en-US" altLang="zh-TW" dirty="0" smtClean="0"/>
            </a:br>
            <a:r>
              <a:rPr lang="zh-TW" altLang="en-US" b="1" dirty="0" smtClean="0"/>
              <a:t>表三疾病與用藥</a:t>
            </a:r>
            <a:r>
              <a:rPr lang="en-US" altLang="zh-TW" b="1" dirty="0" smtClean="0"/>
              <a:t>2-1</a:t>
            </a:r>
            <a:br>
              <a:rPr lang="en-US" altLang="zh-TW" b="1" dirty="0" smtClean="0"/>
            </a:br>
            <a:endParaRPr lang="zh-TW" altLang="en-US" b="1" dirty="0"/>
          </a:p>
        </p:txBody>
      </p:sp>
      <p:sp>
        <p:nvSpPr>
          <p:cNvPr id="3" name="內容版面配置區 2"/>
          <p:cNvSpPr>
            <a:spLocks noGrp="1"/>
          </p:cNvSpPr>
          <p:nvPr>
            <p:ph idx="1"/>
          </p:nvPr>
        </p:nvSpPr>
        <p:spPr>
          <a:xfrm>
            <a:off x="457200" y="1268760"/>
            <a:ext cx="8229600" cy="5040560"/>
          </a:xfrm>
        </p:spPr>
        <p:txBody>
          <a:bodyPr>
            <a:noAutofit/>
          </a:bodyPr>
          <a:lstStyle/>
          <a:p>
            <a:r>
              <a:rPr lang="zh-TW" altLang="zh-TW" sz="3000" dirty="0" smtClean="0"/>
              <a:t>內分泌</a:t>
            </a:r>
            <a:r>
              <a:rPr lang="en-US" altLang="zh-TW" sz="3000" dirty="0" smtClean="0"/>
              <a:t>/</a:t>
            </a:r>
            <a:r>
              <a:rPr lang="zh-TW" altLang="zh-TW" sz="3000" dirty="0" smtClean="0"/>
              <a:t>代謝疾病</a:t>
            </a:r>
          </a:p>
          <a:p>
            <a:r>
              <a:rPr lang="zh-TW" altLang="zh-TW" sz="3000" dirty="0" smtClean="0"/>
              <a:t>心血管系統疾</a:t>
            </a:r>
            <a:r>
              <a:rPr lang="zh-TW" altLang="en-US" sz="3000" dirty="0" smtClean="0"/>
              <a:t>病</a:t>
            </a:r>
            <a:endParaRPr lang="en-US" altLang="zh-TW" sz="3000" dirty="0" smtClean="0"/>
          </a:p>
          <a:p>
            <a:r>
              <a:rPr lang="zh-TW" altLang="zh-TW" sz="3000" dirty="0" smtClean="0"/>
              <a:t>肌肉骨骼疾病</a:t>
            </a:r>
            <a:endParaRPr lang="en-US" altLang="zh-TW" sz="3000" dirty="0" smtClean="0"/>
          </a:p>
          <a:p>
            <a:r>
              <a:rPr lang="zh-TW" altLang="zh-TW" sz="3000" dirty="0" smtClean="0"/>
              <a:t>神經系統疾病</a:t>
            </a:r>
          </a:p>
          <a:p>
            <a:r>
              <a:rPr lang="zh-TW" altLang="zh-TW" sz="3000" dirty="0" smtClean="0"/>
              <a:t>呼吸胸腔系統疾病</a:t>
            </a:r>
          </a:p>
          <a:p>
            <a:r>
              <a:rPr lang="zh-TW" altLang="zh-TW" sz="3000" dirty="0" smtClean="0"/>
              <a:t>消化系統疾病</a:t>
            </a:r>
          </a:p>
          <a:p>
            <a:r>
              <a:rPr lang="zh-TW" altLang="zh-TW" sz="3000" dirty="0" smtClean="0"/>
              <a:t>感官系統疾病</a:t>
            </a:r>
          </a:p>
          <a:p>
            <a:r>
              <a:rPr lang="zh-TW" altLang="zh-TW" sz="3000" dirty="0" smtClean="0"/>
              <a:t>皮膚狀況</a:t>
            </a:r>
          </a:p>
          <a:p>
            <a:r>
              <a:rPr lang="zh-TW" altLang="zh-TW" sz="3000" dirty="0" smtClean="0"/>
              <a:t>泌尿及生殖系統疾</a:t>
            </a:r>
            <a:r>
              <a:rPr lang="zh-TW" altLang="en-US" sz="3000" dirty="0" smtClean="0"/>
              <a:t>病</a:t>
            </a:r>
            <a:endParaRPr lang="zh-TW" altLang="zh-TW" sz="3000" dirty="0" smtClean="0"/>
          </a:p>
          <a:p>
            <a:r>
              <a:rPr lang="zh-TW" altLang="zh-TW" sz="3000" dirty="0" smtClean="0"/>
              <a:t>精神疾病</a:t>
            </a:r>
            <a:endParaRPr lang="zh-TW" altLang="en-US" sz="3000"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19</a:t>
            </a:fld>
            <a:endParaRPr lang="zh-TW"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987824" y="0"/>
            <a:ext cx="4752528" cy="1143000"/>
          </a:xfrm>
        </p:spPr>
        <p:txBody>
          <a:bodyPr>
            <a:normAutofit/>
          </a:bodyPr>
          <a:lstStyle/>
          <a:p>
            <a:r>
              <a:rPr lang="zh-TW" altLang="en-US" sz="6000" b="1" dirty="0" smtClean="0"/>
              <a:t>大  綱</a:t>
            </a:r>
            <a:endParaRPr lang="zh-TW" altLang="en-US" sz="6000" b="1" dirty="0"/>
          </a:p>
        </p:txBody>
      </p:sp>
      <p:sp>
        <p:nvSpPr>
          <p:cNvPr id="3" name="內容版面配置區 2"/>
          <p:cNvSpPr>
            <a:spLocks noGrp="1"/>
          </p:cNvSpPr>
          <p:nvPr>
            <p:ph idx="1"/>
          </p:nvPr>
        </p:nvSpPr>
        <p:spPr>
          <a:xfrm>
            <a:off x="467544" y="1196752"/>
            <a:ext cx="8229600" cy="4353347"/>
          </a:xfrm>
        </p:spPr>
        <p:txBody>
          <a:bodyPr>
            <a:normAutofit/>
          </a:bodyPr>
          <a:lstStyle/>
          <a:p>
            <a:r>
              <a:rPr lang="zh-TW" altLang="zh-TW" sz="4800" dirty="0" smtClean="0"/>
              <a:t>手冊發展緣起</a:t>
            </a:r>
            <a:endParaRPr lang="en-US" altLang="zh-TW" sz="4800" dirty="0" smtClean="0"/>
          </a:p>
          <a:p>
            <a:r>
              <a:rPr lang="zh-TW" altLang="zh-TW" sz="4800" dirty="0" smtClean="0"/>
              <a:t>機構試用與修訂歷程</a:t>
            </a:r>
            <a:endParaRPr lang="en-US" altLang="zh-TW" sz="4800" dirty="0" smtClean="0"/>
          </a:p>
          <a:p>
            <a:r>
              <a:rPr lang="zh-TW" altLang="zh-TW" sz="4800" dirty="0" smtClean="0"/>
              <a:t>適用對象、評估時機與原則</a:t>
            </a:r>
            <a:endParaRPr lang="en-US" altLang="zh-TW" sz="4800" dirty="0" smtClean="0"/>
          </a:p>
          <a:p>
            <a:r>
              <a:rPr lang="zh-TW" altLang="zh-TW" sz="4800" dirty="0" smtClean="0"/>
              <a:t>整體評估架構</a:t>
            </a:r>
            <a:endParaRPr lang="en-US" altLang="zh-TW" sz="4800" dirty="0" smtClean="0"/>
          </a:p>
          <a:p>
            <a:r>
              <a:rPr lang="zh-TW" altLang="en-US" sz="4800" dirty="0" smtClean="0"/>
              <a:t>評估操作說明</a:t>
            </a:r>
            <a:endParaRPr lang="en-US" altLang="zh-TW" sz="4800" dirty="0" smtClean="0"/>
          </a:p>
          <a:p>
            <a:endParaRPr lang="zh-TW" altLang="en-US" sz="4800"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2</a:t>
            </a:fld>
            <a:endParaRPr lang="zh-TW"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764704"/>
            <a:ext cx="8229600" cy="720080"/>
          </a:xfrm>
        </p:spPr>
        <p:txBody>
          <a:bodyPr>
            <a:normAutofit fontScale="90000"/>
          </a:bodyPr>
          <a:lstStyle/>
          <a:p>
            <a:r>
              <a:rPr lang="zh-TW" altLang="en-US" b="1" dirty="0" smtClean="0"/>
              <a:t>表三疾病與用藥</a:t>
            </a:r>
            <a:r>
              <a:rPr lang="en-US" altLang="zh-TW" b="1" dirty="0" smtClean="0"/>
              <a:t>2-2</a:t>
            </a:r>
            <a:br>
              <a:rPr lang="en-US" altLang="zh-TW" b="1" dirty="0" smtClean="0"/>
            </a:br>
            <a:endParaRPr lang="zh-TW" altLang="en-US" dirty="0"/>
          </a:p>
        </p:txBody>
      </p:sp>
      <p:sp>
        <p:nvSpPr>
          <p:cNvPr id="3" name="內容版面配置區 2"/>
          <p:cNvSpPr>
            <a:spLocks noGrp="1"/>
          </p:cNvSpPr>
          <p:nvPr>
            <p:ph idx="1"/>
          </p:nvPr>
        </p:nvSpPr>
        <p:spPr>
          <a:xfrm>
            <a:off x="457200" y="1412776"/>
            <a:ext cx="8229600" cy="4713387"/>
          </a:xfrm>
        </p:spPr>
        <p:txBody>
          <a:bodyPr>
            <a:normAutofit fontScale="92500" lnSpcReduction="10000"/>
          </a:bodyPr>
          <a:lstStyle/>
          <a:p>
            <a:r>
              <a:rPr lang="zh-TW" altLang="zh-TW" u="sng" dirty="0" smtClean="0"/>
              <a:t>藥物種類</a:t>
            </a:r>
            <a:r>
              <a:rPr lang="en-US" altLang="zh-TW" dirty="0" smtClean="0"/>
              <a:t>: </a:t>
            </a:r>
            <a:r>
              <a:rPr lang="zh-TW" altLang="zh-TW" dirty="0" smtClean="0"/>
              <a:t>記錄服務使用者過去</a:t>
            </a:r>
            <a:r>
              <a:rPr lang="en-US" altLang="zh-TW" dirty="0" smtClean="0"/>
              <a:t>30 </a:t>
            </a:r>
            <a:r>
              <a:rPr lang="zh-TW" altLang="zh-TW" dirty="0" smtClean="0"/>
              <a:t>天內購買之成藥，以及經由醫師處方用藥的種類數目，例如口服、靜脈內注射、注射、藥膏。服務使用者自行服用的藥物也包括在內。但營養補充品</a:t>
            </a:r>
            <a:r>
              <a:rPr lang="en-US" altLang="zh-TW" dirty="0" smtClean="0"/>
              <a:t>( </a:t>
            </a:r>
            <a:r>
              <a:rPr lang="zh-TW" altLang="zh-TW" dirty="0" smtClean="0"/>
              <a:t>例如</a:t>
            </a:r>
            <a:r>
              <a:rPr lang="en-US" altLang="zh-TW" dirty="0" smtClean="0"/>
              <a:t>: </a:t>
            </a:r>
            <a:r>
              <a:rPr lang="zh-TW" altLang="zh-TW" dirty="0" smtClean="0"/>
              <a:t>維他命、中藥等</a:t>
            </a:r>
            <a:r>
              <a:rPr lang="en-US" altLang="zh-TW" dirty="0" smtClean="0"/>
              <a:t>) </a:t>
            </a:r>
            <a:r>
              <a:rPr lang="zh-TW" altLang="zh-TW" dirty="0" smtClean="0"/>
              <a:t>則不列計於種類數目中，可於補充說明欄中敘明之。</a:t>
            </a:r>
          </a:p>
          <a:p>
            <a:r>
              <a:rPr lang="zh-TW" altLang="zh-TW" u="sng" dirty="0" smtClean="0"/>
              <a:t>新的藥物治療</a:t>
            </a:r>
            <a:r>
              <a:rPr lang="en-US" altLang="zh-TW" dirty="0" smtClean="0"/>
              <a:t>: </a:t>
            </a:r>
            <a:r>
              <a:rPr lang="zh-TW" altLang="zh-TW" dirty="0" smtClean="0"/>
              <a:t>記錄過去</a:t>
            </a:r>
            <a:r>
              <a:rPr lang="en-US" altLang="zh-TW" dirty="0" smtClean="0"/>
              <a:t>90 </a:t>
            </a:r>
            <a:r>
              <a:rPr lang="zh-TW" altLang="zh-TW" dirty="0" smtClean="0"/>
              <a:t>天內開始的藥物治療。</a:t>
            </a:r>
          </a:p>
          <a:p>
            <a:r>
              <a:rPr lang="zh-TW" altLang="zh-TW" u="sng" dirty="0" smtClean="0"/>
              <a:t>急診次數</a:t>
            </a:r>
            <a:r>
              <a:rPr lang="en-US" altLang="zh-TW" u="sng" dirty="0" smtClean="0"/>
              <a:t>: </a:t>
            </a:r>
            <a:r>
              <a:rPr lang="zh-TW" altLang="zh-TW" dirty="0" smtClean="0"/>
              <a:t>記錄服務使用者過去</a:t>
            </a:r>
            <a:r>
              <a:rPr lang="en-US" altLang="zh-TW" dirty="0" smtClean="0"/>
              <a:t>180 </a:t>
            </a:r>
            <a:r>
              <a:rPr lang="zh-TW" altLang="zh-TW" dirty="0" smtClean="0"/>
              <a:t>天內急診的次數，若為新進服務使用</a:t>
            </a:r>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20</a:t>
            </a:fld>
            <a:endParaRPr lang="zh-TW"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err="1" smtClean="0"/>
              <a:t>ttt</a:t>
            </a:r>
            <a:r>
              <a:rPr lang="en-US" altLang="zh-TW" dirty="0" smtClean="0"/>
              <a:t>.『</a:t>
            </a:r>
            <a:r>
              <a:rPr lang="zh-TW" altLang="en-US" dirty="0" smtClean="0"/>
              <a:t>精神分裂症</a:t>
            </a:r>
            <a:r>
              <a:rPr lang="en-US" altLang="zh-TW" dirty="0" smtClean="0"/>
              <a:t>』</a:t>
            </a:r>
            <a:r>
              <a:rPr lang="zh-TW" altLang="en-US" dirty="0" smtClean="0"/>
              <a:t>已更名為</a:t>
            </a:r>
            <a:r>
              <a:rPr lang="en-US" altLang="zh-TW" dirty="0" smtClean="0"/>
              <a:t/>
            </a:r>
            <a:br>
              <a:rPr lang="en-US" altLang="zh-TW" dirty="0" smtClean="0"/>
            </a:br>
            <a:r>
              <a:rPr lang="en-US" altLang="zh-TW" b="1" dirty="0" smtClean="0"/>
              <a:t>『</a:t>
            </a:r>
            <a:r>
              <a:rPr lang="zh-TW" altLang="en-US" b="1" dirty="0" smtClean="0"/>
              <a:t>思覺失調症</a:t>
            </a:r>
            <a:r>
              <a:rPr lang="en-US" altLang="zh-TW" b="1" dirty="0" smtClean="0"/>
              <a:t>』</a:t>
            </a:r>
            <a:endParaRPr lang="zh-TW" altLang="en-US" b="1" dirty="0"/>
          </a:p>
        </p:txBody>
      </p:sp>
      <p:sp>
        <p:nvSpPr>
          <p:cNvPr id="3" name="內容版面配置區 2"/>
          <p:cNvSpPr>
            <a:spLocks noGrp="1"/>
          </p:cNvSpPr>
          <p:nvPr>
            <p:ph idx="1"/>
          </p:nvPr>
        </p:nvSpPr>
        <p:spPr/>
        <p:txBody>
          <a:bodyPr/>
          <a:lstStyle/>
          <a:p>
            <a:r>
              <a:rPr lang="en-US" altLang="zh-TW" dirty="0" smtClean="0">
                <a:solidFill>
                  <a:srgbClr val="FF0000"/>
                </a:solidFill>
              </a:rPr>
              <a:t>Schizophrenia</a:t>
            </a:r>
            <a:r>
              <a:rPr lang="zh-TW" altLang="en-US" dirty="0" smtClean="0"/>
              <a:t>在</a:t>
            </a:r>
            <a:r>
              <a:rPr lang="zh-TW" altLang="en-US" dirty="0" smtClean="0"/>
              <a:t>台灣之中文名稱原為</a:t>
            </a:r>
            <a:r>
              <a:rPr lang="zh-TW" altLang="en-US" u="sng" dirty="0" smtClean="0"/>
              <a:t>精神分裂症</a:t>
            </a:r>
            <a:r>
              <a:rPr lang="zh-TW" altLang="en-US" dirty="0" smtClean="0"/>
              <a:t>，在病友團體及精神醫學界人士為倡導去除汙名化的概念下</a:t>
            </a:r>
            <a:r>
              <a:rPr lang="zh-TW" altLang="en-US" dirty="0" smtClean="0"/>
              <a:t>，於</a:t>
            </a:r>
            <a:r>
              <a:rPr lang="en-US" altLang="zh-TW" dirty="0" smtClean="0"/>
              <a:t>102</a:t>
            </a:r>
            <a:r>
              <a:rPr lang="zh-TW" altLang="en-US" dirty="0" smtClean="0"/>
              <a:t>年更名為</a:t>
            </a:r>
            <a:r>
              <a:rPr lang="zh-TW" altLang="en-US" u="sng" dirty="0" smtClean="0"/>
              <a:t>思覺失調症</a:t>
            </a:r>
            <a:r>
              <a:rPr lang="zh-TW" altLang="en-US" dirty="0" smtClean="0"/>
              <a:t>。</a:t>
            </a:r>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21</a:t>
            </a:fld>
            <a:endParaRPr lang="zh-TW"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764704"/>
            <a:ext cx="8229600" cy="864096"/>
          </a:xfrm>
        </p:spPr>
        <p:txBody>
          <a:bodyPr>
            <a:normAutofit fontScale="90000"/>
          </a:bodyPr>
          <a:lstStyle/>
          <a:p>
            <a:r>
              <a:rPr lang="en-US" altLang="zh-TW" dirty="0" smtClean="0"/>
              <a:t/>
            </a:r>
            <a:br>
              <a:rPr lang="en-US" altLang="zh-TW" dirty="0" smtClean="0"/>
            </a:br>
            <a:r>
              <a:rPr lang="en-US" altLang="zh-TW" dirty="0" smtClean="0"/>
              <a:t/>
            </a:r>
            <a:br>
              <a:rPr lang="en-US" altLang="zh-TW" dirty="0" smtClean="0"/>
            </a:br>
            <a:r>
              <a:rPr lang="zh-TW" altLang="en-US" b="1" dirty="0" smtClean="0"/>
              <a:t>表四營養及排泄狀況</a:t>
            </a:r>
            <a:r>
              <a:rPr lang="en-US" altLang="zh-TW" b="1" dirty="0" smtClean="0"/>
              <a:t/>
            </a:r>
            <a:br>
              <a:rPr lang="en-US" altLang="zh-TW" b="1" dirty="0" smtClean="0"/>
            </a:br>
            <a:r>
              <a:rPr lang="zh-TW" altLang="en-US" dirty="0" smtClean="0"/>
              <a:t/>
            </a:r>
            <a:br>
              <a:rPr lang="zh-TW" altLang="en-US" dirty="0" smtClean="0"/>
            </a:br>
            <a:endParaRPr lang="zh-TW" altLang="en-US" dirty="0"/>
          </a:p>
        </p:txBody>
      </p:sp>
      <p:sp>
        <p:nvSpPr>
          <p:cNvPr id="3" name="內容版面配置區 2"/>
          <p:cNvSpPr>
            <a:spLocks noGrp="1"/>
          </p:cNvSpPr>
          <p:nvPr>
            <p:ph idx="1"/>
          </p:nvPr>
        </p:nvSpPr>
        <p:spPr>
          <a:xfrm>
            <a:off x="457200" y="1844824"/>
            <a:ext cx="8229600" cy="4281339"/>
          </a:xfrm>
        </p:spPr>
        <p:txBody>
          <a:bodyPr>
            <a:normAutofit/>
          </a:bodyPr>
          <a:lstStyle/>
          <a:p>
            <a:r>
              <a:rPr lang="zh-TW" altLang="zh-TW" dirty="0" smtClean="0"/>
              <a:t>身高與體重</a:t>
            </a:r>
            <a:r>
              <a:rPr lang="zh-TW" altLang="en-US" dirty="0" smtClean="0"/>
              <a:t>。</a:t>
            </a:r>
            <a:endParaRPr lang="zh-TW" altLang="zh-TW" dirty="0" smtClean="0"/>
          </a:p>
          <a:p>
            <a:r>
              <a:rPr lang="zh-TW" altLang="zh-TW" dirty="0" smtClean="0"/>
              <a:t>體重變化</a:t>
            </a:r>
            <a:r>
              <a:rPr lang="zh-TW" altLang="en-US" dirty="0" smtClean="0"/>
              <a:t>。</a:t>
            </a:r>
            <a:endParaRPr lang="zh-TW" altLang="zh-TW" dirty="0" smtClean="0"/>
          </a:p>
          <a:p>
            <a:r>
              <a:rPr lang="zh-TW" altLang="zh-TW" dirty="0" smtClean="0"/>
              <a:t>排便型態</a:t>
            </a:r>
            <a:r>
              <a:rPr lang="en-US" altLang="zh-TW" dirty="0" smtClean="0"/>
              <a:t>: </a:t>
            </a:r>
            <a:r>
              <a:rPr lang="zh-TW" altLang="zh-TW" dirty="0" smtClean="0"/>
              <a:t>可詢問服務使用者本人或直接照護者，必要時則使用檢查方式。</a:t>
            </a: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22</a:t>
            </a:fld>
            <a:endParaRPr lang="zh-TW"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764704"/>
            <a:ext cx="8229600" cy="792088"/>
          </a:xfrm>
        </p:spPr>
        <p:txBody>
          <a:bodyPr>
            <a:normAutofit fontScale="90000"/>
          </a:bodyPr>
          <a:lstStyle/>
          <a:p>
            <a:r>
              <a:rPr lang="en-US" altLang="zh-TW" dirty="0" smtClean="0"/>
              <a:t/>
            </a:r>
            <a:br>
              <a:rPr lang="en-US" altLang="zh-TW" dirty="0" smtClean="0"/>
            </a:br>
            <a:r>
              <a:rPr lang="zh-TW" altLang="en-US" b="1" dirty="0" smtClean="0"/>
              <a:t>表五口腔狀況</a:t>
            </a:r>
            <a:r>
              <a:rPr lang="en-US" altLang="zh-TW" dirty="0" smtClean="0"/>
              <a:t/>
            </a:r>
            <a:br>
              <a:rPr lang="en-US" altLang="zh-TW" dirty="0" smtClean="0"/>
            </a:br>
            <a:endParaRPr lang="zh-TW" altLang="en-US" dirty="0"/>
          </a:p>
        </p:txBody>
      </p:sp>
      <p:sp>
        <p:nvSpPr>
          <p:cNvPr id="3" name="內容版面配置區 2"/>
          <p:cNvSpPr>
            <a:spLocks noGrp="1"/>
          </p:cNvSpPr>
          <p:nvPr>
            <p:ph idx="1"/>
          </p:nvPr>
        </p:nvSpPr>
        <p:spPr>
          <a:xfrm>
            <a:off x="457200" y="1844824"/>
            <a:ext cx="8229600" cy="4281339"/>
          </a:xfrm>
        </p:spPr>
        <p:txBody>
          <a:bodyPr>
            <a:normAutofit/>
          </a:bodyPr>
          <a:lstStyle/>
          <a:p>
            <a:r>
              <a:rPr lang="zh-TW" altLang="zh-TW" u="sng" dirty="0" smtClean="0"/>
              <a:t>咀嚼與吞嚥</a:t>
            </a:r>
            <a:r>
              <a:rPr lang="en-US" altLang="zh-TW" dirty="0" smtClean="0"/>
              <a:t>: </a:t>
            </a:r>
            <a:r>
              <a:rPr lang="zh-TW" altLang="zh-TW" dirty="0" smtClean="0"/>
              <a:t>咀嚼問題係指無法沒有疼痛或困難地咀嚼食物；吞嚥能力則受到許多疾病的過程及功能退化的影響。</a:t>
            </a:r>
          </a:p>
          <a:p>
            <a:r>
              <a:rPr lang="zh-TW" altLang="zh-TW" u="sng" dirty="0" smtClean="0"/>
              <a:t>牙齒與牙齦</a:t>
            </a:r>
            <a:r>
              <a:rPr lang="en-US" altLang="zh-TW" u="sng" dirty="0" smtClean="0"/>
              <a:t>: </a:t>
            </a:r>
            <a:r>
              <a:rPr lang="zh-TW" altLang="zh-TW" dirty="0" smtClean="0"/>
              <a:t>由詢問服務使用者、檢查其口腔狀況並查閱其</a:t>
            </a:r>
            <a:r>
              <a:rPr lang="zh-TW" altLang="en-US" dirty="0" smtClean="0"/>
              <a:t>牙科就診記錄</a:t>
            </a:r>
            <a:r>
              <a:rPr lang="zh-TW" altLang="zh-TW" dirty="0" smtClean="0"/>
              <a:t>等方法加以評估。</a:t>
            </a:r>
          </a:p>
          <a:p>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23</a:t>
            </a:fld>
            <a:endParaRPr lang="zh-TW"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764704"/>
            <a:ext cx="8229600" cy="864096"/>
          </a:xfrm>
        </p:spPr>
        <p:txBody>
          <a:bodyPr>
            <a:normAutofit fontScale="90000"/>
          </a:bodyPr>
          <a:lstStyle/>
          <a:p>
            <a:r>
              <a:rPr lang="en-US" altLang="zh-TW" dirty="0" smtClean="0"/>
              <a:t/>
            </a:r>
            <a:br>
              <a:rPr lang="en-US" altLang="zh-TW" dirty="0" smtClean="0"/>
            </a:br>
            <a:r>
              <a:rPr lang="zh-TW" altLang="en-US" b="1" dirty="0" smtClean="0"/>
              <a:t>表六認知及知覺狀況</a:t>
            </a:r>
            <a:r>
              <a:rPr lang="en-US" altLang="zh-TW" b="1" dirty="0" smtClean="0"/>
              <a:t>3-1</a:t>
            </a:r>
            <a:br>
              <a:rPr lang="en-US" altLang="zh-TW" b="1" dirty="0" smtClean="0"/>
            </a:br>
            <a:endParaRPr lang="zh-TW" altLang="en-US" b="1" dirty="0"/>
          </a:p>
        </p:txBody>
      </p:sp>
      <p:sp>
        <p:nvSpPr>
          <p:cNvPr id="3" name="內容版面配置區 2"/>
          <p:cNvSpPr>
            <a:spLocks noGrp="1"/>
          </p:cNvSpPr>
          <p:nvPr>
            <p:ph idx="1"/>
          </p:nvPr>
        </p:nvSpPr>
        <p:spPr>
          <a:xfrm>
            <a:off x="457200" y="1700808"/>
            <a:ext cx="8229600" cy="4425355"/>
          </a:xfrm>
        </p:spPr>
        <p:txBody>
          <a:bodyPr>
            <a:normAutofit lnSpcReduction="10000"/>
          </a:bodyPr>
          <a:lstStyle/>
          <a:p>
            <a:r>
              <a:rPr lang="zh-TW" altLang="zh-TW" u="sng" dirty="0" smtClean="0"/>
              <a:t>記憶</a:t>
            </a:r>
            <a:r>
              <a:rPr lang="en-US" altLang="zh-TW" u="sng" dirty="0" smtClean="0"/>
              <a:t>/ </a:t>
            </a:r>
            <a:r>
              <a:rPr lang="zh-TW" altLang="zh-TW" u="sng" dirty="0" smtClean="0"/>
              <a:t>回想能力</a:t>
            </a:r>
            <a:r>
              <a:rPr lang="en-US" altLang="zh-TW" dirty="0" smtClean="0"/>
              <a:t>: </a:t>
            </a:r>
            <a:r>
              <a:rPr lang="zh-TW" altLang="zh-TW" dirty="0" smtClean="0"/>
              <a:t>服務使用者不需要知道座位或房間號碼，但必須能找到回座位或房間的路；不用講出工作人員的名字，但必須能夠知道某個人是機構內的工作人員；詢問服務對象剛才做過的事情，以機構內的日常生活活動為主，例如</a:t>
            </a:r>
            <a:r>
              <a:rPr lang="en-US" altLang="zh-TW" dirty="0" smtClean="0"/>
              <a:t>: </a:t>
            </a:r>
            <a:r>
              <a:rPr lang="zh-TW" altLang="zh-TW" dirty="0" smtClean="0"/>
              <a:t>進食、刷牙洗臉、上廁所等。</a:t>
            </a:r>
          </a:p>
          <a:p>
            <a:r>
              <a:rPr lang="zh-TW" altLang="zh-TW" u="sng" dirty="0" smtClean="0"/>
              <a:t>譫妄</a:t>
            </a:r>
            <a:r>
              <a:rPr lang="en-US" altLang="zh-TW" dirty="0" smtClean="0"/>
              <a:t>: </a:t>
            </a:r>
            <a:r>
              <a:rPr lang="zh-TW" altLang="zh-TW" dirty="0" smtClean="0"/>
              <a:t>不論認為發生的原因為何，記錄服務使用者過去</a:t>
            </a:r>
            <a:r>
              <a:rPr lang="en-US" altLang="zh-TW" dirty="0" smtClean="0"/>
              <a:t>30</a:t>
            </a:r>
            <a:r>
              <a:rPr lang="zh-TW" altLang="zh-TW" dirty="0" smtClean="0"/>
              <a:t>天內的行為表現。</a:t>
            </a:r>
          </a:p>
          <a:p>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24</a:t>
            </a:fld>
            <a:endParaRPr lang="zh-TW"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764704"/>
            <a:ext cx="8229600" cy="792088"/>
          </a:xfrm>
        </p:spPr>
        <p:txBody>
          <a:bodyPr>
            <a:normAutofit fontScale="90000"/>
          </a:bodyPr>
          <a:lstStyle/>
          <a:p>
            <a:r>
              <a:rPr lang="zh-TW" altLang="en-US" b="1" dirty="0" smtClean="0"/>
              <a:t>表六認知及知覺狀況</a:t>
            </a:r>
            <a:r>
              <a:rPr lang="en-US" altLang="zh-TW" b="1" dirty="0" smtClean="0"/>
              <a:t>3-2</a:t>
            </a:r>
            <a:br>
              <a:rPr lang="en-US" altLang="zh-TW" b="1" dirty="0" smtClean="0"/>
            </a:br>
            <a:endParaRPr lang="zh-TW" altLang="en-US" dirty="0"/>
          </a:p>
        </p:txBody>
      </p:sp>
      <p:sp>
        <p:nvSpPr>
          <p:cNvPr id="3" name="內容版面配置區 2"/>
          <p:cNvSpPr>
            <a:spLocks noGrp="1"/>
          </p:cNvSpPr>
          <p:nvPr>
            <p:ph idx="1"/>
          </p:nvPr>
        </p:nvSpPr>
        <p:spPr>
          <a:xfrm>
            <a:off x="457200" y="1412776"/>
            <a:ext cx="8229600" cy="4713387"/>
          </a:xfrm>
        </p:spPr>
        <p:txBody>
          <a:bodyPr>
            <a:normAutofit/>
          </a:bodyPr>
          <a:lstStyle/>
          <a:p>
            <a:r>
              <a:rPr lang="zh-TW" altLang="zh-TW" u="sng" dirty="0" smtClean="0"/>
              <a:t>聽覺</a:t>
            </a:r>
            <a:r>
              <a:rPr lang="en-US" altLang="zh-TW" dirty="0" smtClean="0"/>
              <a:t>: </a:t>
            </a:r>
            <a:r>
              <a:rPr lang="zh-TW" altLang="zh-TW" dirty="0" smtClean="0"/>
              <a:t>必要時在不同環境下評估。為了講得更清楚一點，應放大音量、講慢一點、或多使用一點手勢、或需配合臉部表情，這些都是與聽力問題有關的線索。</a:t>
            </a:r>
          </a:p>
          <a:p>
            <a:r>
              <a:rPr lang="zh-TW" altLang="zh-TW" u="sng" dirty="0" smtClean="0"/>
              <a:t>說話清楚</a:t>
            </a:r>
            <a:r>
              <a:rPr lang="en-US" altLang="zh-TW" u="sng" dirty="0" smtClean="0"/>
              <a:t>: </a:t>
            </a:r>
            <a:r>
              <a:rPr lang="zh-TW" altLang="zh-TW" dirty="0" smtClean="0"/>
              <a:t>記錄服務使用者的說話品質而不是說話內容或適當性。</a:t>
            </a:r>
          </a:p>
          <a:p>
            <a:pPr>
              <a:buNone/>
            </a:pPr>
            <a:endParaRPr lang="zh-TW" altLang="zh-TW" dirty="0" smtClean="0"/>
          </a:p>
          <a:p>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25</a:t>
            </a:fld>
            <a:endParaRPr lang="zh-TW"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764704"/>
            <a:ext cx="8229600" cy="792088"/>
          </a:xfrm>
        </p:spPr>
        <p:txBody>
          <a:bodyPr>
            <a:normAutofit fontScale="90000"/>
          </a:bodyPr>
          <a:lstStyle/>
          <a:p>
            <a:r>
              <a:rPr lang="zh-TW" altLang="en-US" b="1" dirty="0" smtClean="0"/>
              <a:t>表六認知及知覺狀況</a:t>
            </a:r>
            <a:r>
              <a:rPr lang="en-US" altLang="zh-TW" b="1" dirty="0" smtClean="0"/>
              <a:t>3-3</a:t>
            </a:r>
            <a:br>
              <a:rPr lang="en-US" altLang="zh-TW" b="1" dirty="0" smtClean="0"/>
            </a:br>
            <a:endParaRPr lang="zh-TW" altLang="en-US" dirty="0"/>
          </a:p>
        </p:txBody>
      </p:sp>
      <p:sp>
        <p:nvSpPr>
          <p:cNvPr id="3" name="內容版面配置區 2"/>
          <p:cNvSpPr>
            <a:spLocks noGrp="1"/>
          </p:cNvSpPr>
          <p:nvPr>
            <p:ph idx="1"/>
          </p:nvPr>
        </p:nvSpPr>
        <p:spPr>
          <a:xfrm>
            <a:off x="457200" y="1700808"/>
            <a:ext cx="8229600" cy="4425355"/>
          </a:xfrm>
        </p:spPr>
        <p:txBody>
          <a:bodyPr>
            <a:normAutofit fontScale="92500" lnSpcReduction="10000"/>
          </a:bodyPr>
          <a:lstStyle/>
          <a:p>
            <a:r>
              <a:rPr lang="zh-TW" altLang="zh-TW" u="sng" dirty="0" smtClean="0"/>
              <a:t>視力</a:t>
            </a:r>
            <a:r>
              <a:rPr lang="en-US" altLang="zh-TW" u="sng" dirty="0" smtClean="0"/>
              <a:t>: </a:t>
            </a:r>
            <a:r>
              <a:rPr lang="zh-TW" altLang="zh-TW" dirty="0" smtClean="0"/>
              <a:t>評估服務使用者在充足的光線下與戴上習慣使用的視力輔助器時</a:t>
            </a:r>
            <a:r>
              <a:rPr lang="en-US" altLang="zh-TW" dirty="0" smtClean="0"/>
              <a:t>( </a:t>
            </a:r>
            <a:r>
              <a:rPr lang="zh-TW" altLang="zh-TW" dirty="0" smtClean="0"/>
              <a:t>眼鏡、老花眼鏡</a:t>
            </a:r>
            <a:r>
              <a:rPr lang="en-US" altLang="zh-TW" dirty="0" smtClean="0"/>
              <a:t>)</a:t>
            </a:r>
            <a:r>
              <a:rPr lang="zh-TW" altLang="zh-TW" dirty="0" smtClean="0"/>
              <a:t>，看近物的能力。如果服務使用者無法溝通或是無法遵循對視力檢查的指令，則觀察其眼球的轉動，看看其眼睛是否跟著物體轉動。</a:t>
            </a:r>
          </a:p>
          <a:p>
            <a:r>
              <a:rPr lang="zh-TW" altLang="zh-TW" u="sng" dirty="0" smtClean="0"/>
              <a:t>視野</a:t>
            </a:r>
            <a:r>
              <a:rPr lang="en-US" altLang="zh-TW" dirty="0" smtClean="0"/>
              <a:t>: </a:t>
            </a:r>
            <a:r>
              <a:rPr lang="zh-TW" altLang="zh-TW" dirty="0" smtClean="0"/>
              <a:t>記錄服務使用者是否有和一般老人常見疾病有關的視力限制或困難，例如</a:t>
            </a:r>
            <a:r>
              <a:rPr lang="en-US" altLang="zh-TW" dirty="0" smtClean="0"/>
              <a:t>: </a:t>
            </a:r>
            <a:r>
              <a:rPr lang="zh-TW" altLang="zh-TW" dirty="0" smtClean="0"/>
              <a:t>白內障、青光眼、黃斑性退化、糖尿病性視網膜病變、神經疾患。有關視野問題，可觀察服務使用者日常生活活動</a:t>
            </a:r>
            <a:r>
              <a:rPr lang="en-US" altLang="zh-TW" dirty="0" smtClean="0"/>
              <a:t>( </a:t>
            </a:r>
            <a:r>
              <a:rPr lang="zh-TW" altLang="zh-TW" dirty="0" smtClean="0"/>
              <a:t>例如</a:t>
            </a:r>
            <a:r>
              <a:rPr lang="en-US" altLang="zh-TW" dirty="0" smtClean="0"/>
              <a:t>: </a:t>
            </a:r>
            <a:r>
              <a:rPr lang="zh-TW" altLang="zh-TW" dirty="0" smtClean="0"/>
              <a:t>吃飯、走動</a:t>
            </a:r>
            <a:r>
              <a:rPr lang="en-US" altLang="zh-TW" dirty="0" smtClean="0"/>
              <a:t>)</a:t>
            </a:r>
            <a:r>
              <a:rPr lang="zh-TW" altLang="zh-TW" dirty="0" smtClean="0"/>
              <a:t>。</a:t>
            </a:r>
          </a:p>
          <a:p>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26</a:t>
            </a:fld>
            <a:endParaRPr lang="zh-TW"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764704"/>
            <a:ext cx="8229600" cy="792088"/>
          </a:xfrm>
        </p:spPr>
        <p:txBody>
          <a:bodyPr>
            <a:normAutofit fontScale="90000"/>
          </a:bodyPr>
          <a:lstStyle/>
          <a:p>
            <a:r>
              <a:rPr lang="zh-TW" altLang="en-US" b="1" dirty="0" smtClean="0"/>
              <a:t>表七情緒行為與娛樂活動狀況</a:t>
            </a:r>
            <a:r>
              <a:rPr lang="en-US" altLang="zh-TW" b="1" dirty="0" smtClean="0"/>
              <a:t>2-1</a:t>
            </a:r>
            <a:r>
              <a:rPr lang="zh-TW" altLang="en-US" b="1" dirty="0" smtClean="0"/>
              <a:t/>
            </a:r>
            <a:br>
              <a:rPr lang="zh-TW" altLang="en-US" b="1" dirty="0" smtClean="0"/>
            </a:br>
            <a:endParaRPr lang="zh-TW" altLang="en-US" b="1" dirty="0"/>
          </a:p>
        </p:txBody>
      </p:sp>
      <p:sp>
        <p:nvSpPr>
          <p:cNvPr id="3" name="內容版面配置區 2"/>
          <p:cNvSpPr>
            <a:spLocks noGrp="1"/>
          </p:cNvSpPr>
          <p:nvPr>
            <p:ph idx="1"/>
          </p:nvPr>
        </p:nvSpPr>
        <p:spPr>
          <a:xfrm>
            <a:off x="457200" y="1628800"/>
            <a:ext cx="8229600" cy="4497363"/>
          </a:xfrm>
        </p:spPr>
        <p:txBody>
          <a:bodyPr>
            <a:normAutofit fontScale="92500" lnSpcReduction="20000"/>
          </a:bodyPr>
          <a:lstStyle/>
          <a:p>
            <a:r>
              <a:rPr lang="zh-TW" altLang="zh-TW" u="sng" dirty="0" smtClean="0"/>
              <a:t>憂鬱、焦慮、憂傷</a:t>
            </a:r>
            <a:r>
              <a:rPr lang="en-US" altLang="zh-TW" u="sng" dirty="0" smtClean="0"/>
              <a:t>: </a:t>
            </a:r>
            <a:r>
              <a:rPr lang="zh-TW" altLang="zh-TW" dirty="0" smtClean="0"/>
              <a:t>服務使用者不一定會直接表達內心的感受，其憂鬱通常是以『睡眠週期』問題、『憂傷、冷漠、焦慮的表情』、『喪失興趣』等方式來表示。</a:t>
            </a:r>
          </a:p>
          <a:p>
            <a:r>
              <a:rPr lang="zh-TW" altLang="zh-TW" u="sng" dirty="0" smtClean="0"/>
              <a:t>行為問題</a:t>
            </a:r>
            <a:r>
              <a:rPr lang="en-US" altLang="zh-TW" u="sng" dirty="0" smtClean="0"/>
              <a:t>: </a:t>
            </a:r>
            <a:r>
              <a:rPr lang="zh-TW" altLang="zh-TW" dirty="0" smtClean="0"/>
              <a:t>為確認服務使用者在</a:t>
            </a:r>
            <a:r>
              <a:rPr lang="en-US" altLang="zh-TW" dirty="0" smtClean="0"/>
              <a:t>30 </a:t>
            </a:r>
            <a:r>
              <a:rPr lang="zh-TW" altLang="zh-TW" dirty="0" smtClean="0"/>
              <a:t>天內造成其憂鬱、或者是使其或家屬感到煩惱或破壞性的行為問題的頻率和改變的可能性，就算中心人員或其他服務使用者已經能夠適應這些行為，仍須註記。註記原則應著重服務使用者的行為，而非其行為背後的行為目的。</a:t>
            </a:r>
            <a:r>
              <a:rPr lang="en-US" altLang="zh-TW" dirty="0" smtClean="0"/>
              <a:t/>
            </a:r>
            <a:br>
              <a:rPr lang="en-US" altLang="zh-TW" dirty="0" smtClean="0"/>
            </a:br>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27</a:t>
            </a:fld>
            <a:endParaRPr lang="zh-TW"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764704"/>
            <a:ext cx="8229600" cy="936104"/>
          </a:xfrm>
        </p:spPr>
        <p:txBody>
          <a:bodyPr>
            <a:normAutofit fontScale="90000"/>
          </a:bodyPr>
          <a:lstStyle/>
          <a:p>
            <a:r>
              <a:rPr lang="zh-TW" altLang="en-US" b="1" dirty="0" smtClean="0"/>
              <a:t>表七情緒行為與娛樂活動狀況</a:t>
            </a:r>
            <a:r>
              <a:rPr lang="en-US" altLang="zh-TW" b="1" dirty="0" smtClean="0"/>
              <a:t>2-2</a:t>
            </a:r>
            <a:endParaRPr lang="zh-TW" altLang="en-US" dirty="0"/>
          </a:p>
        </p:txBody>
      </p:sp>
      <p:sp>
        <p:nvSpPr>
          <p:cNvPr id="3" name="內容版面配置區 2"/>
          <p:cNvSpPr>
            <a:spLocks noGrp="1"/>
          </p:cNvSpPr>
          <p:nvPr>
            <p:ph idx="1"/>
          </p:nvPr>
        </p:nvSpPr>
        <p:spPr>
          <a:xfrm>
            <a:off x="457200" y="1844824"/>
            <a:ext cx="8229600" cy="4281339"/>
          </a:xfrm>
        </p:spPr>
        <p:txBody>
          <a:bodyPr>
            <a:normAutofit fontScale="77500" lnSpcReduction="20000"/>
          </a:bodyPr>
          <a:lstStyle/>
          <a:p>
            <a:r>
              <a:rPr lang="zh-TW" altLang="zh-TW" sz="3900" u="sng" dirty="0" smtClean="0"/>
              <a:t>參與活動的平均時間</a:t>
            </a:r>
            <a:r>
              <a:rPr lang="en-US" altLang="zh-TW" sz="3900" dirty="0" smtClean="0"/>
              <a:t>: </a:t>
            </a:r>
            <a:r>
              <a:rPr lang="zh-TW" altLang="zh-TW" sz="3900" dirty="0" smtClean="0"/>
              <a:t>此時段為服務使用者清醒時，剔除護理照護、治療或從事日常生活活動的時間</a:t>
            </a:r>
            <a:r>
              <a:rPr lang="zh-TW" altLang="en-US" sz="3900" dirty="0" smtClean="0"/>
              <a:t>。</a:t>
            </a:r>
            <a:endParaRPr lang="zh-TW" altLang="zh-TW" sz="3900" dirty="0" smtClean="0"/>
          </a:p>
          <a:p>
            <a:r>
              <a:rPr lang="zh-TW" altLang="zh-TW" sz="3900" u="sng" dirty="0" smtClean="0"/>
              <a:t>喜愛的活動環境</a:t>
            </a:r>
            <a:r>
              <a:rPr lang="en-US" altLang="zh-TW" sz="3900" dirty="0" smtClean="0"/>
              <a:t>: </a:t>
            </a:r>
            <a:r>
              <a:rPr lang="zh-TW" altLang="zh-TW" sz="3900" dirty="0" smtClean="0"/>
              <a:t>其喜歡的環境不限於現在附近的區域，可嘗試擴張到其可能接觸的範圍。</a:t>
            </a:r>
          </a:p>
          <a:p>
            <a:r>
              <a:rPr lang="zh-TW" altLang="zh-TW" sz="3900" u="sng" dirty="0" smtClean="0"/>
              <a:t>喜愛的一般活動</a:t>
            </a:r>
            <a:r>
              <a:rPr lang="en-US" altLang="zh-TW" sz="3900" u="sng" dirty="0" smtClean="0"/>
              <a:t>: </a:t>
            </a:r>
            <a:r>
              <a:rPr lang="zh-TW" altLang="zh-TW" sz="3900" dirty="0" smtClean="0"/>
              <a:t>在列舉的活動中，記錄服務使用者喜歡參與的活動</a:t>
            </a:r>
            <a:r>
              <a:rPr lang="en-US" altLang="zh-TW" sz="3900" dirty="0" smtClean="0"/>
              <a:t>( </a:t>
            </a:r>
            <a:r>
              <a:rPr lang="zh-TW" altLang="zh-TW" sz="3900" dirty="0" smtClean="0"/>
              <a:t>單獨或團體均可</a:t>
            </a:r>
            <a:r>
              <a:rPr lang="en-US" altLang="zh-TW" sz="3900" dirty="0" smtClean="0"/>
              <a:t>)</a:t>
            </a:r>
            <a:r>
              <a:rPr lang="zh-TW" altLang="zh-TW" sz="3900" dirty="0" smtClean="0"/>
              <a:t>。勾選項目不限定該活動是否為其現在可獲得，亦不限定其現在從事的活動。</a:t>
            </a:r>
          </a:p>
          <a:p>
            <a:pPr>
              <a:buNone/>
            </a:pPr>
            <a:r>
              <a:rPr lang="en-US" altLang="zh-TW" dirty="0" smtClean="0"/>
              <a:t/>
            </a:r>
            <a:br>
              <a:rPr lang="en-US" altLang="zh-TW" dirty="0" smtClean="0"/>
            </a:br>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28</a:t>
            </a:fld>
            <a:endParaRPr lang="zh-TW"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b="1" dirty="0" smtClean="0"/>
              <a:t>老化評估結果摘要與分析表</a:t>
            </a:r>
            <a:endParaRPr lang="zh-TW" altLang="en-US" dirty="0"/>
          </a:p>
        </p:txBody>
      </p:sp>
      <p:sp>
        <p:nvSpPr>
          <p:cNvPr id="3" name="內容版面配置區 2"/>
          <p:cNvSpPr>
            <a:spLocks noGrp="1"/>
          </p:cNvSpPr>
          <p:nvPr>
            <p:ph idx="1"/>
          </p:nvPr>
        </p:nvSpPr>
        <p:spPr>
          <a:xfrm>
            <a:off x="457200" y="2060848"/>
            <a:ext cx="8229600" cy="4065315"/>
          </a:xfrm>
        </p:spPr>
        <p:txBody>
          <a:bodyPr>
            <a:normAutofit/>
          </a:bodyPr>
          <a:lstStyle/>
          <a:p>
            <a:r>
              <a:rPr lang="zh-TW" altLang="zh-TW" dirty="0" smtClean="0"/>
              <a:t>本表於每次評估後填寫，由主責人員將表一至表七的評估結果，分析彙整服務使用者的各項老化狀況，再分別填寫於摘要表中，若無特殊情形則可填「無」</a:t>
            </a:r>
            <a:r>
              <a:rPr lang="zh-TW" altLang="en-US" dirty="0" smtClean="0"/>
              <a:t> 。 </a:t>
            </a:r>
            <a:endParaRPr lang="en-US" altLang="zh-TW" dirty="0" smtClean="0"/>
          </a:p>
          <a:p>
            <a:r>
              <a:rPr lang="zh-TW" altLang="zh-TW" dirty="0" smtClean="0"/>
              <a:t>透過本表可以一覽服務使用者老化情形，並針對重點項目納入個別化服務計畫目標與擬定支持策略。</a:t>
            </a:r>
          </a:p>
          <a:p>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29</a:t>
            </a:fld>
            <a:endParaRPr lang="zh-TW"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987824" y="188640"/>
            <a:ext cx="5421288" cy="936104"/>
          </a:xfrm>
        </p:spPr>
        <p:txBody>
          <a:bodyPr/>
          <a:lstStyle/>
          <a:p>
            <a:r>
              <a:rPr lang="zh-TW" altLang="en-US" b="1" dirty="0" smtClean="0"/>
              <a:t>緣  起</a:t>
            </a:r>
            <a:endParaRPr lang="zh-TW" altLang="en-US" b="1" dirty="0"/>
          </a:p>
        </p:txBody>
      </p:sp>
      <p:sp>
        <p:nvSpPr>
          <p:cNvPr id="3" name="內容版面配置區 2"/>
          <p:cNvSpPr>
            <a:spLocks noGrp="1"/>
          </p:cNvSpPr>
          <p:nvPr>
            <p:ph idx="1"/>
          </p:nvPr>
        </p:nvSpPr>
        <p:spPr>
          <a:xfrm>
            <a:off x="395536" y="1196752"/>
            <a:ext cx="8229600" cy="5112568"/>
          </a:xfrm>
        </p:spPr>
        <p:txBody>
          <a:bodyPr>
            <a:noAutofit/>
          </a:bodyPr>
          <a:lstStyle/>
          <a:p>
            <a:pPr>
              <a:spcBef>
                <a:spcPts val="2400"/>
              </a:spcBef>
            </a:pPr>
            <a:r>
              <a:rPr lang="zh-TW" altLang="en-US" sz="2800" dirty="0" smtClean="0"/>
              <a:t>為了讓心智障礙者得到終身完善的服務， </a:t>
            </a:r>
            <a:r>
              <a:rPr lang="zh-TW" altLang="en-US" sz="2800" u="sng" dirty="0" smtClean="0"/>
              <a:t>育成基金會</a:t>
            </a:r>
            <a:r>
              <a:rPr lang="zh-TW" altLang="en-US" sz="2800" dirty="0" smtClean="0"/>
              <a:t>秉持著</a:t>
            </a:r>
            <a:r>
              <a:rPr lang="en-US" altLang="zh-TW" sz="2800" dirty="0" smtClean="0"/>
              <a:t>『</a:t>
            </a:r>
            <a:r>
              <a:rPr lang="zh-TW" altLang="en-US" sz="2800" dirty="0" smtClean="0"/>
              <a:t>父母深情</a:t>
            </a:r>
            <a:r>
              <a:rPr lang="en-US" altLang="zh-TW" sz="2800" dirty="0" smtClean="0"/>
              <a:t>·</a:t>
            </a:r>
            <a:r>
              <a:rPr lang="zh-TW" altLang="en-US" sz="2800" dirty="0" smtClean="0"/>
              <a:t>永不放棄</a:t>
            </a:r>
            <a:r>
              <a:rPr lang="en-US" altLang="zh-TW" sz="2800" dirty="0" smtClean="0"/>
              <a:t>』</a:t>
            </a:r>
            <a:r>
              <a:rPr lang="zh-TW" altLang="en-US" sz="2800" dirty="0" smtClean="0"/>
              <a:t>的服務理念，對心智障礙者提供</a:t>
            </a:r>
            <a:r>
              <a:rPr lang="zh-TW" altLang="en-US" sz="2800" dirty="0" smtClean="0">
                <a:solidFill>
                  <a:srgbClr val="FF0000"/>
                </a:solidFill>
              </a:rPr>
              <a:t>陪伴終身到老</a:t>
            </a:r>
            <a:r>
              <a:rPr lang="zh-TW" altLang="en-US" sz="2800" dirty="0" smtClean="0"/>
              <a:t>的服務。不論他在家庭、社會或機構，在不同生命階段扮演守護者的角色。 </a:t>
            </a:r>
            <a:endParaRPr lang="en-US" altLang="zh-TW" sz="2800" dirty="0" smtClean="0"/>
          </a:p>
          <a:p>
            <a:pPr>
              <a:spcBef>
                <a:spcPts val="2400"/>
              </a:spcBef>
            </a:pPr>
            <a:r>
              <a:rPr lang="zh-TW" altLang="en-US" sz="2800" dirty="0" smtClean="0"/>
              <a:t>本會機構中服務使用者日漸年長，有關</a:t>
            </a:r>
            <a:r>
              <a:rPr lang="zh-TW" altLang="en-US" sz="2800" dirty="0" smtClean="0">
                <a:solidFill>
                  <a:srgbClr val="FF0000"/>
                </a:solidFill>
              </a:rPr>
              <a:t>障礙者老化照顧</a:t>
            </a:r>
            <a:r>
              <a:rPr lang="zh-TW" altLang="en-US" sz="2800" dirty="0" smtClean="0"/>
              <a:t>已成為服務提供者不可忽視的課題，自民國</a:t>
            </a:r>
            <a:r>
              <a:rPr lang="en-US" altLang="zh-TW" sz="2800" dirty="0" smtClean="0"/>
              <a:t>95</a:t>
            </a:r>
            <a:r>
              <a:rPr lang="zh-TW" altLang="en-US" sz="2800" dirty="0" smtClean="0"/>
              <a:t>年起本會基於提升照顧品質的理念，參考</a:t>
            </a:r>
            <a:r>
              <a:rPr lang="zh-TW" altLang="zh-TW" sz="2800" dirty="0" smtClean="0"/>
              <a:t>國家衛生研究院論壇</a:t>
            </a:r>
            <a:r>
              <a:rPr lang="en-US" altLang="zh-TW" sz="2800" dirty="0" smtClean="0"/>
              <a:t>91</a:t>
            </a:r>
            <a:r>
              <a:rPr lang="zh-TW" altLang="zh-TW" sz="2800" dirty="0" smtClean="0"/>
              <a:t>年</a:t>
            </a:r>
            <a:r>
              <a:rPr lang="en-US" altLang="zh-TW" sz="2800" dirty="0" smtClean="0"/>
              <a:t>12</a:t>
            </a:r>
            <a:r>
              <a:rPr lang="zh-TW" altLang="zh-TW" sz="2800" dirty="0" smtClean="0"/>
              <a:t>月出版之「機構照護評估工具使用手冊」</a:t>
            </a:r>
            <a:r>
              <a:rPr lang="zh-TW" altLang="en-US" sz="2800" dirty="0" smtClean="0"/>
              <a:t>，並結合機構內實際照顧經驗，開始著手編製本手冊。</a:t>
            </a:r>
            <a:endParaRPr lang="en-US" altLang="zh-TW" sz="2800" dirty="0" smtClean="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3</a:t>
            </a:fld>
            <a:endParaRPr lang="zh-TW"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結語</a:t>
            </a:r>
            <a:endParaRPr lang="zh-TW" altLang="en-US" dirty="0"/>
          </a:p>
        </p:txBody>
      </p:sp>
      <p:sp>
        <p:nvSpPr>
          <p:cNvPr id="3" name="內容版面配置區 2"/>
          <p:cNvSpPr>
            <a:spLocks noGrp="1"/>
          </p:cNvSpPr>
          <p:nvPr>
            <p:ph idx="1"/>
          </p:nvPr>
        </p:nvSpPr>
        <p:spPr>
          <a:xfrm>
            <a:off x="457200" y="1988840"/>
            <a:ext cx="8229600" cy="4137323"/>
          </a:xfrm>
        </p:spPr>
        <p:txBody>
          <a:bodyPr>
            <a:normAutofit/>
          </a:bodyPr>
          <a:lstStyle/>
          <a:p>
            <a:r>
              <a:rPr lang="zh-TW" altLang="en-US" dirty="0" smtClean="0"/>
              <a:t>評估的目的是為了帶入後續的照顧與服務計畫，有效的支持策略能有效減緩老年功能性的退化。</a:t>
            </a:r>
            <a:endParaRPr lang="en-US" altLang="zh-TW" dirty="0" smtClean="0"/>
          </a:p>
          <a:p>
            <a:r>
              <a:rPr lang="zh-TW" altLang="en-US" dirty="0" smtClean="0"/>
              <a:t>預防介入重於事後補救，應即早準備來因應老化因素對生活帶來的影響，以維持其生活品質。</a:t>
            </a:r>
            <a:endParaRPr lang="en-US" altLang="zh-TW" dirty="0" smtClean="0"/>
          </a:p>
          <a:p>
            <a:endParaRPr lang="zh-TW" altLang="en-US" sz="1400" dirty="0" smtClean="0"/>
          </a:p>
          <a:p>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30</a:t>
            </a:fld>
            <a:endParaRPr lang="zh-TW"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1340768"/>
            <a:ext cx="8229600" cy="3168352"/>
          </a:xfrm>
        </p:spPr>
        <p:txBody>
          <a:bodyPr>
            <a:noAutofit/>
          </a:bodyPr>
          <a:lstStyle/>
          <a:p>
            <a:r>
              <a:rPr lang="zh-TW" altLang="en-US" sz="6000" dirty="0" smtClean="0"/>
              <a:t>謝謝聆聽</a:t>
            </a:r>
            <a:r>
              <a:rPr lang="en-US" altLang="zh-TW" sz="6000" dirty="0" smtClean="0"/>
              <a:t/>
            </a:r>
            <a:br>
              <a:rPr lang="en-US" altLang="zh-TW" sz="6000" dirty="0" smtClean="0"/>
            </a:br>
            <a:endParaRPr lang="zh-TW" altLang="en-US" sz="6000"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31</a:t>
            </a:fld>
            <a:endParaRPr lang="zh-TW" altLang="en-US" dirty="0"/>
          </a:p>
        </p:txBody>
      </p:sp>
      <p:sp>
        <p:nvSpPr>
          <p:cNvPr id="3074" name="AutoShape 2" descr="http://photo.pchome.com.tw/s11/x/y/xyzsbt244/book30/p119726279967.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3076" name="AutoShape 4" descr="http://photo.pchome.com.tw/s11/x/y/xyzsbt244/book30/p119726279967.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3078" name="AutoShape 6" descr="http://photo.pchome.com.tw/s11/x/y/xyzsbt244/book30/p119726279967.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pic>
        <p:nvPicPr>
          <p:cNvPr id="3080" name="Picture 8" descr="http://img718.imageshack.us/img718/8939/84745492.gif"/>
          <p:cNvPicPr>
            <a:picLocks noChangeAspect="1" noChangeArrowheads="1" noCrop="1"/>
          </p:cNvPicPr>
          <p:nvPr/>
        </p:nvPicPr>
        <p:blipFill>
          <a:blip r:embed="rId2" cstate="print"/>
          <a:srcRect/>
          <a:stretch>
            <a:fillRect/>
          </a:stretch>
        </p:blipFill>
        <p:spPr bwMode="auto">
          <a:xfrm>
            <a:off x="1259632" y="1916832"/>
            <a:ext cx="936104" cy="1224136"/>
          </a:xfrm>
          <a:prstGeom prst="rect">
            <a:avLst/>
          </a:prstGeom>
          <a:noFill/>
        </p:spPr>
      </p:pic>
      <p:pic>
        <p:nvPicPr>
          <p:cNvPr id="3082" name="Picture 10" descr="http://img189.imageshack.us/img189/8184/13208935.gif"/>
          <p:cNvPicPr>
            <a:picLocks noChangeAspect="1" noChangeArrowheads="1" noCrop="1"/>
          </p:cNvPicPr>
          <p:nvPr/>
        </p:nvPicPr>
        <p:blipFill>
          <a:blip r:embed="rId3" cstate="print"/>
          <a:srcRect/>
          <a:stretch>
            <a:fillRect/>
          </a:stretch>
        </p:blipFill>
        <p:spPr bwMode="auto">
          <a:xfrm flipH="1">
            <a:off x="7092280" y="1844824"/>
            <a:ext cx="792088" cy="115212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63888" y="116632"/>
            <a:ext cx="4752528" cy="1143000"/>
          </a:xfrm>
        </p:spPr>
        <p:txBody>
          <a:bodyPr>
            <a:normAutofit/>
          </a:bodyPr>
          <a:lstStyle/>
          <a:p>
            <a:endParaRPr lang="zh-TW" altLang="en-US" sz="3200" dirty="0"/>
          </a:p>
        </p:txBody>
      </p:sp>
      <p:sp>
        <p:nvSpPr>
          <p:cNvPr id="3" name="內容版面配置區 2"/>
          <p:cNvSpPr>
            <a:spLocks noGrp="1"/>
          </p:cNvSpPr>
          <p:nvPr>
            <p:ph idx="1"/>
          </p:nvPr>
        </p:nvSpPr>
        <p:spPr>
          <a:xfrm>
            <a:off x="214164" y="1202308"/>
            <a:ext cx="8820472" cy="4497363"/>
          </a:xfrm>
        </p:spPr>
        <p:txBody>
          <a:bodyPr>
            <a:normAutofit lnSpcReduction="10000"/>
          </a:bodyPr>
          <a:lstStyle/>
          <a:p>
            <a:r>
              <a:rPr lang="zh-TW" altLang="zh-TW" dirty="0" smtClean="0"/>
              <a:t>國家衛生研究院論壇</a:t>
            </a:r>
            <a:r>
              <a:rPr lang="en-US" altLang="zh-TW" dirty="0" smtClean="0"/>
              <a:t>91</a:t>
            </a:r>
            <a:r>
              <a:rPr lang="zh-TW" altLang="zh-TW" dirty="0" smtClean="0"/>
              <a:t>年</a:t>
            </a:r>
            <a:r>
              <a:rPr lang="en-US" altLang="zh-TW" dirty="0" smtClean="0"/>
              <a:t>12</a:t>
            </a:r>
            <a:r>
              <a:rPr lang="zh-TW" altLang="zh-TW" dirty="0" smtClean="0"/>
              <a:t>月出版之「機構照護評估工具使用手冊」</a:t>
            </a:r>
            <a:r>
              <a:rPr lang="zh-TW" altLang="en-US" dirty="0" smtClean="0"/>
              <a:t>主要是針對護理之家而設計，針對機構住民進行個別狀況的評估。</a:t>
            </a:r>
            <a:endParaRPr lang="en-US" altLang="zh-TW" dirty="0" smtClean="0"/>
          </a:p>
          <a:p>
            <a:r>
              <a:rPr lang="zh-TW" altLang="en-US" dirty="0" smtClean="0"/>
              <a:t>機構式照護不同於居家照護，照護人員無法</a:t>
            </a:r>
            <a:r>
              <a:rPr lang="en-US" altLang="zh-TW" dirty="0" smtClean="0"/>
              <a:t>24</a:t>
            </a:r>
            <a:r>
              <a:rPr lang="zh-TW" altLang="en-US" dirty="0" smtClean="0"/>
              <a:t>小時中隨時親自掌握個案狀況，因此藉由手冊的評估與紀錄訂定照顧計畫，藉此能清楚掌握個案的狀況及變化。</a:t>
            </a:r>
            <a:endParaRPr lang="en-US" altLang="zh-TW" dirty="0" smtClean="0"/>
          </a:p>
          <a:p>
            <a:r>
              <a:rPr lang="zh-TW" altLang="en-US" dirty="0" smtClean="0"/>
              <a:t>美國從</a:t>
            </a:r>
            <a:r>
              <a:rPr lang="en-US" altLang="zh-TW" dirty="0" smtClean="0"/>
              <a:t>1991</a:t>
            </a:r>
            <a:r>
              <a:rPr lang="zh-TW" altLang="en-US" dirty="0" smtClean="0"/>
              <a:t>年來，幾乎所有護理之家都在法源規定下有義務使用該手冊，以提升照護品質。</a:t>
            </a:r>
            <a:endParaRPr lang="en-US" altLang="zh-TW" dirty="0" smtClean="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4</a:t>
            </a:fld>
            <a:endParaRPr lang="zh-TW"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714600" y="0"/>
            <a:ext cx="6429400" cy="1143000"/>
          </a:xfrm>
        </p:spPr>
        <p:txBody>
          <a:bodyPr/>
          <a:lstStyle/>
          <a:p>
            <a:r>
              <a:rPr lang="zh-TW" altLang="zh-TW" b="1" dirty="0" smtClean="0"/>
              <a:t>機構試用與修訂歷程</a:t>
            </a:r>
            <a:endParaRPr lang="zh-TW" altLang="en-US" b="1" dirty="0"/>
          </a:p>
        </p:txBody>
      </p:sp>
      <p:sp>
        <p:nvSpPr>
          <p:cNvPr id="3" name="內容版面配置區 2"/>
          <p:cNvSpPr>
            <a:spLocks noGrp="1"/>
          </p:cNvSpPr>
          <p:nvPr>
            <p:ph idx="1"/>
          </p:nvPr>
        </p:nvSpPr>
        <p:spPr>
          <a:xfrm>
            <a:off x="323528" y="1196752"/>
            <a:ext cx="8363272" cy="4929411"/>
          </a:xfrm>
        </p:spPr>
        <p:txBody>
          <a:bodyPr>
            <a:normAutofit fontScale="92500" lnSpcReduction="20000"/>
          </a:bodyPr>
          <a:lstStyle/>
          <a:p>
            <a:r>
              <a:rPr lang="en-US" altLang="zh-TW" sz="3500" dirty="0" smtClean="0"/>
              <a:t>95</a:t>
            </a:r>
            <a:r>
              <a:rPr lang="zh-TW" altLang="en-US" sz="3500" dirty="0" smtClean="0"/>
              <a:t>年</a:t>
            </a:r>
            <a:r>
              <a:rPr lang="en-US" altLang="zh-TW" sz="3500" dirty="0" smtClean="0"/>
              <a:t>12</a:t>
            </a:r>
            <a:r>
              <a:rPr lang="zh-TW" altLang="zh-TW" sz="3500" dirty="0" smtClean="0"/>
              <a:t>月</a:t>
            </a:r>
            <a:r>
              <a:rPr lang="en-US" altLang="zh-TW" sz="3500" dirty="0" smtClean="0"/>
              <a:t>1</a:t>
            </a:r>
            <a:r>
              <a:rPr lang="zh-TW" altLang="zh-TW" sz="3500" dirty="0" smtClean="0"/>
              <a:t>日 會議通過</a:t>
            </a:r>
            <a:r>
              <a:rPr lang="zh-TW" altLang="en-US" sz="3500" dirty="0" smtClean="0"/>
              <a:t>後於本會所屬機構中試評估</a:t>
            </a:r>
            <a:r>
              <a:rPr lang="zh-TW" altLang="zh-TW" sz="3500" dirty="0" smtClean="0"/>
              <a:t>。</a:t>
            </a:r>
            <a:endParaRPr lang="en-US" altLang="zh-TW" sz="3500" dirty="0" smtClean="0"/>
          </a:p>
          <a:p>
            <a:r>
              <a:rPr lang="en-US" altLang="zh-TW" sz="3500" dirty="0" smtClean="0"/>
              <a:t>96</a:t>
            </a:r>
            <a:r>
              <a:rPr lang="zh-TW" altLang="zh-TW" sz="3500" dirty="0" smtClean="0"/>
              <a:t>年</a:t>
            </a:r>
            <a:r>
              <a:rPr lang="en-US" altLang="zh-TW" sz="3500" dirty="0" smtClean="0"/>
              <a:t>7</a:t>
            </a:r>
            <a:r>
              <a:rPr lang="zh-TW" altLang="en-US" sz="3500" dirty="0" smtClean="0"/>
              <a:t>月</a:t>
            </a:r>
            <a:r>
              <a:rPr lang="en-US" altLang="zh-TW" sz="3500" dirty="0" smtClean="0"/>
              <a:t>5</a:t>
            </a:r>
            <a:r>
              <a:rPr lang="zh-TW" altLang="en-US" sz="3500" dirty="0" smtClean="0"/>
              <a:t>日成人工作會報</a:t>
            </a:r>
            <a:r>
              <a:rPr lang="zh-TW" altLang="zh-TW" sz="3500" dirty="0" smtClean="0"/>
              <a:t>修訂</a:t>
            </a:r>
            <a:r>
              <a:rPr lang="zh-TW" altLang="en-US" sz="3500" dirty="0" smtClean="0"/>
              <a:t>通過。</a:t>
            </a:r>
            <a:endParaRPr lang="en-US" altLang="zh-TW" sz="3500" dirty="0" smtClean="0"/>
          </a:p>
          <a:p>
            <a:r>
              <a:rPr lang="en-US" altLang="zh-TW" sz="3500" dirty="0" smtClean="0"/>
              <a:t>100</a:t>
            </a:r>
            <a:r>
              <a:rPr lang="zh-TW" altLang="en-US" sz="3500" dirty="0" smtClean="0"/>
              <a:t>年</a:t>
            </a:r>
            <a:r>
              <a:rPr lang="en-US" altLang="zh-TW" sz="3500" dirty="0" smtClean="0"/>
              <a:t>10</a:t>
            </a:r>
            <a:r>
              <a:rPr lang="zh-TW" altLang="en-US" sz="3500" dirty="0" smtClean="0"/>
              <a:t>月</a:t>
            </a:r>
            <a:r>
              <a:rPr lang="en-US" altLang="zh-TW" sz="3500" dirty="0" smtClean="0"/>
              <a:t>12</a:t>
            </a:r>
            <a:r>
              <a:rPr lang="zh-TW" altLang="en-US" sz="3500" dirty="0" smtClean="0"/>
              <a:t>月召開修訂會議。</a:t>
            </a:r>
            <a:endParaRPr lang="en-US" altLang="zh-TW" sz="3500" dirty="0" smtClean="0"/>
          </a:p>
          <a:p>
            <a:r>
              <a:rPr lang="en-US" altLang="zh-TW" sz="3500" dirty="0" smtClean="0"/>
              <a:t>101</a:t>
            </a:r>
            <a:r>
              <a:rPr lang="zh-TW" altLang="en-US" sz="3500" dirty="0" smtClean="0"/>
              <a:t>年</a:t>
            </a:r>
            <a:r>
              <a:rPr lang="en-US" altLang="zh-TW" sz="3500" dirty="0" smtClean="0"/>
              <a:t>2</a:t>
            </a:r>
            <a:r>
              <a:rPr lang="zh-TW" altLang="en-US" sz="3500" dirty="0" smtClean="0"/>
              <a:t>月本會</a:t>
            </a:r>
            <a:r>
              <a:rPr lang="zh-TW" altLang="zh-TW" sz="3500" dirty="0" smtClean="0"/>
              <a:t>責成南港養護中心馬海霞主任成立編修小組</a:t>
            </a:r>
            <a:r>
              <a:rPr lang="zh-TW" altLang="en-US" sz="3500" dirty="0" smtClean="0"/>
              <a:t>規劃手冊出版</a:t>
            </a:r>
            <a:r>
              <a:rPr lang="zh-TW" altLang="zh-TW" sz="3500" dirty="0" smtClean="0"/>
              <a:t>，並由愛育發展中心、鵬程啟能中心、弘愛服務中心、研發組等單位共同討論、試</a:t>
            </a:r>
            <a:r>
              <a:rPr lang="zh-TW" altLang="en-US" sz="3500" dirty="0" smtClean="0"/>
              <a:t>評估</a:t>
            </a:r>
            <a:r>
              <a:rPr lang="zh-TW" altLang="zh-TW" sz="3500" dirty="0" smtClean="0"/>
              <a:t>、編修、彙整而成。</a:t>
            </a:r>
            <a:endParaRPr lang="en-US" altLang="zh-TW" sz="3500" dirty="0" smtClean="0"/>
          </a:p>
          <a:p>
            <a:r>
              <a:rPr lang="en-US" altLang="zh-TW" sz="3500" dirty="0" smtClean="0"/>
              <a:t>101</a:t>
            </a:r>
            <a:r>
              <a:rPr lang="zh-TW" altLang="zh-TW" sz="3500" dirty="0" smtClean="0"/>
              <a:t>年</a:t>
            </a:r>
            <a:r>
              <a:rPr lang="en-US" altLang="zh-TW" sz="3500" dirty="0" smtClean="0"/>
              <a:t>5</a:t>
            </a:r>
            <a:r>
              <a:rPr lang="zh-TW" altLang="zh-TW" sz="3500" dirty="0" smtClean="0"/>
              <a:t>月</a:t>
            </a:r>
            <a:r>
              <a:rPr lang="en-US" altLang="zh-TW" sz="3500" dirty="0" smtClean="0"/>
              <a:t>16</a:t>
            </a:r>
            <a:r>
              <a:rPr lang="zh-TW" altLang="zh-TW" sz="3500" dirty="0" smtClean="0"/>
              <a:t>日 成人工作會報修訂通過。</a:t>
            </a:r>
            <a:endParaRPr lang="en-US" altLang="zh-TW" sz="3500" dirty="0" smtClean="0"/>
          </a:p>
          <a:p>
            <a:r>
              <a:rPr lang="en-US" altLang="zh-TW" sz="3500" dirty="0" smtClean="0"/>
              <a:t>101</a:t>
            </a:r>
            <a:r>
              <a:rPr lang="zh-TW" altLang="en-US" sz="3500" dirty="0" smtClean="0"/>
              <a:t>年</a:t>
            </a:r>
            <a:r>
              <a:rPr lang="en-US" altLang="zh-TW" sz="3500" dirty="0" smtClean="0"/>
              <a:t>12</a:t>
            </a:r>
            <a:r>
              <a:rPr lang="zh-TW" altLang="en-US" sz="3500" dirty="0" smtClean="0"/>
              <a:t>月正式出版。</a:t>
            </a:r>
            <a:endParaRPr lang="en-US" altLang="zh-TW" sz="3500" dirty="0" smtClean="0"/>
          </a:p>
          <a:p>
            <a:endParaRPr lang="zh-TW" altLang="zh-TW" dirty="0" smtClean="0"/>
          </a:p>
          <a:p>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5</a:t>
            </a:fld>
            <a:endParaRPr lang="zh-TW"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59832" y="188640"/>
            <a:ext cx="5565304" cy="1143000"/>
          </a:xfrm>
        </p:spPr>
        <p:txBody>
          <a:bodyPr/>
          <a:lstStyle/>
          <a:p>
            <a:r>
              <a:rPr lang="zh-TW" altLang="en-US" b="1" dirty="0" smtClean="0"/>
              <a:t>適用對象</a:t>
            </a:r>
            <a:endParaRPr lang="zh-TW" altLang="en-US" b="1" dirty="0"/>
          </a:p>
        </p:txBody>
      </p:sp>
      <p:sp>
        <p:nvSpPr>
          <p:cNvPr id="3" name="內容版面配置區 2"/>
          <p:cNvSpPr>
            <a:spLocks noGrp="1"/>
          </p:cNvSpPr>
          <p:nvPr>
            <p:ph idx="1"/>
          </p:nvPr>
        </p:nvSpPr>
        <p:spPr>
          <a:xfrm>
            <a:off x="457200" y="1772816"/>
            <a:ext cx="8229600" cy="4353347"/>
          </a:xfrm>
        </p:spPr>
        <p:txBody>
          <a:bodyPr>
            <a:normAutofit/>
          </a:bodyPr>
          <a:lstStyle/>
          <a:p>
            <a:r>
              <a:rPr lang="zh-TW" altLang="en-US" dirty="0" smtClean="0"/>
              <a:t>接受機構照顧服務之心智功能障礙者。</a:t>
            </a:r>
            <a:endParaRPr lang="en-US" altLang="zh-TW" dirty="0" smtClean="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6</a:t>
            </a:fld>
            <a:endParaRPr lang="zh-TW" altLang="en-US" dirty="0"/>
          </a:p>
        </p:txBody>
      </p:sp>
      <p:pic>
        <p:nvPicPr>
          <p:cNvPr id="5" name="圖片 4" descr="老化評估記錄表圖示5.jpg"/>
          <p:cNvPicPr>
            <a:picLocks noChangeAspect="1"/>
          </p:cNvPicPr>
          <p:nvPr/>
        </p:nvPicPr>
        <p:blipFill>
          <a:blip r:embed="rId3" cstate="print"/>
          <a:srcRect r="1307" b="27460"/>
          <a:stretch>
            <a:fillRect/>
          </a:stretch>
        </p:blipFill>
        <p:spPr>
          <a:xfrm>
            <a:off x="2411760" y="2564904"/>
            <a:ext cx="4232500" cy="370787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03848" y="188640"/>
            <a:ext cx="5637312" cy="1143000"/>
          </a:xfrm>
        </p:spPr>
        <p:txBody>
          <a:bodyPr/>
          <a:lstStyle/>
          <a:p>
            <a:r>
              <a:rPr lang="zh-TW" altLang="en-US" b="1" dirty="0" smtClean="0"/>
              <a:t>評估時機</a:t>
            </a:r>
            <a:endParaRPr lang="zh-TW" altLang="en-US" b="1" dirty="0"/>
          </a:p>
        </p:txBody>
      </p:sp>
      <p:sp>
        <p:nvSpPr>
          <p:cNvPr id="3" name="內容版面配置區 2"/>
          <p:cNvSpPr>
            <a:spLocks noGrp="1"/>
          </p:cNvSpPr>
          <p:nvPr>
            <p:ph idx="1"/>
          </p:nvPr>
        </p:nvSpPr>
        <p:spPr>
          <a:xfrm>
            <a:off x="457200" y="1412776"/>
            <a:ext cx="7931224" cy="4713387"/>
          </a:xfrm>
        </p:spPr>
        <p:txBody>
          <a:bodyPr>
            <a:normAutofit/>
          </a:bodyPr>
          <a:lstStyle/>
          <a:p>
            <a:pPr lvl="0">
              <a:spcBef>
                <a:spcPts val="1800"/>
              </a:spcBef>
            </a:pPr>
            <a:r>
              <a:rPr lang="zh-TW" altLang="zh-TW" dirty="0" smtClean="0"/>
              <a:t>服務使用者新進入機構時。</a:t>
            </a:r>
          </a:p>
          <a:p>
            <a:pPr lvl="0">
              <a:spcBef>
                <a:spcPts val="1800"/>
              </a:spcBef>
            </a:pPr>
            <a:r>
              <a:rPr lang="zh-TW" altLang="zh-TW" dirty="0" smtClean="0"/>
              <a:t>健康狀況明顯改變時</a:t>
            </a:r>
            <a:r>
              <a:rPr lang="en-US" altLang="zh-TW" dirty="0" smtClean="0"/>
              <a:t>(</a:t>
            </a:r>
            <a:r>
              <a:rPr lang="zh-TW" altLang="zh-TW" dirty="0" smtClean="0"/>
              <a:t>例如</a:t>
            </a:r>
            <a:r>
              <a:rPr lang="en-US" altLang="zh-TW" dirty="0" smtClean="0"/>
              <a:t>:</a:t>
            </a:r>
            <a:r>
              <a:rPr lang="zh-TW" altLang="zh-TW" dirty="0" smtClean="0"/>
              <a:t>重大疾病、跌倒</a:t>
            </a:r>
            <a:r>
              <a:rPr lang="zh-TW" altLang="en-US" dirty="0" smtClean="0"/>
              <a:t>等因素</a:t>
            </a:r>
            <a:r>
              <a:rPr lang="en-US" altLang="zh-TW" dirty="0" smtClean="0"/>
              <a:t>)</a:t>
            </a:r>
            <a:r>
              <a:rPr lang="zh-TW" altLang="zh-TW" dirty="0" smtClean="0"/>
              <a:t>。</a:t>
            </a:r>
          </a:p>
          <a:p>
            <a:pPr lvl="0">
              <a:spcBef>
                <a:spcPts val="1800"/>
              </a:spcBef>
            </a:pPr>
            <a:r>
              <a:rPr lang="zh-TW" altLang="zh-TW" dirty="0" smtClean="0"/>
              <a:t>定期評估：</a:t>
            </a:r>
            <a:r>
              <a:rPr lang="en-US" altLang="zh-TW" dirty="0" smtClean="0"/>
              <a:t>35</a:t>
            </a:r>
            <a:r>
              <a:rPr lang="zh-TW" altLang="zh-TW" dirty="0" smtClean="0"/>
              <a:t>歲以上服務使用者每</a:t>
            </a:r>
            <a:r>
              <a:rPr lang="zh-TW" altLang="zh-TW" b="1" dirty="0" smtClean="0">
                <a:solidFill>
                  <a:srgbClr val="FF0000"/>
                </a:solidFill>
              </a:rPr>
              <a:t>半年</a:t>
            </a:r>
            <a:r>
              <a:rPr lang="zh-TW" altLang="zh-TW" dirty="0" smtClean="0"/>
              <a:t>定期評估</a:t>
            </a:r>
            <a:r>
              <a:rPr lang="en-US" altLang="zh-TW" dirty="0" smtClean="0"/>
              <a:t>1</a:t>
            </a:r>
            <a:r>
              <a:rPr lang="zh-TW" altLang="zh-TW" dirty="0" smtClean="0"/>
              <a:t>次，</a:t>
            </a:r>
            <a:r>
              <a:rPr lang="en-US" altLang="zh-TW" dirty="0" smtClean="0"/>
              <a:t>35</a:t>
            </a:r>
            <a:r>
              <a:rPr lang="zh-TW" altLang="zh-TW" dirty="0" smtClean="0"/>
              <a:t>歲以下依據個別情形由各單位訂定評估計畫，或每年定期評估</a:t>
            </a:r>
            <a:r>
              <a:rPr lang="en-US" altLang="zh-TW" dirty="0" smtClean="0"/>
              <a:t>1</a:t>
            </a:r>
            <a:r>
              <a:rPr lang="zh-TW" altLang="zh-TW" dirty="0" smtClean="0"/>
              <a:t>次。</a:t>
            </a:r>
            <a:endParaRPr lang="en-US" altLang="zh-TW" dirty="0" smtClean="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7</a:t>
            </a:fld>
            <a:endParaRPr lang="zh-TW"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915816" y="0"/>
            <a:ext cx="5781328" cy="1143000"/>
          </a:xfrm>
        </p:spPr>
        <p:txBody>
          <a:bodyPr/>
          <a:lstStyle/>
          <a:p>
            <a:r>
              <a:rPr lang="zh-TW" altLang="en-US" b="1" dirty="0" smtClean="0"/>
              <a:t>評估原則</a:t>
            </a:r>
            <a:endParaRPr lang="zh-TW" altLang="en-US" b="1" dirty="0"/>
          </a:p>
        </p:txBody>
      </p:sp>
      <p:sp>
        <p:nvSpPr>
          <p:cNvPr id="3" name="內容版面配置區 2"/>
          <p:cNvSpPr>
            <a:spLocks noGrp="1"/>
          </p:cNvSpPr>
          <p:nvPr>
            <p:ph idx="1"/>
          </p:nvPr>
        </p:nvSpPr>
        <p:spPr>
          <a:xfrm>
            <a:off x="457200" y="1484784"/>
            <a:ext cx="8229600" cy="5040560"/>
          </a:xfrm>
        </p:spPr>
        <p:txBody>
          <a:bodyPr>
            <a:normAutofit fontScale="92500" lnSpcReduction="10000"/>
          </a:bodyPr>
          <a:lstStyle/>
          <a:p>
            <a:pPr lvl="0">
              <a:spcBef>
                <a:spcPts val="1800"/>
              </a:spcBef>
              <a:buNone/>
            </a:pPr>
            <a:r>
              <a:rPr lang="en-US" altLang="zh-TW" dirty="0" smtClean="0"/>
              <a:t>1.</a:t>
            </a:r>
            <a:r>
              <a:rPr lang="zh-TW" altLang="zh-TW" dirty="0" smtClean="0"/>
              <a:t>係根據服務使用者</a:t>
            </a:r>
            <a:r>
              <a:rPr lang="zh-TW" altLang="zh-TW" b="1" dirty="0" smtClean="0"/>
              <a:t>實際表現</a:t>
            </a:r>
            <a:r>
              <a:rPr lang="zh-TW" altLang="zh-TW" dirty="0" smtClean="0"/>
              <a:t>為基礎，不論其是否有能力做</a:t>
            </a:r>
            <a:r>
              <a:rPr lang="zh-TW" altLang="en-US" dirty="0" smtClean="0"/>
              <a:t>。</a:t>
            </a:r>
            <a:endParaRPr lang="zh-TW" altLang="zh-TW" dirty="0" smtClean="0"/>
          </a:p>
          <a:p>
            <a:pPr lvl="0">
              <a:spcBef>
                <a:spcPts val="1800"/>
              </a:spcBef>
              <a:buNone/>
            </a:pPr>
            <a:r>
              <a:rPr lang="en-US" altLang="zh-TW" dirty="0" smtClean="0"/>
              <a:t>2.</a:t>
            </a:r>
            <a:r>
              <a:rPr lang="zh-TW" altLang="zh-TW" dirty="0" smtClean="0"/>
              <a:t>實際表現非與他人做比較，而是</a:t>
            </a:r>
            <a:r>
              <a:rPr lang="zh-TW" altLang="zh-TW" b="1" dirty="0" smtClean="0"/>
              <a:t>與服務使用者自己的過去做比較</a:t>
            </a:r>
            <a:r>
              <a:rPr lang="zh-TW" altLang="zh-TW" dirty="0" smtClean="0"/>
              <a:t>，藉以了解其老化的過程。</a:t>
            </a:r>
          </a:p>
          <a:p>
            <a:pPr lvl="0">
              <a:spcBef>
                <a:spcPts val="1800"/>
              </a:spcBef>
              <a:buNone/>
            </a:pPr>
            <a:r>
              <a:rPr lang="en-US" altLang="zh-TW" dirty="0" smtClean="0"/>
              <a:t>3.</a:t>
            </a:r>
            <a:r>
              <a:rPr lang="zh-TW" altLang="en-US" dirty="0" smtClean="0"/>
              <a:t>本手冊應由</a:t>
            </a:r>
            <a:r>
              <a:rPr lang="zh-TW" altLang="en-US" b="1" dirty="0" smtClean="0"/>
              <a:t>專業團隊</a:t>
            </a:r>
            <a:r>
              <a:rPr lang="zh-TW" altLang="en-US" dirty="0" smtClean="0"/>
              <a:t>共同協調評估所有的專業項度</a:t>
            </a:r>
            <a:r>
              <a:rPr lang="zh-TW" altLang="zh-TW" dirty="0" smtClean="0"/>
              <a:t>。</a:t>
            </a:r>
          </a:p>
          <a:p>
            <a:pPr lvl="0">
              <a:spcBef>
                <a:spcPts val="1800"/>
              </a:spcBef>
              <a:buNone/>
            </a:pPr>
            <a:r>
              <a:rPr lang="en-US" altLang="zh-TW" dirty="0" smtClean="0"/>
              <a:t>4.</a:t>
            </a:r>
            <a:r>
              <a:rPr lang="zh-TW" altLang="zh-TW" dirty="0" smtClean="0"/>
              <a:t>若本表評估項目若不符合個案狀況</a:t>
            </a:r>
            <a:r>
              <a:rPr lang="en-US" altLang="zh-TW" dirty="0" smtClean="0"/>
              <a:t>(</a:t>
            </a:r>
            <a:r>
              <a:rPr lang="zh-TW" altLang="zh-TW" dirty="0" smtClean="0"/>
              <a:t>如</a:t>
            </a:r>
            <a:r>
              <a:rPr lang="en-US" altLang="zh-TW" dirty="0" smtClean="0"/>
              <a:t>:</a:t>
            </a:r>
            <a:r>
              <a:rPr lang="zh-TW" altLang="zh-TW" dirty="0" smtClean="0"/>
              <a:t>腦性麻痺者在表一之</a:t>
            </a:r>
            <a:r>
              <a:rPr lang="en-US" altLang="zh-TW" dirty="0" smtClean="0"/>
              <a:t>2</a:t>
            </a:r>
            <a:r>
              <a:rPr lang="zh-TW" altLang="zh-TW" dirty="0" smtClean="0"/>
              <a:t>活動狀況之平衡感測試項目中無適合選項</a:t>
            </a:r>
            <a:r>
              <a:rPr lang="en-US" altLang="zh-TW" dirty="0" smtClean="0"/>
              <a:t>)</a:t>
            </a:r>
            <a:r>
              <a:rPr lang="zh-TW" altLang="zh-TW" dirty="0" smtClean="0"/>
              <a:t>，則應在評估表中的補充說明欄中敘明之。</a:t>
            </a:r>
          </a:p>
          <a:p>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8</a:t>
            </a:fld>
            <a:endParaRPr lang="zh-TW"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59832" y="0"/>
            <a:ext cx="5832648" cy="1143000"/>
          </a:xfrm>
        </p:spPr>
        <p:txBody>
          <a:bodyPr>
            <a:normAutofit/>
          </a:bodyPr>
          <a:lstStyle/>
          <a:p>
            <a:r>
              <a:rPr lang="zh-TW" altLang="en-US" b="1" dirty="0" smtClean="0"/>
              <a:t>老化的評估方法</a:t>
            </a:r>
            <a:endParaRPr lang="zh-TW" altLang="en-US" dirty="0"/>
          </a:p>
        </p:txBody>
      </p:sp>
      <p:sp>
        <p:nvSpPr>
          <p:cNvPr id="3" name="內容版面配置區 2"/>
          <p:cNvSpPr>
            <a:spLocks noGrp="1"/>
          </p:cNvSpPr>
          <p:nvPr>
            <p:ph idx="1"/>
          </p:nvPr>
        </p:nvSpPr>
        <p:spPr>
          <a:xfrm>
            <a:off x="457200" y="1124744"/>
            <a:ext cx="8229600" cy="5001419"/>
          </a:xfrm>
        </p:spPr>
        <p:txBody>
          <a:bodyPr/>
          <a:lstStyle/>
          <a:p>
            <a:r>
              <a:rPr lang="zh-TW" altLang="en-US" dirty="0" smtClean="0"/>
              <a:t>攸關老化相關變化的觀測，常常面臨方法學上的問題</a:t>
            </a:r>
            <a:r>
              <a:rPr lang="en-US" altLang="zh-TW" dirty="0" smtClean="0"/>
              <a:t>:</a:t>
            </a:r>
            <a:r>
              <a:rPr lang="zh-TW" altLang="en-US" dirty="0" smtClean="0"/>
              <a:t> </a:t>
            </a:r>
            <a:r>
              <a:rPr lang="zh-TW" altLang="en-US" sz="3600" b="1" u="sng" dirty="0" smtClean="0">
                <a:effectLst>
                  <a:outerShdw blurRad="38100" dist="38100" dir="2700000" algn="tl">
                    <a:srgbClr val="000000">
                      <a:alpha val="43137"/>
                    </a:srgbClr>
                  </a:outerShdw>
                </a:effectLst>
              </a:rPr>
              <a:t>採橫斷研究或縱貫研究</a:t>
            </a:r>
            <a:r>
              <a:rPr lang="en-US" altLang="zh-TW" sz="3600" b="1" u="sng" dirty="0" smtClean="0">
                <a:effectLst>
                  <a:outerShdw blurRad="38100" dist="38100" dir="2700000" algn="tl">
                    <a:srgbClr val="000000">
                      <a:alpha val="43137"/>
                    </a:srgbClr>
                  </a:outerShdw>
                </a:effectLst>
              </a:rPr>
              <a:t>?</a:t>
            </a:r>
            <a:endParaRPr lang="zh-TW" altLang="en-US" sz="3600" b="1" u="sng" dirty="0">
              <a:effectLst>
                <a:outerShdw blurRad="38100" dist="38100" dir="2700000" algn="tl">
                  <a:srgbClr val="000000">
                    <a:alpha val="43137"/>
                  </a:srgbClr>
                </a:outerShdw>
              </a:effectLst>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9</a:t>
            </a:fld>
            <a:endParaRPr lang="zh-TW" altLang="en-US" dirty="0"/>
          </a:p>
        </p:txBody>
      </p:sp>
      <p:graphicFrame>
        <p:nvGraphicFramePr>
          <p:cNvPr id="5" name="表格 4"/>
          <p:cNvGraphicFramePr>
            <a:graphicFrameLocks noGrp="1"/>
          </p:cNvGraphicFramePr>
          <p:nvPr/>
        </p:nvGraphicFramePr>
        <p:xfrm>
          <a:off x="395536" y="2276873"/>
          <a:ext cx="8352928" cy="3888431"/>
        </p:xfrm>
        <a:graphic>
          <a:graphicData uri="http://schemas.openxmlformats.org/drawingml/2006/table">
            <a:tbl>
              <a:tblPr firstRow="1" bandRow="1">
                <a:tableStyleId>{5C22544A-7EE6-4342-B048-85BDC9FD1C3A}</a:tableStyleId>
              </a:tblPr>
              <a:tblGrid>
                <a:gridCol w="3783805"/>
                <a:gridCol w="4569123"/>
              </a:tblGrid>
              <a:tr h="434251">
                <a:tc>
                  <a:txBody>
                    <a:bodyPr/>
                    <a:lstStyle/>
                    <a:p>
                      <a:pPr algn="ctr"/>
                      <a:r>
                        <a:rPr lang="zh-TW" altLang="en-US" dirty="0" smtClean="0">
                          <a:latin typeface="標楷體" pitchFamily="65" charset="-120"/>
                          <a:ea typeface="標楷體" pitchFamily="65" charset="-120"/>
                        </a:rPr>
                        <a:t>橫斷法</a:t>
                      </a:r>
                      <a:endParaRPr lang="zh-TW" altLang="en-US" dirty="0">
                        <a:latin typeface="標楷體" pitchFamily="65" charset="-120"/>
                        <a:ea typeface="標楷體" pitchFamily="65" charset="-120"/>
                      </a:endParaRPr>
                    </a:p>
                  </a:txBody>
                  <a:tcPr/>
                </a:tc>
                <a:tc>
                  <a:txBody>
                    <a:bodyPr/>
                    <a:lstStyle/>
                    <a:p>
                      <a:pPr algn="ctr"/>
                      <a:r>
                        <a:rPr lang="zh-TW" altLang="en-US" dirty="0" smtClean="0">
                          <a:latin typeface="標楷體" pitchFamily="65" charset="-120"/>
                          <a:ea typeface="標楷體" pitchFamily="65" charset="-120"/>
                        </a:rPr>
                        <a:t>縱貫法</a:t>
                      </a:r>
                      <a:endParaRPr lang="zh-TW" altLang="en-US" dirty="0">
                        <a:latin typeface="標楷體" pitchFamily="65" charset="-120"/>
                        <a:ea typeface="標楷體" pitchFamily="65" charset="-120"/>
                      </a:endParaRPr>
                    </a:p>
                  </a:txBody>
                  <a:tcPr/>
                </a:tc>
              </a:tr>
              <a:tr h="1727090">
                <a:tc>
                  <a:txBody>
                    <a:bodyPr/>
                    <a:lstStyle/>
                    <a:p>
                      <a:r>
                        <a:rPr lang="zh-TW" altLang="en-US" sz="2000" kern="1200" dirty="0" smtClean="0">
                          <a:solidFill>
                            <a:schemeClr val="tx1"/>
                          </a:solidFill>
                          <a:latin typeface="標楷體" pitchFamily="65" charset="-120"/>
                          <a:ea typeface="標楷體" pitchFamily="65" charset="-120"/>
                          <a:cs typeface="+mn-cs"/>
                        </a:rPr>
                        <a:t>以不同年齡之個體或團體為對象，就某方面行為、功能為主題，使用類似觀察測量工具，在同一期間內，即可獲得不同年齡組的同類資料。 </a:t>
                      </a:r>
                      <a:endParaRPr lang="zh-TW" altLang="en-US" sz="2000" dirty="0">
                        <a:latin typeface="標楷體" pitchFamily="65" charset="-120"/>
                        <a:ea typeface="標楷體" pitchFamily="65" charset="-120"/>
                      </a:endParaRPr>
                    </a:p>
                  </a:txBody>
                  <a:tcPr/>
                </a:tc>
                <a:tc>
                  <a:txBody>
                    <a:bodyPr/>
                    <a:lstStyle/>
                    <a:p>
                      <a:r>
                        <a:rPr lang="zh-TW" altLang="en-US" sz="2000" kern="1200" dirty="0" smtClean="0">
                          <a:solidFill>
                            <a:schemeClr val="tx1"/>
                          </a:solidFill>
                          <a:latin typeface="標楷體" pitchFamily="65" charset="-120"/>
                          <a:ea typeface="標楷體" pitchFamily="65" charset="-120"/>
                          <a:cs typeface="+mn-cs"/>
                        </a:rPr>
                        <a:t>不同的時間內進行多次的調查。是以單一個體或團體為對象，就某方面的行為，自幼小到長大的歲月中，繼續觀察測量，從而探究因年齡增長（自變項）與身心變化（依變項）兩者間的關係。 </a:t>
                      </a:r>
                      <a:endParaRPr lang="zh-TW" altLang="en-US" sz="2000" dirty="0">
                        <a:latin typeface="標楷體" pitchFamily="65" charset="-120"/>
                        <a:ea typeface="標楷體" pitchFamily="65" charset="-120"/>
                      </a:endParaRPr>
                    </a:p>
                  </a:txBody>
                  <a:tcPr/>
                </a:tc>
              </a:tr>
              <a:tr h="1727090">
                <a:tc>
                  <a:txBody>
                    <a:bodyPr/>
                    <a:lstStyle/>
                    <a:p>
                      <a:r>
                        <a:rPr lang="zh-TW" altLang="en-US" sz="2000" b="1" kern="1200" dirty="0" smtClean="0">
                          <a:solidFill>
                            <a:srgbClr val="FF0000"/>
                          </a:solidFill>
                          <a:latin typeface="標楷體" pitchFamily="65" charset="-120"/>
                          <a:ea typeface="標楷體" pitchFamily="65" charset="-120"/>
                          <a:cs typeface="+mn-cs"/>
                        </a:rPr>
                        <a:t>優</a:t>
                      </a:r>
                      <a:r>
                        <a:rPr lang="en-US" altLang="zh-TW" sz="2000" b="1" kern="1200" dirty="0" smtClean="0">
                          <a:solidFill>
                            <a:srgbClr val="FF0000"/>
                          </a:solidFill>
                          <a:latin typeface="標楷體" pitchFamily="65" charset="-120"/>
                          <a:ea typeface="標楷體" pitchFamily="65" charset="-120"/>
                          <a:cs typeface="+mn-cs"/>
                        </a:rPr>
                        <a:t>:</a:t>
                      </a:r>
                      <a:r>
                        <a:rPr lang="zh-TW" altLang="en-US" sz="2000" kern="1200" dirty="0" smtClean="0">
                          <a:solidFill>
                            <a:schemeClr val="tx1"/>
                          </a:solidFill>
                          <a:latin typeface="標楷體" pitchFamily="65" charset="-120"/>
                          <a:ea typeface="標楷體" pitchFamily="65" charset="-120"/>
                          <a:cs typeface="+mn-cs"/>
                        </a:rPr>
                        <a:t>簡單易行，省時省力。</a:t>
                      </a:r>
                      <a:endParaRPr lang="en-US" altLang="zh-TW" sz="2000" kern="1200" dirty="0" smtClean="0">
                        <a:solidFill>
                          <a:schemeClr val="tx1"/>
                        </a:solidFill>
                        <a:latin typeface="標楷體" pitchFamily="65" charset="-120"/>
                        <a:ea typeface="標楷體" pitchFamily="65" charset="-120"/>
                        <a:cs typeface="+mn-cs"/>
                      </a:endParaRPr>
                    </a:p>
                    <a:p>
                      <a:r>
                        <a:rPr lang="zh-TW" altLang="en-US" sz="2000" b="1" kern="1200" dirty="0" smtClean="0">
                          <a:solidFill>
                            <a:srgbClr val="FF0000"/>
                          </a:solidFill>
                          <a:latin typeface="標楷體" pitchFamily="65" charset="-120"/>
                          <a:ea typeface="標楷體" pitchFamily="65" charset="-120"/>
                          <a:cs typeface="+mn-cs"/>
                        </a:rPr>
                        <a:t>缺</a:t>
                      </a:r>
                      <a:r>
                        <a:rPr lang="en-US" altLang="zh-TW" sz="2000" b="1" kern="1200" dirty="0" smtClean="0">
                          <a:solidFill>
                            <a:srgbClr val="FF0000"/>
                          </a:solidFill>
                          <a:latin typeface="標楷體" pitchFamily="65" charset="-120"/>
                          <a:ea typeface="標楷體" pitchFamily="65" charset="-120"/>
                          <a:cs typeface="+mn-cs"/>
                        </a:rPr>
                        <a:t>:</a:t>
                      </a:r>
                      <a:r>
                        <a:rPr lang="zh-TW" altLang="en-US" sz="2000" kern="1200" dirty="0" smtClean="0">
                          <a:solidFill>
                            <a:schemeClr val="tx1"/>
                          </a:solidFill>
                          <a:latin typeface="標楷體" pitchFamily="65" charset="-120"/>
                          <a:ea typeface="標楷體" pitchFamily="65" charset="-120"/>
                          <a:cs typeface="+mn-cs"/>
                        </a:rPr>
                        <a:t>無法提供個體變化的資料、無法顧及個別差異。無法顧及斷代間文化或環境改變所引起的差異。</a:t>
                      </a:r>
                      <a:endParaRPr lang="zh-TW" altLang="en-US" sz="2000" dirty="0">
                        <a:latin typeface="標楷體" pitchFamily="65" charset="-120"/>
                        <a:ea typeface="標楷體"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b="1" kern="1200" dirty="0" smtClean="0">
                          <a:solidFill>
                            <a:srgbClr val="FF0000"/>
                          </a:solidFill>
                          <a:latin typeface="標楷體" pitchFamily="65" charset="-120"/>
                          <a:ea typeface="標楷體" pitchFamily="65" charset="-120"/>
                          <a:cs typeface="+mn-cs"/>
                        </a:rPr>
                        <a:t>優</a:t>
                      </a:r>
                      <a:r>
                        <a:rPr lang="en-US" altLang="zh-TW" sz="2000" b="1" kern="1200" dirty="0" smtClean="0">
                          <a:solidFill>
                            <a:srgbClr val="FF0000"/>
                          </a:solidFill>
                          <a:latin typeface="標楷體" pitchFamily="65" charset="-120"/>
                          <a:ea typeface="標楷體" pitchFamily="65" charset="-120"/>
                          <a:cs typeface="+mn-cs"/>
                        </a:rPr>
                        <a:t>:</a:t>
                      </a:r>
                      <a:r>
                        <a:rPr lang="zh-TW" altLang="en-US" sz="2000" kern="1200" dirty="0" smtClean="0">
                          <a:solidFill>
                            <a:schemeClr val="tx1"/>
                          </a:solidFill>
                          <a:latin typeface="標楷體" pitchFamily="65" charset="-120"/>
                          <a:ea typeface="標楷體" pitchFamily="65" charset="-120"/>
                          <a:cs typeface="+mn-cs"/>
                        </a:rPr>
                        <a:t>能保留發展趨勢的資料、個別發展的形式</a:t>
                      </a:r>
                      <a:r>
                        <a:rPr lang="en-US" altLang="zh-TW" sz="2000" kern="1200" dirty="0" smtClean="0">
                          <a:solidFill>
                            <a:schemeClr val="tx1"/>
                          </a:solidFill>
                          <a:latin typeface="標楷體" pitchFamily="65" charset="-120"/>
                          <a:ea typeface="標楷體" pitchFamily="65" charset="-120"/>
                          <a:cs typeface="+mn-cs"/>
                        </a:rPr>
                        <a:t>〈pattern〉</a:t>
                      </a:r>
                      <a:r>
                        <a:rPr lang="zh-TW" altLang="en-US" sz="2000" kern="1200" dirty="0" smtClean="0">
                          <a:solidFill>
                            <a:schemeClr val="tx1"/>
                          </a:solidFill>
                          <a:latin typeface="標楷體" pitchFamily="65" charset="-120"/>
                          <a:ea typeface="標楷體" pitchFamily="65" charset="-120"/>
                          <a:cs typeface="+mn-cs"/>
                        </a:rPr>
                        <a:t>清楚、前期事件對後來行為的影響得以顯現。</a:t>
                      </a:r>
                      <a:endParaRPr lang="en-US" altLang="zh-TW" sz="2000" kern="1200" dirty="0" smtClean="0">
                        <a:solidFill>
                          <a:schemeClr val="tx1"/>
                        </a:solidFill>
                        <a:latin typeface="標楷體" pitchFamily="65" charset="-120"/>
                        <a:ea typeface="標楷體" pitchFamily="65" charset="-12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000" b="1" kern="1200" dirty="0" smtClean="0">
                          <a:solidFill>
                            <a:srgbClr val="FF0000"/>
                          </a:solidFill>
                          <a:latin typeface="標楷體" pitchFamily="65" charset="-120"/>
                          <a:ea typeface="標楷體" pitchFamily="65" charset="-120"/>
                          <a:cs typeface="+mn-cs"/>
                        </a:rPr>
                        <a:t>缺</a:t>
                      </a:r>
                      <a:r>
                        <a:rPr lang="en-US" altLang="zh-TW" sz="2000" b="1" kern="1200" dirty="0" smtClean="0">
                          <a:solidFill>
                            <a:srgbClr val="FF0000"/>
                          </a:solidFill>
                          <a:latin typeface="標楷體" pitchFamily="65" charset="-120"/>
                          <a:ea typeface="標楷體" pitchFamily="65" charset="-120"/>
                          <a:cs typeface="+mn-cs"/>
                        </a:rPr>
                        <a:t>:</a:t>
                      </a:r>
                      <a:r>
                        <a:rPr lang="zh-TW" altLang="en-US" sz="2000" kern="1200" dirty="0" smtClean="0">
                          <a:solidFill>
                            <a:schemeClr val="tx1"/>
                          </a:solidFill>
                          <a:latin typeface="標楷體" pitchFamily="65" charset="-120"/>
                          <a:ea typeface="標楷體" pitchFamily="65" charset="-120"/>
                          <a:cs typeface="+mn-cs"/>
                        </a:rPr>
                        <a:t>費時、費力、重複測驗影響行為的客觀性等。 </a:t>
                      </a:r>
                      <a:endParaRPr lang="zh-TW" altLang="en-US" sz="2000" dirty="0">
                        <a:latin typeface="標楷體" pitchFamily="65" charset="-120"/>
                        <a:ea typeface="標楷體" pitchFamily="65" charset="-120"/>
                      </a:endParaRPr>
                    </a:p>
                  </a:txBody>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2182</TotalTime>
  <Words>2468</Words>
  <Application>Microsoft Office PowerPoint</Application>
  <PresentationFormat>如螢幕大小 (4:3)</PresentationFormat>
  <Paragraphs>168</Paragraphs>
  <Slides>31</Slides>
  <Notes>9</Notes>
  <HiddenSlides>0</HiddenSlides>
  <MMClips>0</MMClips>
  <ScaleCrop>false</ScaleCrop>
  <HeadingPairs>
    <vt:vector size="4" baseType="variant">
      <vt:variant>
        <vt:lpstr>佈景主題</vt:lpstr>
      </vt:variant>
      <vt:variant>
        <vt:i4>1</vt:i4>
      </vt:variant>
      <vt:variant>
        <vt:lpstr>投影片標題</vt:lpstr>
      </vt:variant>
      <vt:variant>
        <vt:i4>31</vt:i4>
      </vt:variant>
    </vt:vector>
  </HeadingPairs>
  <TitlesOfParts>
    <vt:vector size="32" baseType="lpstr">
      <vt:lpstr>Office 佈景主題</vt:lpstr>
      <vt:lpstr>心智功能障礙者老化評估使用手冊暨紀錄表介紹 與評估方式說明</vt:lpstr>
      <vt:lpstr>大  綱</vt:lpstr>
      <vt:lpstr>緣  起</vt:lpstr>
      <vt:lpstr>投影片 4</vt:lpstr>
      <vt:lpstr>機構試用與修訂歷程</vt:lpstr>
      <vt:lpstr>適用對象</vt:lpstr>
      <vt:lpstr>評估時機</vt:lpstr>
      <vt:lpstr>評估原則</vt:lpstr>
      <vt:lpstr>老化的評估方法</vt:lpstr>
      <vt:lpstr>投影片 10</vt:lpstr>
      <vt:lpstr>團隊合作的老化評估</vt:lpstr>
      <vt:lpstr>投影片 12</vt:lpstr>
      <vt:lpstr>評估人員應…</vt:lpstr>
      <vt:lpstr>評估架構</vt:lpstr>
      <vt:lpstr>評估操作說明</vt:lpstr>
      <vt:lpstr>  表一日常生活活動  </vt:lpstr>
      <vt:lpstr> 表二身體功能活動狀況2-1 </vt:lpstr>
      <vt:lpstr>表二身體功能活動狀況2-2 </vt:lpstr>
      <vt:lpstr> 表三疾病與用藥2-1 </vt:lpstr>
      <vt:lpstr>表三疾病與用藥2-2 </vt:lpstr>
      <vt:lpstr>ttt.『精神分裂症』已更名為 『思覺失調症』</vt:lpstr>
      <vt:lpstr>  表四營養及排泄狀況  </vt:lpstr>
      <vt:lpstr> 表五口腔狀況 </vt:lpstr>
      <vt:lpstr> 表六認知及知覺狀況3-1 </vt:lpstr>
      <vt:lpstr>表六認知及知覺狀況3-2 </vt:lpstr>
      <vt:lpstr>表六認知及知覺狀況3-3 </vt:lpstr>
      <vt:lpstr>表七情緒行為與娛樂活動狀況2-1 </vt:lpstr>
      <vt:lpstr>表七情緒行為與娛樂活動狀況2-2</vt:lpstr>
      <vt:lpstr>老化評估結果摘要與分析表</vt:lpstr>
      <vt:lpstr>結語</vt:lpstr>
      <vt:lpstr>謝謝聆聽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user3</dc:creator>
  <cp:lastModifiedBy>主任</cp:lastModifiedBy>
  <cp:revision>199</cp:revision>
  <dcterms:created xsi:type="dcterms:W3CDTF">2013-03-29T03:00:02Z</dcterms:created>
  <dcterms:modified xsi:type="dcterms:W3CDTF">2014-04-17T08:03:50Z</dcterms:modified>
</cp:coreProperties>
</file>