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handoutMasterIdLst>
    <p:handoutMasterId r:id="rId59"/>
  </p:handoutMasterIdLst>
  <p:sldIdLst>
    <p:sldId id="257" r:id="rId2"/>
    <p:sldId id="358" r:id="rId3"/>
    <p:sldId id="391" r:id="rId4"/>
    <p:sldId id="392" r:id="rId5"/>
    <p:sldId id="393" r:id="rId6"/>
    <p:sldId id="361" r:id="rId7"/>
    <p:sldId id="394" r:id="rId8"/>
    <p:sldId id="395" r:id="rId9"/>
    <p:sldId id="389" r:id="rId10"/>
    <p:sldId id="396" r:id="rId11"/>
    <p:sldId id="390" r:id="rId12"/>
    <p:sldId id="397" r:id="rId13"/>
    <p:sldId id="398" r:id="rId14"/>
    <p:sldId id="399" r:id="rId15"/>
    <p:sldId id="400" r:id="rId16"/>
    <p:sldId id="401" r:id="rId17"/>
    <p:sldId id="403" r:id="rId18"/>
    <p:sldId id="359" r:id="rId19"/>
    <p:sldId id="367" r:id="rId20"/>
    <p:sldId id="369" r:id="rId21"/>
    <p:sldId id="371" r:id="rId22"/>
    <p:sldId id="372" r:id="rId23"/>
    <p:sldId id="373" r:id="rId24"/>
    <p:sldId id="345" r:id="rId25"/>
    <p:sldId id="368" r:id="rId26"/>
    <p:sldId id="366" r:id="rId27"/>
    <p:sldId id="428" r:id="rId28"/>
    <p:sldId id="414" r:id="rId29"/>
    <p:sldId id="415" r:id="rId30"/>
    <p:sldId id="416" r:id="rId31"/>
    <p:sldId id="417" r:id="rId32"/>
    <p:sldId id="418" r:id="rId33"/>
    <p:sldId id="419" r:id="rId34"/>
    <p:sldId id="421" r:id="rId35"/>
    <p:sldId id="422" r:id="rId36"/>
    <p:sldId id="423" r:id="rId37"/>
    <p:sldId id="424" r:id="rId38"/>
    <p:sldId id="430" r:id="rId39"/>
    <p:sldId id="426" r:id="rId40"/>
    <p:sldId id="427" r:id="rId41"/>
    <p:sldId id="429" r:id="rId42"/>
    <p:sldId id="352" r:id="rId43"/>
    <p:sldId id="271" r:id="rId44"/>
    <p:sldId id="272" r:id="rId45"/>
    <p:sldId id="273" r:id="rId46"/>
    <p:sldId id="377" r:id="rId47"/>
    <p:sldId id="431" r:id="rId48"/>
    <p:sldId id="405" r:id="rId49"/>
    <p:sldId id="406" r:id="rId50"/>
    <p:sldId id="407" r:id="rId51"/>
    <p:sldId id="408" r:id="rId52"/>
    <p:sldId id="409" r:id="rId53"/>
    <p:sldId id="410" r:id="rId54"/>
    <p:sldId id="411" r:id="rId55"/>
    <p:sldId id="412" r:id="rId56"/>
    <p:sldId id="331" r:id="rId57"/>
  </p:sldIdLst>
  <p:sldSz cx="9144000" cy="6858000" type="screen4x3"/>
  <p:notesSz cx="6794500" cy="99187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6681A5"/>
    <a:srgbClr val="BFD9F1"/>
    <a:srgbClr val="FCCD3E"/>
    <a:srgbClr val="DAE000"/>
    <a:srgbClr val="8EAD2C"/>
    <a:srgbClr val="FFF100"/>
    <a:srgbClr val="C0E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63" d="100"/>
          <a:sy n="63" d="100"/>
        </p:scale>
        <p:origin x="-15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B6F8A-59D9-4508-95CB-A905EFB0723C}" type="doc">
      <dgm:prSet loTypeId="urn:microsoft.com/office/officeart/2005/8/layout/chevronAccent+Icon" loCatId="process" qsTypeId="urn:microsoft.com/office/officeart/2005/8/quickstyle/3d2" qsCatId="3D" csTypeId="urn:microsoft.com/office/officeart/2005/8/colors/accent2_1" csCatId="accent2" phldr="0"/>
      <dgm:spPr/>
    </dgm:pt>
    <dgm:pt modelId="{34E1E014-A5A2-45F8-BC87-ABED2319BA66}">
      <dgm:prSet phldrT="[文字]" phldr="1"/>
      <dgm:spPr/>
      <dgm:t>
        <a:bodyPr/>
        <a:lstStyle/>
        <a:p>
          <a:endParaRPr lang="zh-TW" altLang="en-US" dirty="0"/>
        </a:p>
      </dgm:t>
    </dgm:pt>
    <dgm:pt modelId="{4DC21BB7-C542-42B0-8E63-DD13150448BA}" type="parTrans" cxnId="{785ABBF3-06F3-4B6E-81FC-3786C8692A3B}">
      <dgm:prSet/>
      <dgm:spPr/>
      <dgm:t>
        <a:bodyPr/>
        <a:lstStyle/>
        <a:p>
          <a:endParaRPr lang="zh-TW" altLang="en-US"/>
        </a:p>
      </dgm:t>
    </dgm:pt>
    <dgm:pt modelId="{EE0F4D52-4AD2-4E83-A197-A9145980E9E7}" type="sibTrans" cxnId="{785ABBF3-06F3-4B6E-81FC-3786C8692A3B}">
      <dgm:prSet/>
      <dgm:spPr/>
      <dgm:t>
        <a:bodyPr/>
        <a:lstStyle/>
        <a:p>
          <a:endParaRPr lang="zh-TW" altLang="en-US"/>
        </a:p>
      </dgm:t>
    </dgm:pt>
    <dgm:pt modelId="{1EBD1E8A-4F39-4BFD-8FD0-11D91F8D0304}">
      <dgm:prSet phldrT="[文字]" phldr="1"/>
      <dgm:spPr/>
      <dgm:t>
        <a:bodyPr/>
        <a:lstStyle/>
        <a:p>
          <a:endParaRPr lang="zh-TW" altLang="en-US"/>
        </a:p>
      </dgm:t>
    </dgm:pt>
    <dgm:pt modelId="{A01A12D4-C90C-4B2B-90C4-31283FFFEEC0}" type="parTrans" cxnId="{5A960ACA-25E2-4513-9925-1CF3A91BAA68}">
      <dgm:prSet/>
      <dgm:spPr/>
      <dgm:t>
        <a:bodyPr/>
        <a:lstStyle/>
        <a:p>
          <a:endParaRPr lang="zh-TW" altLang="en-US"/>
        </a:p>
      </dgm:t>
    </dgm:pt>
    <dgm:pt modelId="{7A52005F-1943-430B-9DD3-F269AD11B027}" type="sibTrans" cxnId="{5A960ACA-25E2-4513-9925-1CF3A91BAA68}">
      <dgm:prSet/>
      <dgm:spPr/>
      <dgm:t>
        <a:bodyPr/>
        <a:lstStyle/>
        <a:p>
          <a:endParaRPr lang="zh-TW" altLang="en-US"/>
        </a:p>
      </dgm:t>
    </dgm:pt>
    <dgm:pt modelId="{A39168B5-FF3D-4317-A7C8-45BEBD89172F}">
      <dgm:prSet phldrT="[文字]" phldr="1"/>
      <dgm:spPr/>
      <dgm:t>
        <a:bodyPr/>
        <a:lstStyle/>
        <a:p>
          <a:endParaRPr lang="zh-TW" altLang="en-US"/>
        </a:p>
      </dgm:t>
    </dgm:pt>
    <dgm:pt modelId="{B57A077E-C61A-4430-AC73-B3EC33E2A277}" type="parTrans" cxnId="{4B342B79-ACB3-46F8-8ACD-BC15277C0AFD}">
      <dgm:prSet/>
      <dgm:spPr/>
      <dgm:t>
        <a:bodyPr/>
        <a:lstStyle/>
        <a:p>
          <a:endParaRPr lang="zh-TW" altLang="en-US"/>
        </a:p>
      </dgm:t>
    </dgm:pt>
    <dgm:pt modelId="{04225066-74A6-4E97-AD03-7436F041791B}" type="sibTrans" cxnId="{4B342B79-ACB3-46F8-8ACD-BC15277C0AFD}">
      <dgm:prSet/>
      <dgm:spPr/>
      <dgm:t>
        <a:bodyPr/>
        <a:lstStyle/>
        <a:p>
          <a:endParaRPr lang="zh-TW" altLang="en-US"/>
        </a:p>
      </dgm:t>
    </dgm:pt>
    <dgm:pt modelId="{FDADB84F-6B14-4C4F-A7EB-2735682182CF}" type="pres">
      <dgm:prSet presAssocID="{9D2B6F8A-59D9-4508-95CB-A905EFB0723C}" presName="Name0" presStyleCnt="0">
        <dgm:presLayoutVars>
          <dgm:dir/>
          <dgm:resizeHandles val="exact"/>
        </dgm:presLayoutVars>
      </dgm:prSet>
      <dgm:spPr/>
    </dgm:pt>
    <dgm:pt modelId="{3520F186-ECBF-4FE3-BCEE-AEE9B681FF7D}" type="pres">
      <dgm:prSet presAssocID="{34E1E014-A5A2-45F8-BC87-ABED2319BA66}" presName="composite" presStyleCnt="0"/>
      <dgm:spPr/>
    </dgm:pt>
    <dgm:pt modelId="{A0F655C3-256B-4D00-BF98-45FCF4D3AA13}" type="pres">
      <dgm:prSet presAssocID="{34E1E014-A5A2-45F8-BC87-ABED2319BA66}" presName="bgChev" presStyleLbl="node1" presStyleIdx="0" presStyleCnt="3"/>
      <dgm:spPr/>
    </dgm:pt>
    <dgm:pt modelId="{A2FC57DE-138C-44DA-973C-3C9B4F638D9D}" type="pres">
      <dgm:prSet presAssocID="{34E1E014-A5A2-45F8-BC87-ABED2319BA66}" presName="txNode" presStyleLbl="fgAcc1" presStyleIdx="0" presStyleCnt="3">
        <dgm:presLayoutVars>
          <dgm:bulletEnabled val="1"/>
        </dgm:presLayoutVars>
      </dgm:prSet>
      <dgm:spPr/>
      <dgm:t>
        <a:bodyPr/>
        <a:lstStyle/>
        <a:p>
          <a:endParaRPr lang="zh-TW" altLang="en-US"/>
        </a:p>
      </dgm:t>
    </dgm:pt>
    <dgm:pt modelId="{F12093A0-2E65-471E-9FCE-B84AC0B30652}" type="pres">
      <dgm:prSet presAssocID="{EE0F4D52-4AD2-4E83-A197-A9145980E9E7}" presName="compositeSpace" presStyleCnt="0"/>
      <dgm:spPr/>
    </dgm:pt>
    <dgm:pt modelId="{77C61EA5-D2CD-4F4F-A2FE-85A2452EDBC9}" type="pres">
      <dgm:prSet presAssocID="{1EBD1E8A-4F39-4BFD-8FD0-11D91F8D0304}" presName="composite" presStyleCnt="0"/>
      <dgm:spPr/>
    </dgm:pt>
    <dgm:pt modelId="{C850A026-89F5-45EF-AAA1-174C3B8506CC}" type="pres">
      <dgm:prSet presAssocID="{1EBD1E8A-4F39-4BFD-8FD0-11D91F8D0304}" presName="bgChev" presStyleLbl="node1" presStyleIdx="1" presStyleCnt="3"/>
      <dgm:spPr/>
    </dgm:pt>
    <dgm:pt modelId="{E177912E-0324-4ADB-86A1-F64D1DFB45B5}" type="pres">
      <dgm:prSet presAssocID="{1EBD1E8A-4F39-4BFD-8FD0-11D91F8D0304}" presName="txNode" presStyleLbl="fgAcc1" presStyleIdx="1" presStyleCnt="3">
        <dgm:presLayoutVars>
          <dgm:bulletEnabled val="1"/>
        </dgm:presLayoutVars>
      </dgm:prSet>
      <dgm:spPr/>
      <dgm:t>
        <a:bodyPr/>
        <a:lstStyle/>
        <a:p>
          <a:endParaRPr lang="zh-TW" altLang="en-US"/>
        </a:p>
      </dgm:t>
    </dgm:pt>
    <dgm:pt modelId="{9CDC527C-859E-40E6-B8A5-74D76EB7C474}" type="pres">
      <dgm:prSet presAssocID="{7A52005F-1943-430B-9DD3-F269AD11B027}" presName="compositeSpace" presStyleCnt="0"/>
      <dgm:spPr/>
    </dgm:pt>
    <dgm:pt modelId="{9889AA02-990D-498E-BCBD-BBCE9B2BD832}" type="pres">
      <dgm:prSet presAssocID="{A39168B5-FF3D-4317-A7C8-45BEBD89172F}" presName="composite" presStyleCnt="0"/>
      <dgm:spPr/>
    </dgm:pt>
    <dgm:pt modelId="{1A8BB799-D16F-4941-B5EE-DAD97F1A8BA3}" type="pres">
      <dgm:prSet presAssocID="{A39168B5-FF3D-4317-A7C8-45BEBD89172F}" presName="bgChev" presStyleLbl="node1" presStyleIdx="2" presStyleCnt="3"/>
      <dgm:spPr/>
    </dgm:pt>
    <dgm:pt modelId="{590737F9-3D6E-4B75-9777-98E89285ED79}" type="pres">
      <dgm:prSet presAssocID="{A39168B5-FF3D-4317-A7C8-45BEBD89172F}" presName="txNode" presStyleLbl="fgAcc1" presStyleIdx="2" presStyleCnt="3">
        <dgm:presLayoutVars>
          <dgm:bulletEnabled val="1"/>
        </dgm:presLayoutVars>
      </dgm:prSet>
      <dgm:spPr/>
      <dgm:t>
        <a:bodyPr/>
        <a:lstStyle/>
        <a:p>
          <a:endParaRPr lang="zh-TW" altLang="en-US"/>
        </a:p>
      </dgm:t>
    </dgm:pt>
  </dgm:ptLst>
  <dgm:cxnLst>
    <dgm:cxn modelId="{4B342B79-ACB3-46F8-8ACD-BC15277C0AFD}" srcId="{9D2B6F8A-59D9-4508-95CB-A905EFB0723C}" destId="{A39168B5-FF3D-4317-A7C8-45BEBD89172F}" srcOrd="2" destOrd="0" parTransId="{B57A077E-C61A-4430-AC73-B3EC33E2A277}" sibTransId="{04225066-74A6-4E97-AD03-7436F041791B}"/>
    <dgm:cxn modelId="{785ABBF3-06F3-4B6E-81FC-3786C8692A3B}" srcId="{9D2B6F8A-59D9-4508-95CB-A905EFB0723C}" destId="{34E1E014-A5A2-45F8-BC87-ABED2319BA66}" srcOrd="0" destOrd="0" parTransId="{4DC21BB7-C542-42B0-8E63-DD13150448BA}" sibTransId="{EE0F4D52-4AD2-4E83-A197-A9145980E9E7}"/>
    <dgm:cxn modelId="{38167577-44EE-44F7-9408-53A06F27C117}" type="presOf" srcId="{A39168B5-FF3D-4317-A7C8-45BEBD89172F}" destId="{590737F9-3D6E-4B75-9777-98E89285ED79}" srcOrd="0" destOrd="0" presId="urn:microsoft.com/office/officeart/2005/8/layout/chevronAccent+Icon"/>
    <dgm:cxn modelId="{5A960ACA-25E2-4513-9925-1CF3A91BAA68}" srcId="{9D2B6F8A-59D9-4508-95CB-A905EFB0723C}" destId="{1EBD1E8A-4F39-4BFD-8FD0-11D91F8D0304}" srcOrd="1" destOrd="0" parTransId="{A01A12D4-C90C-4B2B-90C4-31283FFFEEC0}" sibTransId="{7A52005F-1943-430B-9DD3-F269AD11B027}"/>
    <dgm:cxn modelId="{0CCEEE8F-3131-4078-A131-A8E4C182C4D2}" type="presOf" srcId="{9D2B6F8A-59D9-4508-95CB-A905EFB0723C}" destId="{FDADB84F-6B14-4C4F-A7EB-2735682182CF}" srcOrd="0" destOrd="0" presId="urn:microsoft.com/office/officeart/2005/8/layout/chevronAccent+Icon"/>
    <dgm:cxn modelId="{9EA6B369-A63E-456F-9CBC-CC25AB311FFE}" type="presOf" srcId="{1EBD1E8A-4F39-4BFD-8FD0-11D91F8D0304}" destId="{E177912E-0324-4ADB-86A1-F64D1DFB45B5}" srcOrd="0" destOrd="0" presId="urn:microsoft.com/office/officeart/2005/8/layout/chevronAccent+Icon"/>
    <dgm:cxn modelId="{CD512951-102F-4BAE-B43C-1E5DD5E6641E}" type="presOf" srcId="{34E1E014-A5A2-45F8-BC87-ABED2319BA66}" destId="{A2FC57DE-138C-44DA-973C-3C9B4F638D9D}" srcOrd="0" destOrd="0" presId="urn:microsoft.com/office/officeart/2005/8/layout/chevronAccent+Icon"/>
    <dgm:cxn modelId="{1206C5D2-A09C-4B5A-8CE3-4EAF54AEB8A6}" type="presParOf" srcId="{FDADB84F-6B14-4C4F-A7EB-2735682182CF}" destId="{3520F186-ECBF-4FE3-BCEE-AEE9B681FF7D}" srcOrd="0" destOrd="0" presId="urn:microsoft.com/office/officeart/2005/8/layout/chevronAccent+Icon"/>
    <dgm:cxn modelId="{48C8DA56-C28D-4009-AD59-8A2720A78452}" type="presParOf" srcId="{3520F186-ECBF-4FE3-BCEE-AEE9B681FF7D}" destId="{A0F655C3-256B-4D00-BF98-45FCF4D3AA13}" srcOrd="0" destOrd="0" presId="urn:microsoft.com/office/officeart/2005/8/layout/chevronAccent+Icon"/>
    <dgm:cxn modelId="{1550CD81-4268-4CE8-977D-1C86D35320D8}" type="presParOf" srcId="{3520F186-ECBF-4FE3-BCEE-AEE9B681FF7D}" destId="{A2FC57DE-138C-44DA-973C-3C9B4F638D9D}" srcOrd="1" destOrd="0" presId="urn:microsoft.com/office/officeart/2005/8/layout/chevronAccent+Icon"/>
    <dgm:cxn modelId="{73AF852C-6A49-4584-8C5C-694CB526C523}" type="presParOf" srcId="{FDADB84F-6B14-4C4F-A7EB-2735682182CF}" destId="{F12093A0-2E65-471E-9FCE-B84AC0B30652}" srcOrd="1" destOrd="0" presId="urn:microsoft.com/office/officeart/2005/8/layout/chevronAccent+Icon"/>
    <dgm:cxn modelId="{5DF11F7E-D714-4B72-B256-4182EB193EE6}" type="presParOf" srcId="{FDADB84F-6B14-4C4F-A7EB-2735682182CF}" destId="{77C61EA5-D2CD-4F4F-A2FE-85A2452EDBC9}" srcOrd="2" destOrd="0" presId="urn:microsoft.com/office/officeart/2005/8/layout/chevronAccent+Icon"/>
    <dgm:cxn modelId="{73160E10-CE1F-44AE-870C-922D0D45A0D5}" type="presParOf" srcId="{77C61EA5-D2CD-4F4F-A2FE-85A2452EDBC9}" destId="{C850A026-89F5-45EF-AAA1-174C3B8506CC}" srcOrd="0" destOrd="0" presId="urn:microsoft.com/office/officeart/2005/8/layout/chevronAccent+Icon"/>
    <dgm:cxn modelId="{23C8A99B-C35C-49A4-BBE5-A9AC9D34FE6F}" type="presParOf" srcId="{77C61EA5-D2CD-4F4F-A2FE-85A2452EDBC9}" destId="{E177912E-0324-4ADB-86A1-F64D1DFB45B5}" srcOrd="1" destOrd="0" presId="urn:microsoft.com/office/officeart/2005/8/layout/chevronAccent+Icon"/>
    <dgm:cxn modelId="{1F058151-E23B-46C5-B1FE-D3DE6A655EEB}" type="presParOf" srcId="{FDADB84F-6B14-4C4F-A7EB-2735682182CF}" destId="{9CDC527C-859E-40E6-B8A5-74D76EB7C474}" srcOrd="3" destOrd="0" presId="urn:microsoft.com/office/officeart/2005/8/layout/chevronAccent+Icon"/>
    <dgm:cxn modelId="{6080E923-DBBF-44F6-ACEC-3B4AA39C7D1F}" type="presParOf" srcId="{FDADB84F-6B14-4C4F-A7EB-2735682182CF}" destId="{9889AA02-990D-498E-BCBD-BBCE9B2BD832}" srcOrd="4" destOrd="0" presId="urn:microsoft.com/office/officeart/2005/8/layout/chevronAccent+Icon"/>
    <dgm:cxn modelId="{2B8E2FB9-71C7-4616-8DF9-F4F4B1A35244}" type="presParOf" srcId="{9889AA02-990D-498E-BCBD-BBCE9B2BD832}" destId="{1A8BB799-D16F-4941-B5EE-DAD97F1A8BA3}" srcOrd="0" destOrd="0" presId="urn:microsoft.com/office/officeart/2005/8/layout/chevronAccent+Icon"/>
    <dgm:cxn modelId="{4D5D0F59-3A1C-4935-8B2A-C78ABB9F86A3}" type="presParOf" srcId="{9889AA02-990D-498E-BCBD-BBCE9B2BD832}" destId="{590737F9-3D6E-4B75-9777-98E89285ED79}"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2B640A-CC2F-48F7-839D-D2C8400E56B6}" type="doc">
      <dgm:prSet loTypeId="urn:microsoft.com/office/officeart/2005/8/layout/chevronAccent+Icon" loCatId="process" qsTypeId="urn:microsoft.com/office/officeart/2005/8/quickstyle/3d2" qsCatId="3D" csTypeId="urn:microsoft.com/office/officeart/2005/8/colors/accent6_1" csCatId="accent6" phldr="0"/>
      <dgm:spPr/>
    </dgm:pt>
    <dgm:pt modelId="{D367A0E5-4946-42A2-866E-72E628CCD3F2}">
      <dgm:prSet phldrT="[文字]" phldr="1"/>
      <dgm:spPr/>
      <dgm:t>
        <a:bodyPr/>
        <a:lstStyle/>
        <a:p>
          <a:endParaRPr lang="zh-TW" altLang="en-US" dirty="0"/>
        </a:p>
      </dgm:t>
    </dgm:pt>
    <dgm:pt modelId="{59A1A523-EC68-47E3-A92D-65A5D0CC078F}" type="parTrans" cxnId="{77AAC3F4-F122-4EF8-BC8B-1226C38B4C10}">
      <dgm:prSet/>
      <dgm:spPr/>
      <dgm:t>
        <a:bodyPr/>
        <a:lstStyle/>
        <a:p>
          <a:endParaRPr lang="zh-TW" altLang="en-US"/>
        </a:p>
      </dgm:t>
    </dgm:pt>
    <dgm:pt modelId="{3A212052-A33B-42F2-8EA4-A6CC8B1C949C}" type="sibTrans" cxnId="{77AAC3F4-F122-4EF8-BC8B-1226C38B4C10}">
      <dgm:prSet/>
      <dgm:spPr/>
      <dgm:t>
        <a:bodyPr/>
        <a:lstStyle/>
        <a:p>
          <a:endParaRPr lang="zh-TW" altLang="en-US"/>
        </a:p>
      </dgm:t>
    </dgm:pt>
    <dgm:pt modelId="{BE2AF084-C8D9-4310-87DD-63F41458E115}">
      <dgm:prSet phldrT="[文字]" phldr="1"/>
      <dgm:spPr/>
      <dgm:t>
        <a:bodyPr/>
        <a:lstStyle/>
        <a:p>
          <a:endParaRPr lang="zh-TW" altLang="en-US" dirty="0"/>
        </a:p>
      </dgm:t>
    </dgm:pt>
    <dgm:pt modelId="{E50A3FC9-5D87-41F0-A972-11C494504D86}" type="parTrans" cxnId="{DA4DFE46-8F4D-4B93-931F-6B9B75E9D241}">
      <dgm:prSet/>
      <dgm:spPr/>
      <dgm:t>
        <a:bodyPr/>
        <a:lstStyle/>
        <a:p>
          <a:endParaRPr lang="zh-TW" altLang="en-US"/>
        </a:p>
      </dgm:t>
    </dgm:pt>
    <dgm:pt modelId="{0F9E0086-A383-4AF2-9DC4-206BA9020795}" type="sibTrans" cxnId="{DA4DFE46-8F4D-4B93-931F-6B9B75E9D241}">
      <dgm:prSet/>
      <dgm:spPr/>
      <dgm:t>
        <a:bodyPr/>
        <a:lstStyle/>
        <a:p>
          <a:endParaRPr lang="zh-TW" altLang="en-US"/>
        </a:p>
      </dgm:t>
    </dgm:pt>
    <dgm:pt modelId="{8CD957F5-6950-4AD8-AEDE-9D66A97CD9A0}">
      <dgm:prSet phldrT="[文字]" phldr="1"/>
      <dgm:spPr/>
      <dgm:t>
        <a:bodyPr/>
        <a:lstStyle/>
        <a:p>
          <a:endParaRPr lang="zh-TW" altLang="en-US"/>
        </a:p>
      </dgm:t>
    </dgm:pt>
    <dgm:pt modelId="{DBEED73A-1A17-479B-9E47-B8BB8BEB7B6D}" type="parTrans" cxnId="{1B0C69CA-0729-4EAC-AC4D-A9C5FD9BF365}">
      <dgm:prSet/>
      <dgm:spPr/>
      <dgm:t>
        <a:bodyPr/>
        <a:lstStyle/>
        <a:p>
          <a:endParaRPr lang="zh-TW" altLang="en-US"/>
        </a:p>
      </dgm:t>
    </dgm:pt>
    <dgm:pt modelId="{28C30667-37E7-4F0B-90C9-6C68585D8320}" type="sibTrans" cxnId="{1B0C69CA-0729-4EAC-AC4D-A9C5FD9BF365}">
      <dgm:prSet/>
      <dgm:spPr/>
      <dgm:t>
        <a:bodyPr/>
        <a:lstStyle/>
        <a:p>
          <a:endParaRPr lang="zh-TW" altLang="en-US"/>
        </a:p>
      </dgm:t>
    </dgm:pt>
    <dgm:pt modelId="{833FFAC7-BAB3-4B56-8C12-81BE51F342FA}" type="pres">
      <dgm:prSet presAssocID="{252B640A-CC2F-48F7-839D-D2C8400E56B6}" presName="Name0" presStyleCnt="0">
        <dgm:presLayoutVars>
          <dgm:dir/>
          <dgm:resizeHandles val="exact"/>
        </dgm:presLayoutVars>
      </dgm:prSet>
      <dgm:spPr/>
    </dgm:pt>
    <dgm:pt modelId="{C533F36E-A2F0-4277-8A10-2005A669EBE3}" type="pres">
      <dgm:prSet presAssocID="{D367A0E5-4946-42A2-866E-72E628CCD3F2}" presName="composite" presStyleCnt="0"/>
      <dgm:spPr/>
    </dgm:pt>
    <dgm:pt modelId="{14153859-EB3E-4AFB-A737-AB5668DB2829}" type="pres">
      <dgm:prSet presAssocID="{D367A0E5-4946-42A2-866E-72E628CCD3F2}" presName="bgChev" presStyleLbl="node1" presStyleIdx="0" presStyleCnt="3"/>
      <dgm:spPr/>
    </dgm:pt>
    <dgm:pt modelId="{B9B0914B-0908-401E-A3C2-CF16E83D0FCF}" type="pres">
      <dgm:prSet presAssocID="{D367A0E5-4946-42A2-866E-72E628CCD3F2}" presName="txNode" presStyleLbl="fgAcc1" presStyleIdx="0" presStyleCnt="3">
        <dgm:presLayoutVars>
          <dgm:bulletEnabled val="1"/>
        </dgm:presLayoutVars>
      </dgm:prSet>
      <dgm:spPr/>
      <dgm:t>
        <a:bodyPr/>
        <a:lstStyle/>
        <a:p>
          <a:endParaRPr lang="zh-TW" altLang="en-US"/>
        </a:p>
      </dgm:t>
    </dgm:pt>
    <dgm:pt modelId="{B80A6FE3-0E0B-4B2E-ABBA-8D0B624A8F8F}" type="pres">
      <dgm:prSet presAssocID="{3A212052-A33B-42F2-8EA4-A6CC8B1C949C}" presName="compositeSpace" presStyleCnt="0"/>
      <dgm:spPr/>
    </dgm:pt>
    <dgm:pt modelId="{AEA87DC6-7D2C-42FD-9E70-C5346095143A}" type="pres">
      <dgm:prSet presAssocID="{BE2AF084-C8D9-4310-87DD-63F41458E115}" presName="composite" presStyleCnt="0"/>
      <dgm:spPr/>
    </dgm:pt>
    <dgm:pt modelId="{B3B08F25-1665-43D1-949A-3D6CE82045C9}" type="pres">
      <dgm:prSet presAssocID="{BE2AF084-C8D9-4310-87DD-63F41458E115}" presName="bgChev" presStyleLbl="node1" presStyleIdx="1" presStyleCnt="3"/>
      <dgm:spPr/>
    </dgm:pt>
    <dgm:pt modelId="{931FF4B3-92A9-4D49-AC95-DA53E6A52E68}" type="pres">
      <dgm:prSet presAssocID="{BE2AF084-C8D9-4310-87DD-63F41458E115}" presName="txNode" presStyleLbl="fgAcc1" presStyleIdx="1" presStyleCnt="3">
        <dgm:presLayoutVars>
          <dgm:bulletEnabled val="1"/>
        </dgm:presLayoutVars>
      </dgm:prSet>
      <dgm:spPr/>
      <dgm:t>
        <a:bodyPr/>
        <a:lstStyle/>
        <a:p>
          <a:endParaRPr lang="zh-TW" altLang="en-US"/>
        </a:p>
      </dgm:t>
    </dgm:pt>
    <dgm:pt modelId="{93C4BB93-BDF0-4D97-829A-C484C9D4134E}" type="pres">
      <dgm:prSet presAssocID="{0F9E0086-A383-4AF2-9DC4-206BA9020795}" presName="compositeSpace" presStyleCnt="0"/>
      <dgm:spPr/>
    </dgm:pt>
    <dgm:pt modelId="{E906783D-9838-4F0F-A1F4-166DBBCF7B54}" type="pres">
      <dgm:prSet presAssocID="{8CD957F5-6950-4AD8-AEDE-9D66A97CD9A0}" presName="composite" presStyleCnt="0"/>
      <dgm:spPr/>
    </dgm:pt>
    <dgm:pt modelId="{E2643352-60D1-4E6F-881A-45B99ADD2756}" type="pres">
      <dgm:prSet presAssocID="{8CD957F5-6950-4AD8-AEDE-9D66A97CD9A0}" presName="bgChev" presStyleLbl="node1" presStyleIdx="2" presStyleCnt="3"/>
      <dgm:spPr/>
    </dgm:pt>
    <dgm:pt modelId="{57596B96-6645-4D8B-819C-A9EE52A8C982}" type="pres">
      <dgm:prSet presAssocID="{8CD957F5-6950-4AD8-AEDE-9D66A97CD9A0}" presName="txNode" presStyleLbl="fgAcc1" presStyleIdx="2" presStyleCnt="3">
        <dgm:presLayoutVars>
          <dgm:bulletEnabled val="1"/>
        </dgm:presLayoutVars>
      </dgm:prSet>
      <dgm:spPr/>
      <dgm:t>
        <a:bodyPr/>
        <a:lstStyle/>
        <a:p>
          <a:endParaRPr lang="zh-TW" altLang="en-US"/>
        </a:p>
      </dgm:t>
    </dgm:pt>
  </dgm:ptLst>
  <dgm:cxnLst>
    <dgm:cxn modelId="{C1C2E6DA-47D9-43AC-B5D4-E027C34D2A15}" type="presOf" srcId="{252B640A-CC2F-48F7-839D-D2C8400E56B6}" destId="{833FFAC7-BAB3-4B56-8C12-81BE51F342FA}" srcOrd="0" destOrd="0" presId="urn:microsoft.com/office/officeart/2005/8/layout/chevronAccent+Icon"/>
    <dgm:cxn modelId="{DA4DFE46-8F4D-4B93-931F-6B9B75E9D241}" srcId="{252B640A-CC2F-48F7-839D-D2C8400E56B6}" destId="{BE2AF084-C8D9-4310-87DD-63F41458E115}" srcOrd="1" destOrd="0" parTransId="{E50A3FC9-5D87-41F0-A972-11C494504D86}" sibTransId="{0F9E0086-A383-4AF2-9DC4-206BA9020795}"/>
    <dgm:cxn modelId="{77AAC3F4-F122-4EF8-BC8B-1226C38B4C10}" srcId="{252B640A-CC2F-48F7-839D-D2C8400E56B6}" destId="{D367A0E5-4946-42A2-866E-72E628CCD3F2}" srcOrd="0" destOrd="0" parTransId="{59A1A523-EC68-47E3-A92D-65A5D0CC078F}" sibTransId="{3A212052-A33B-42F2-8EA4-A6CC8B1C949C}"/>
    <dgm:cxn modelId="{1E91C5A5-A590-4AE2-91E3-1AC55DA5B889}" type="presOf" srcId="{BE2AF084-C8D9-4310-87DD-63F41458E115}" destId="{931FF4B3-92A9-4D49-AC95-DA53E6A52E68}" srcOrd="0" destOrd="0" presId="urn:microsoft.com/office/officeart/2005/8/layout/chevronAccent+Icon"/>
    <dgm:cxn modelId="{981AF3B4-DB64-48A6-912C-D3489A7688B7}" type="presOf" srcId="{D367A0E5-4946-42A2-866E-72E628CCD3F2}" destId="{B9B0914B-0908-401E-A3C2-CF16E83D0FCF}" srcOrd="0" destOrd="0" presId="urn:microsoft.com/office/officeart/2005/8/layout/chevronAccent+Icon"/>
    <dgm:cxn modelId="{6AF69F1A-69FA-4E28-B4A3-453CC9CD1D99}" type="presOf" srcId="{8CD957F5-6950-4AD8-AEDE-9D66A97CD9A0}" destId="{57596B96-6645-4D8B-819C-A9EE52A8C982}" srcOrd="0" destOrd="0" presId="urn:microsoft.com/office/officeart/2005/8/layout/chevronAccent+Icon"/>
    <dgm:cxn modelId="{1B0C69CA-0729-4EAC-AC4D-A9C5FD9BF365}" srcId="{252B640A-CC2F-48F7-839D-D2C8400E56B6}" destId="{8CD957F5-6950-4AD8-AEDE-9D66A97CD9A0}" srcOrd="2" destOrd="0" parTransId="{DBEED73A-1A17-479B-9E47-B8BB8BEB7B6D}" sibTransId="{28C30667-37E7-4F0B-90C9-6C68585D8320}"/>
    <dgm:cxn modelId="{A06A7297-E200-4A56-9A2F-A2AA48611523}" type="presParOf" srcId="{833FFAC7-BAB3-4B56-8C12-81BE51F342FA}" destId="{C533F36E-A2F0-4277-8A10-2005A669EBE3}" srcOrd="0" destOrd="0" presId="urn:microsoft.com/office/officeart/2005/8/layout/chevronAccent+Icon"/>
    <dgm:cxn modelId="{EED09C7D-BB89-42A5-B170-7BDAF297ACB6}" type="presParOf" srcId="{C533F36E-A2F0-4277-8A10-2005A669EBE3}" destId="{14153859-EB3E-4AFB-A737-AB5668DB2829}" srcOrd="0" destOrd="0" presId="urn:microsoft.com/office/officeart/2005/8/layout/chevronAccent+Icon"/>
    <dgm:cxn modelId="{AC8FADC4-8120-44BC-82F3-B1D2D68FCA3F}" type="presParOf" srcId="{C533F36E-A2F0-4277-8A10-2005A669EBE3}" destId="{B9B0914B-0908-401E-A3C2-CF16E83D0FCF}" srcOrd="1" destOrd="0" presId="urn:microsoft.com/office/officeart/2005/8/layout/chevronAccent+Icon"/>
    <dgm:cxn modelId="{EB4FC919-5B60-4426-AFDA-F6E3A4F71BC9}" type="presParOf" srcId="{833FFAC7-BAB3-4B56-8C12-81BE51F342FA}" destId="{B80A6FE3-0E0B-4B2E-ABBA-8D0B624A8F8F}" srcOrd="1" destOrd="0" presId="urn:microsoft.com/office/officeart/2005/8/layout/chevronAccent+Icon"/>
    <dgm:cxn modelId="{E362DCE0-5D7A-446E-B748-FE705D9DF0A8}" type="presParOf" srcId="{833FFAC7-BAB3-4B56-8C12-81BE51F342FA}" destId="{AEA87DC6-7D2C-42FD-9E70-C5346095143A}" srcOrd="2" destOrd="0" presId="urn:microsoft.com/office/officeart/2005/8/layout/chevronAccent+Icon"/>
    <dgm:cxn modelId="{96B9DC7E-663B-4FDA-8C37-45B805FE3A2F}" type="presParOf" srcId="{AEA87DC6-7D2C-42FD-9E70-C5346095143A}" destId="{B3B08F25-1665-43D1-949A-3D6CE82045C9}" srcOrd="0" destOrd="0" presId="urn:microsoft.com/office/officeart/2005/8/layout/chevronAccent+Icon"/>
    <dgm:cxn modelId="{960E15E1-A72E-47A6-BE4B-7A438BDDC103}" type="presParOf" srcId="{AEA87DC6-7D2C-42FD-9E70-C5346095143A}" destId="{931FF4B3-92A9-4D49-AC95-DA53E6A52E68}" srcOrd="1" destOrd="0" presId="urn:microsoft.com/office/officeart/2005/8/layout/chevronAccent+Icon"/>
    <dgm:cxn modelId="{DFDBFD7E-304C-43CA-8B65-42E3203309C0}" type="presParOf" srcId="{833FFAC7-BAB3-4B56-8C12-81BE51F342FA}" destId="{93C4BB93-BDF0-4D97-829A-C484C9D4134E}" srcOrd="3" destOrd="0" presId="urn:microsoft.com/office/officeart/2005/8/layout/chevronAccent+Icon"/>
    <dgm:cxn modelId="{03FB5FE0-79E1-4E3F-82EA-DCF4F7C11C60}" type="presParOf" srcId="{833FFAC7-BAB3-4B56-8C12-81BE51F342FA}" destId="{E906783D-9838-4F0F-A1F4-166DBBCF7B54}" srcOrd="4" destOrd="0" presId="urn:microsoft.com/office/officeart/2005/8/layout/chevronAccent+Icon"/>
    <dgm:cxn modelId="{293964DD-7BE2-4BD1-BBFE-0D72D68370BE}" type="presParOf" srcId="{E906783D-9838-4F0F-A1F4-166DBBCF7B54}" destId="{E2643352-60D1-4E6F-881A-45B99ADD2756}" srcOrd="0" destOrd="0" presId="urn:microsoft.com/office/officeart/2005/8/layout/chevronAccent+Icon"/>
    <dgm:cxn modelId="{39EE91C5-061E-47ED-B0B1-2D4A3D9D3C1E}" type="presParOf" srcId="{E906783D-9838-4F0F-A1F4-166DBBCF7B54}" destId="{57596B96-6645-4D8B-819C-A9EE52A8C98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0B7B3-6ED8-4315-BD4E-61713CB7114D}" type="doc">
      <dgm:prSet loTypeId="urn:microsoft.com/office/officeart/2005/8/layout/hProcess9" loCatId="process" qsTypeId="urn:microsoft.com/office/officeart/2005/8/quickstyle/3d2" qsCatId="3D" csTypeId="urn:microsoft.com/office/officeart/2005/8/colors/colorful1" csCatId="colorful" phldr="1"/>
      <dgm:spPr/>
    </dgm:pt>
    <dgm:pt modelId="{F83DE194-2859-4525-84F2-468A7AA1D0AA}">
      <dgm:prSet phldrT="[文字]"/>
      <dgm:spPr/>
      <dgm:t>
        <a:bodyPr/>
        <a:lstStyle/>
        <a:p>
          <a:r>
            <a:rPr lang="zh-TW" altLang="en-US" dirty="0" smtClean="0"/>
            <a:t>癲癇發作</a:t>
          </a:r>
          <a:endParaRPr lang="zh-TW" altLang="en-US" dirty="0"/>
        </a:p>
      </dgm:t>
    </dgm:pt>
    <dgm:pt modelId="{DD02BACB-BD7B-437B-9FEC-1475DDA6EE1C}" type="parTrans" cxnId="{668187A6-4919-4D91-A361-CCAE08425EFC}">
      <dgm:prSet/>
      <dgm:spPr/>
      <dgm:t>
        <a:bodyPr/>
        <a:lstStyle/>
        <a:p>
          <a:endParaRPr lang="zh-TW" altLang="en-US"/>
        </a:p>
      </dgm:t>
    </dgm:pt>
    <dgm:pt modelId="{07DCF8CE-E4F0-4332-8C32-322343CAF799}" type="sibTrans" cxnId="{668187A6-4919-4D91-A361-CCAE08425EFC}">
      <dgm:prSet/>
      <dgm:spPr/>
      <dgm:t>
        <a:bodyPr/>
        <a:lstStyle/>
        <a:p>
          <a:endParaRPr lang="zh-TW" altLang="en-US"/>
        </a:p>
      </dgm:t>
    </dgm:pt>
    <dgm:pt modelId="{29627514-24E7-4578-A66F-4A30549CA4A9}">
      <dgm:prSet phldrT="[文字]"/>
      <dgm:spPr/>
      <dgm:t>
        <a:bodyPr/>
        <a:lstStyle/>
        <a:p>
          <a:r>
            <a:rPr lang="zh-TW" altLang="en-US" dirty="0" smtClean="0"/>
            <a:t>記錄</a:t>
          </a:r>
          <a:endParaRPr lang="zh-TW" altLang="en-US" dirty="0"/>
        </a:p>
      </dgm:t>
    </dgm:pt>
    <dgm:pt modelId="{062BEA18-9E6A-4992-80E3-32F77D7B7203}" type="parTrans" cxnId="{89CABE03-C869-4811-876A-68E9FE1E5A46}">
      <dgm:prSet/>
      <dgm:spPr/>
      <dgm:t>
        <a:bodyPr/>
        <a:lstStyle/>
        <a:p>
          <a:endParaRPr lang="zh-TW" altLang="en-US"/>
        </a:p>
      </dgm:t>
    </dgm:pt>
    <dgm:pt modelId="{36CB9804-0E09-4E8C-A613-EF83AEDFB3C4}" type="sibTrans" cxnId="{89CABE03-C869-4811-876A-68E9FE1E5A46}">
      <dgm:prSet/>
      <dgm:spPr/>
      <dgm:t>
        <a:bodyPr/>
        <a:lstStyle/>
        <a:p>
          <a:endParaRPr lang="zh-TW" altLang="en-US"/>
        </a:p>
      </dgm:t>
    </dgm:pt>
    <dgm:pt modelId="{CCB41895-0E2E-4758-B4DD-7A8B640B80EA}">
      <dgm:prSet phldrT="[文字]"/>
      <dgm:spPr/>
      <dgm:t>
        <a:bodyPr/>
        <a:lstStyle/>
        <a:p>
          <a:r>
            <a:rPr lang="zh-TW" altLang="en-US" smtClean="0"/>
            <a:t>看診</a:t>
          </a:r>
          <a:endParaRPr lang="zh-TW" altLang="en-US" dirty="0"/>
        </a:p>
      </dgm:t>
    </dgm:pt>
    <dgm:pt modelId="{E8659C31-D50D-4C24-802D-8D75DB8712F9}" type="parTrans" cxnId="{C39E07BF-C985-4FB3-9B0E-DE94AF166CCB}">
      <dgm:prSet/>
      <dgm:spPr/>
      <dgm:t>
        <a:bodyPr/>
        <a:lstStyle/>
        <a:p>
          <a:endParaRPr lang="zh-TW" altLang="en-US"/>
        </a:p>
      </dgm:t>
    </dgm:pt>
    <dgm:pt modelId="{935EE71E-A21C-47BA-8909-BF09C0A1CC7C}" type="sibTrans" cxnId="{C39E07BF-C985-4FB3-9B0E-DE94AF166CCB}">
      <dgm:prSet/>
      <dgm:spPr/>
      <dgm:t>
        <a:bodyPr/>
        <a:lstStyle/>
        <a:p>
          <a:endParaRPr lang="zh-TW" altLang="en-US"/>
        </a:p>
      </dgm:t>
    </dgm:pt>
    <dgm:pt modelId="{B8DC11F0-AE37-4ED4-A0D8-02516D56CDC3}">
      <dgm:prSet/>
      <dgm:spPr/>
      <dgm:t>
        <a:bodyPr/>
        <a:lstStyle/>
        <a:p>
          <a:r>
            <a:rPr lang="zh-TW" altLang="en-US" smtClean="0"/>
            <a:t>追蹤</a:t>
          </a:r>
          <a:endParaRPr lang="zh-TW" altLang="en-US" dirty="0"/>
        </a:p>
      </dgm:t>
    </dgm:pt>
    <dgm:pt modelId="{EF8279E6-7F91-4053-A9C2-BC3A66DF253D}" type="parTrans" cxnId="{6AE15D4A-C6DE-4AC7-AEE0-FCE33256A303}">
      <dgm:prSet/>
      <dgm:spPr/>
      <dgm:t>
        <a:bodyPr/>
        <a:lstStyle/>
        <a:p>
          <a:endParaRPr lang="zh-TW" altLang="en-US"/>
        </a:p>
      </dgm:t>
    </dgm:pt>
    <dgm:pt modelId="{BAB25BFD-A964-4737-9C90-2C34E06EEE70}" type="sibTrans" cxnId="{6AE15D4A-C6DE-4AC7-AEE0-FCE33256A303}">
      <dgm:prSet/>
      <dgm:spPr/>
      <dgm:t>
        <a:bodyPr/>
        <a:lstStyle/>
        <a:p>
          <a:endParaRPr lang="zh-TW" altLang="en-US"/>
        </a:p>
      </dgm:t>
    </dgm:pt>
    <dgm:pt modelId="{78809CF2-E99B-4F68-A6FD-57624DEBCE22}" type="pres">
      <dgm:prSet presAssocID="{5630B7B3-6ED8-4315-BD4E-61713CB7114D}" presName="CompostProcess" presStyleCnt="0">
        <dgm:presLayoutVars>
          <dgm:dir/>
          <dgm:resizeHandles val="exact"/>
        </dgm:presLayoutVars>
      </dgm:prSet>
      <dgm:spPr/>
    </dgm:pt>
    <dgm:pt modelId="{ABEFD059-7BBA-432D-B77E-9D5B1906305B}" type="pres">
      <dgm:prSet presAssocID="{5630B7B3-6ED8-4315-BD4E-61713CB7114D}" presName="arrow" presStyleLbl="bgShp" presStyleIdx="0" presStyleCnt="1" custScaleX="117647"/>
      <dgm:spPr/>
    </dgm:pt>
    <dgm:pt modelId="{3F0EEA22-DE2C-4D11-985C-77BE7A66D5DC}" type="pres">
      <dgm:prSet presAssocID="{5630B7B3-6ED8-4315-BD4E-61713CB7114D}" presName="linearProcess" presStyleCnt="0"/>
      <dgm:spPr/>
    </dgm:pt>
    <dgm:pt modelId="{ABD885D9-48E3-4736-A45A-B2C516FC0F04}" type="pres">
      <dgm:prSet presAssocID="{F83DE194-2859-4525-84F2-468A7AA1D0AA}" presName="textNode" presStyleLbl="node1" presStyleIdx="0" presStyleCnt="4">
        <dgm:presLayoutVars>
          <dgm:bulletEnabled val="1"/>
        </dgm:presLayoutVars>
      </dgm:prSet>
      <dgm:spPr/>
      <dgm:t>
        <a:bodyPr/>
        <a:lstStyle/>
        <a:p>
          <a:endParaRPr lang="zh-TW" altLang="en-US"/>
        </a:p>
      </dgm:t>
    </dgm:pt>
    <dgm:pt modelId="{28CC715F-3F1C-4873-B83D-F3DBD4D55CCA}" type="pres">
      <dgm:prSet presAssocID="{07DCF8CE-E4F0-4332-8C32-322343CAF799}" presName="sibTrans" presStyleCnt="0"/>
      <dgm:spPr/>
    </dgm:pt>
    <dgm:pt modelId="{6D449735-02CE-48F1-94B6-CFC386A07A57}" type="pres">
      <dgm:prSet presAssocID="{29627514-24E7-4578-A66F-4A30549CA4A9}" presName="textNode" presStyleLbl="node1" presStyleIdx="1" presStyleCnt="4">
        <dgm:presLayoutVars>
          <dgm:bulletEnabled val="1"/>
        </dgm:presLayoutVars>
      </dgm:prSet>
      <dgm:spPr/>
      <dgm:t>
        <a:bodyPr/>
        <a:lstStyle/>
        <a:p>
          <a:endParaRPr lang="zh-TW" altLang="en-US"/>
        </a:p>
      </dgm:t>
    </dgm:pt>
    <dgm:pt modelId="{20BD0D6D-D9E5-42D1-A040-53B332122816}" type="pres">
      <dgm:prSet presAssocID="{36CB9804-0E09-4E8C-A613-EF83AEDFB3C4}" presName="sibTrans" presStyleCnt="0"/>
      <dgm:spPr/>
    </dgm:pt>
    <dgm:pt modelId="{17AF14EA-020F-42EE-B415-C5547A4620FD}" type="pres">
      <dgm:prSet presAssocID="{CCB41895-0E2E-4758-B4DD-7A8B640B80EA}" presName="textNode" presStyleLbl="node1" presStyleIdx="2" presStyleCnt="4">
        <dgm:presLayoutVars>
          <dgm:bulletEnabled val="1"/>
        </dgm:presLayoutVars>
      </dgm:prSet>
      <dgm:spPr/>
      <dgm:t>
        <a:bodyPr/>
        <a:lstStyle/>
        <a:p>
          <a:endParaRPr lang="zh-TW" altLang="en-US"/>
        </a:p>
      </dgm:t>
    </dgm:pt>
    <dgm:pt modelId="{90FFB9AD-CC9F-43F0-A5DC-54E9855A4776}" type="pres">
      <dgm:prSet presAssocID="{935EE71E-A21C-47BA-8909-BF09C0A1CC7C}" presName="sibTrans" presStyleCnt="0"/>
      <dgm:spPr/>
    </dgm:pt>
    <dgm:pt modelId="{A73644A4-DFC4-4425-8FAC-FA72D4B6F387}" type="pres">
      <dgm:prSet presAssocID="{B8DC11F0-AE37-4ED4-A0D8-02516D56CDC3}" presName="textNode" presStyleLbl="node1" presStyleIdx="3" presStyleCnt="4">
        <dgm:presLayoutVars>
          <dgm:bulletEnabled val="1"/>
        </dgm:presLayoutVars>
      </dgm:prSet>
      <dgm:spPr/>
      <dgm:t>
        <a:bodyPr/>
        <a:lstStyle/>
        <a:p>
          <a:endParaRPr lang="zh-TW" altLang="en-US"/>
        </a:p>
      </dgm:t>
    </dgm:pt>
  </dgm:ptLst>
  <dgm:cxnLst>
    <dgm:cxn modelId="{0A377399-A019-4A0C-B480-623B6B3D38EA}" type="presOf" srcId="{CCB41895-0E2E-4758-B4DD-7A8B640B80EA}" destId="{17AF14EA-020F-42EE-B415-C5547A4620FD}" srcOrd="0" destOrd="0" presId="urn:microsoft.com/office/officeart/2005/8/layout/hProcess9"/>
    <dgm:cxn modelId="{B0242546-EB91-4C11-9608-7D0811CAFDD5}" type="presOf" srcId="{5630B7B3-6ED8-4315-BD4E-61713CB7114D}" destId="{78809CF2-E99B-4F68-A6FD-57624DEBCE22}" srcOrd="0" destOrd="0" presId="urn:microsoft.com/office/officeart/2005/8/layout/hProcess9"/>
    <dgm:cxn modelId="{C39E07BF-C985-4FB3-9B0E-DE94AF166CCB}" srcId="{5630B7B3-6ED8-4315-BD4E-61713CB7114D}" destId="{CCB41895-0E2E-4758-B4DD-7A8B640B80EA}" srcOrd="2" destOrd="0" parTransId="{E8659C31-D50D-4C24-802D-8D75DB8712F9}" sibTransId="{935EE71E-A21C-47BA-8909-BF09C0A1CC7C}"/>
    <dgm:cxn modelId="{89CABE03-C869-4811-876A-68E9FE1E5A46}" srcId="{5630B7B3-6ED8-4315-BD4E-61713CB7114D}" destId="{29627514-24E7-4578-A66F-4A30549CA4A9}" srcOrd="1" destOrd="0" parTransId="{062BEA18-9E6A-4992-80E3-32F77D7B7203}" sibTransId="{36CB9804-0E09-4E8C-A613-EF83AEDFB3C4}"/>
    <dgm:cxn modelId="{95BD8D8D-CC4D-4D7E-AE0F-F1400494263F}" type="presOf" srcId="{F83DE194-2859-4525-84F2-468A7AA1D0AA}" destId="{ABD885D9-48E3-4736-A45A-B2C516FC0F04}" srcOrd="0" destOrd="0" presId="urn:microsoft.com/office/officeart/2005/8/layout/hProcess9"/>
    <dgm:cxn modelId="{668187A6-4919-4D91-A361-CCAE08425EFC}" srcId="{5630B7B3-6ED8-4315-BD4E-61713CB7114D}" destId="{F83DE194-2859-4525-84F2-468A7AA1D0AA}" srcOrd="0" destOrd="0" parTransId="{DD02BACB-BD7B-437B-9FEC-1475DDA6EE1C}" sibTransId="{07DCF8CE-E4F0-4332-8C32-322343CAF799}"/>
    <dgm:cxn modelId="{6AE15D4A-C6DE-4AC7-AEE0-FCE33256A303}" srcId="{5630B7B3-6ED8-4315-BD4E-61713CB7114D}" destId="{B8DC11F0-AE37-4ED4-A0D8-02516D56CDC3}" srcOrd="3" destOrd="0" parTransId="{EF8279E6-7F91-4053-A9C2-BC3A66DF253D}" sibTransId="{BAB25BFD-A964-4737-9C90-2C34E06EEE70}"/>
    <dgm:cxn modelId="{775AE809-D7DA-4C1B-9345-9E49ACFA938C}" type="presOf" srcId="{29627514-24E7-4578-A66F-4A30549CA4A9}" destId="{6D449735-02CE-48F1-94B6-CFC386A07A57}" srcOrd="0" destOrd="0" presId="urn:microsoft.com/office/officeart/2005/8/layout/hProcess9"/>
    <dgm:cxn modelId="{215C5367-ECD0-4101-855C-9D5096375861}" type="presOf" srcId="{B8DC11F0-AE37-4ED4-A0D8-02516D56CDC3}" destId="{A73644A4-DFC4-4425-8FAC-FA72D4B6F387}" srcOrd="0" destOrd="0" presId="urn:microsoft.com/office/officeart/2005/8/layout/hProcess9"/>
    <dgm:cxn modelId="{B78D2FBE-36E3-437C-9FA7-B7D6AC4EA2F2}" type="presParOf" srcId="{78809CF2-E99B-4F68-A6FD-57624DEBCE22}" destId="{ABEFD059-7BBA-432D-B77E-9D5B1906305B}" srcOrd="0" destOrd="0" presId="urn:microsoft.com/office/officeart/2005/8/layout/hProcess9"/>
    <dgm:cxn modelId="{548205C9-08DD-4B77-B904-F07B34350D70}" type="presParOf" srcId="{78809CF2-E99B-4F68-A6FD-57624DEBCE22}" destId="{3F0EEA22-DE2C-4D11-985C-77BE7A66D5DC}" srcOrd="1" destOrd="0" presId="urn:microsoft.com/office/officeart/2005/8/layout/hProcess9"/>
    <dgm:cxn modelId="{04D27880-CE6F-4F5E-AE46-530D1997DFC9}" type="presParOf" srcId="{3F0EEA22-DE2C-4D11-985C-77BE7A66D5DC}" destId="{ABD885D9-48E3-4736-A45A-B2C516FC0F04}" srcOrd="0" destOrd="0" presId="urn:microsoft.com/office/officeart/2005/8/layout/hProcess9"/>
    <dgm:cxn modelId="{54EE347B-0EB4-4EAB-B0BC-B987EF6FC0ED}" type="presParOf" srcId="{3F0EEA22-DE2C-4D11-985C-77BE7A66D5DC}" destId="{28CC715F-3F1C-4873-B83D-F3DBD4D55CCA}" srcOrd="1" destOrd="0" presId="urn:microsoft.com/office/officeart/2005/8/layout/hProcess9"/>
    <dgm:cxn modelId="{9ECB74BF-7DF7-4A9E-A869-79FA1B46E61C}" type="presParOf" srcId="{3F0EEA22-DE2C-4D11-985C-77BE7A66D5DC}" destId="{6D449735-02CE-48F1-94B6-CFC386A07A57}" srcOrd="2" destOrd="0" presId="urn:microsoft.com/office/officeart/2005/8/layout/hProcess9"/>
    <dgm:cxn modelId="{0DFADF7B-BF21-47C1-AFDB-AE04E2D0F344}" type="presParOf" srcId="{3F0EEA22-DE2C-4D11-985C-77BE7A66D5DC}" destId="{20BD0D6D-D9E5-42D1-A040-53B332122816}" srcOrd="3" destOrd="0" presId="urn:microsoft.com/office/officeart/2005/8/layout/hProcess9"/>
    <dgm:cxn modelId="{ED261E56-88CF-43FA-8BD4-72CEA238643D}" type="presParOf" srcId="{3F0EEA22-DE2C-4D11-985C-77BE7A66D5DC}" destId="{17AF14EA-020F-42EE-B415-C5547A4620FD}" srcOrd="4" destOrd="0" presId="urn:microsoft.com/office/officeart/2005/8/layout/hProcess9"/>
    <dgm:cxn modelId="{CB57F9D2-7D97-4F31-8797-D2F7E0648417}" type="presParOf" srcId="{3F0EEA22-DE2C-4D11-985C-77BE7A66D5DC}" destId="{90FFB9AD-CC9F-43F0-A5DC-54E9855A4776}" srcOrd="5" destOrd="0" presId="urn:microsoft.com/office/officeart/2005/8/layout/hProcess9"/>
    <dgm:cxn modelId="{9CB7BCD9-8E24-4223-A5D2-4CE2CE59D1D9}" type="presParOf" srcId="{3F0EEA22-DE2C-4D11-985C-77BE7A66D5DC}" destId="{A73644A4-DFC4-4425-8FAC-FA72D4B6F387}"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655C3-256B-4D00-BF98-45FCF4D3AA13}">
      <dsp:nvSpPr>
        <dsp:cNvPr id="0" name=""/>
        <dsp:cNvSpPr/>
      </dsp:nvSpPr>
      <dsp:spPr>
        <a:xfrm>
          <a:off x="714" y="1598988"/>
          <a:ext cx="1794867" cy="692818"/>
        </a:xfrm>
        <a:prstGeom prst="chevron">
          <a:avLst>
            <a:gd name="adj" fmla="val 4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FC57DE-138C-44DA-973C-3C9B4F638D9D}">
      <dsp:nvSpPr>
        <dsp:cNvPr id="0" name=""/>
        <dsp:cNvSpPr/>
      </dsp:nvSpPr>
      <dsp:spPr>
        <a:xfrm>
          <a:off x="479345" y="1772192"/>
          <a:ext cx="1515665" cy="69281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zh-TW" altLang="en-US" sz="2200" kern="1200" dirty="0"/>
        </a:p>
      </dsp:txBody>
      <dsp:txXfrm>
        <a:off x="499637" y="1792484"/>
        <a:ext cx="1475081" cy="652234"/>
      </dsp:txXfrm>
    </dsp:sp>
    <dsp:sp modelId="{C850A026-89F5-45EF-AAA1-174C3B8506CC}">
      <dsp:nvSpPr>
        <dsp:cNvPr id="0" name=""/>
        <dsp:cNvSpPr/>
      </dsp:nvSpPr>
      <dsp:spPr>
        <a:xfrm>
          <a:off x="2050851" y="1598988"/>
          <a:ext cx="1794867" cy="692818"/>
        </a:xfrm>
        <a:prstGeom prst="chevron">
          <a:avLst>
            <a:gd name="adj" fmla="val 4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77912E-0324-4ADB-86A1-F64D1DFB45B5}">
      <dsp:nvSpPr>
        <dsp:cNvPr id="0" name=""/>
        <dsp:cNvSpPr/>
      </dsp:nvSpPr>
      <dsp:spPr>
        <a:xfrm>
          <a:off x="2529482" y="1772192"/>
          <a:ext cx="1515665" cy="69281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2549774" y="1792484"/>
        <a:ext cx="1475081" cy="652234"/>
      </dsp:txXfrm>
    </dsp:sp>
    <dsp:sp modelId="{1A8BB799-D16F-4941-B5EE-DAD97F1A8BA3}">
      <dsp:nvSpPr>
        <dsp:cNvPr id="0" name=""/>
        <dsp:cNvSpPr/>
      </dsp:nvSpPr>
      <dsp:spPr>
        <a:xfrm>
          <a:off x="4100988" y="1598988"/>
          <a:ext cx="1794867" cy="692818"/>
        </a:xfrm>
        <a:prstGeom prst="chevron">
          <a:avLst>
            <a:gd name="adj" fmla="val 4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0737F9-3D6E-4B75-9777-98E89285ED79}">
      <dsp:nvSpPr>
        <dsp:cNvPr id="0" name=""/>
        <dsp:cNvSpPr/>
      </dsp:nvSpPr>
      <dsp:spPr>
        <a:xfrm>
          <a:off x="4579620" y="1772192"/>
          <a:ext cx="1515665" cy="69281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599912" y="1792484"/>
        <a:ext cx="1475081" cy="652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53859-EB3E-4AFB-A737-AB5668DB2829}">
      <dsp:nvSpPr>
        <dsp:cNvPr id="0" name=""/>
        <dsp:cNvSpPr/>
      </dsp:nvSpPr>
      <dsp:spPr>
        <a:xfrm>
          <a:off x="714" y="1598988"/>
          <a:ext cx="1794867" cy="692818"/>
        </a:xfrm>
        <a:prstGeom prst="chevron">
          <a:avLst>
            <a:gd name="adj" fmla="val 4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B0914B-0908-401E-A3C2-CF16E83D0FCF}">
      <dsp:nvSpPr>
        <dsp:cNvPr id="0" name=""/>
        <dsp:cNvSpPr/>
      </dsp:nvSpPr>
      <dsp:spPr>
        <a:xfrm>
          <a:off x="479345" y="1772192"/>
          <a:ext cx="1515665" cy="69281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zh-TW" altLang="en-US" sz="2200" kern="1200" dirty="0"/>
        </a:p>
      </dsp:txBody>
      <dsp:txXfrm>
        <a:off x="499637" y="1792484"/>
        <a:ext cx="1475081" cy="652234"/>
      </dsp:txXfrm>
    </dsp:sp>
    <dsp:sp modelId="{B3B08F25-1665-43D1-949A-3D6CE82045C9}">
      <dsp:nvSpPr>
        <dsp:cNvPr id="0" name=""/>
        <dsp:cNvSpPr/>
      </dsp:nvSpPr>
      <dsp:spPr>
        <a:xfrm>
          <a:off x="2050851" y="1598988"/>
          <a:ext cx="1794867" cy="692818"/>
        </a:xfrm>
        <a:prstGeom prst="chevron">
          <a:avLst>
            <a:gd name="adj" fmla="val 4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1FF4B3-92A9-4D49-AC95-DA53E6A52E68}">
      <dsp:nvSpPr>
        <dsp:cNvPr id="0" name=""/>
        <dsp:cNvSpPr/>
      </dsp:nvSpPr>
      <dsp:spPr>
        <a:xfrm>
          <a:off x="2529482" y="1772192"/>
          <a:ext cx="1515665" cy="69281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zh-TW" altLang="en-US" sz="2200" kern="1200" dirty="0"/>
        </a:p>
      </dsp:txBody>
      <dsp:txXfrm>
        <a:off x="2549774" y="1792484"/>
        <a:ext cx="1475081" cy="652234"/>
      </dsp:txXfrm>
    </dsp:sp>
    <dsp:sp modelId="{E2643352-60D1-4E6F-881A-45B99ADD2756}">
      <dsp:nvSpPr>
        <dsp:cNvPr id="0" name=""/>
        <dsp:cNvSpPr/>
      </dsp:nvSpPr>
      <dsp:spPr>
        <a:xfrm>
          <a:off x="4100988" y="1598988"/>
          <a:ext cx="1794867" cy="692818"/>
        </a:xfrm>
        <a:prstGeom prst="chevron">
          <a:avLst>
            <a:gd name="adj" fmla="val 4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596B96-6645-4D8B-819C-A9EE52A8C982}">
      <dsp:nvSpPr>
        <dsp:cNvPr id="0" name=""/>
        <dsp:cNvSpPr/>
      </dsp:nvSpPr>
      <dsp:spPr>
        <a:xfrm>
          <a:off x="4579620" y="1772192"/>
          <a:ext cx="1515665" cy="69281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599912" y="1792484"/>
        <a:ext cx="1475081" cy="652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FD059-7BBA-432D-B77E-9D5B1906305B}">
      <dsp:nvSpPr>
        <dsp:cNvPr id="0" name=""/>
        <dsp:cNvSpPr/>
      </dsp:nvSpPr>
      <dsp:spPr>
        <a:xfrm>
          <a:off x="1" y="0"/>
          <a:ext cx="6984771" cy="4408264"/>
        </a:xfrm>
        <a:prstGeom prst="right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BD885D9-48E3-4736-A45A-B2C516FC0F04}">
      <dsp:nvSpPr>
        <dsp:cNvPr id="0" name=""/>
        <dsp:cNvSpPr/>
      </dsp:nvSpPr>
      <dsp:spPr>
        <a:xfrm>
          <a:off x="1342" y="1322479"/>
          <a:ext cx="1640264" cy="1763305"/>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kern="1200" dirty="0" smtClean="0"/>
            <a:t>癲癇發作</a:t>
          </a:r>
          <a:endParaRPr lang="zh-TW" altLang="en-US" sz="4200" kern="1200" dirty="0"/>
        </a:p>
      </dsp:txBody>
      <dsp:txXfrm>
        <a:off x="81413" y="1402550"/>
        <a:ext cx="1480122" cy="1603163"/>
      </dsp:txXfrm>
    </dsp:sp>
    <dsp:sp modelId="{6D449735-02CE-48F1-94B6-CFC386A07A57}">
      <dsp:nvSpPr>
        <dsp:cNvPr id="0" name=""/>
        <dsp:cNvSpPr/>
      </dsp:nvSpPr>
      <dsp:spPr>
        <a:xfrm>
          <a:off x="1781951" y="1322479"/>
          <a:ext cx="1640264" cy="1763305"/>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kern="1200" dirty="0" smtClean="0"/>
            <a:t>記錄</a:t>
          </a:r>
          <a:endParaRPr lang="zh-TW" altLang="en-US" sz="4200" kern="1200" dirty="0"/>
        </a:p>
      </dsp:txBody>
      <dsp:txXfrm>
        <a:off x="1862022" y="1402550"/>
        <a:ext cx="1480122" cy="1603163"/>
      </dsp:txXfrm>
    </dsp:sp>
    <dsp:sp modelId="{17AF14EA-020F-42EE-B415-C5547A4620FD}">
      <dsp:nvSpPr>
        <dsp:cNvPr id="0" name=""/>
        <dsp:cNvSpPr/>
      </dsp:nvSpPr>
      <dsp:spPr>
        <a:xfrm>
          <a:off x="3562559" y="1322479"/>
          <a:ext cx="1640264" cy="1763305"/>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kern="1200" smtClean="0"/>
            <a:t>看診</a:t>
          </a:r>
          <a:endParaRPr lang="zh-TW" altLang="en-US" sz="4200" kern="1200" dirty="0"/>
        </a:p>
      </dsp:txBody>
      <dsp:txXfrm>
        <a:off x="3642630" y="1402550"/>
        <a:ext cx="1480122" cy="1603163"/>
      </dsp:txXfrm>
    </dsp:sp>
    <dsp:sp modelId="{A73644A4-DFC4-4425-8FAC-FA72D4B6F387}">
      <dsp:nvSpPr>
        <dsp:cNvPr id="0" name=""/>
        <dsp:cNvSpPr/>
      </dsp:nvSpPr>
      <dsp:spPr>
        <a:xfrm>
          <a:off x="5343167" y="1322479"/>
          <a:ext cx="1640264" cy="1763305"/>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kern="1200" smtClean="0"/>
            <a:t>追蹤</a:t>
          </a:r>
          <a:endParaRPr lang="zh-TW" altLang="en-US" sz="4200" kern="1200" dirty="0"/>
        </a:p>
      </dsp:txBody>
      <dsp:txXfrm>
        <a:off x="5423238" y="1402550"/>
        <a:ext cx="1480122" cy="16031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形箭號流程圖"/>
  <dgm:desc val="用來顯示工作、程序、工作流程中的序列式步驟，或是用來強調進展或方向。最適用在 [階層 1] 及 [階層 2] 有極短文字的情況。"/>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形箭號流程圖"/>
  <dgm:desc val="用來顯示工作、程序、工作流程中的序列式步驟，或是用來強調進展或方向。最適用在 [階層 1] 及 [階層 2] 有極短文字的情況。"/>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4" cy="495935"/>
          </a:xfrm>
          <a:prstGeom prst="rect">
            <a:avLst/>
          </a:prstGeom>
        </p:spPr>
        <p:txBody>
          <a:bodyPr vert="horz" lIns="95495" tIns="47748" rIns="95495" bIns="47748" rtlCol="0"/>
          <a:lstStyle>
            <a:lvl1pPr algn="l">
              <a:defRPr sz="1300"/>
            </a:lvl1pPr>
          </a:lstStyle>
          <a:p>
            <a:endParaRPr lang="zh-TW" altLang="en-US"/>
          </a:p>
        </p:txBody>
      </p:sp>
      <p:sp>
        <p:nvSpPr>
          <p:cNvPr id="3" name="日期版面配置區 2"/>
          <p:cNvSpPr>
            <a:spLocks noGrp="1"/>
          </p:cNvSpPr>
          <p:nvPr>
            <p:ph type="dt" sz="quarter" idx="1"/>
          </p:nvPr>
        </p:nvSpPr>
        <p:spPr>
          <a:xfrm>
            <a:off x="3848644" y="0"/>
            <a:ext cx="2944284" cy="495935"/>
          </a:xfrm>
          <a:prstGeom prst="rect">
            <a:avLst/>
          </a:prstGeom>
        </p:spPr>
        <p:txBody>
          <a:bodyPr vert="horz" lIns="95495" tIns="47748" rIns="95495" bIns="47748" rtlCol="0"/>
          <a:lstStyle>
            <a:lvl1pPr algn="r">
              <a:defRPr sz="1300"/>
            </a:lvl1pPr>
          </a:lstStyle>
          <a:p>
            <a:fld id="{424014B0-3446-4FC0-AEE9-7ED2365C2E67}" type="datetimeFigureOut">
              <a:rPr lang="zh-TW" altLang="en-US" smtClean="0"/>
              <a:t>2015/6/15</a:t>
            </a:fld>
            <a:endParaRPr lang="zh-TW" altLang="en-US"/>
          </a:p>
        </p:txBody>
      </p:sp>
      <p:sp>
        <p:nvSpPr>
          <p:cNvPr id="4" name="頁尾版面配置區 3"/>
          <p:cNvSpPr>
            <a:spLocks noGrp="1"/>
          </p:cNvSpPr>
          <p:nvPr>
            <p:ph type="ftr" sz="quarter" idx="2"/>
          </p:nvPr>
        </p:nvSpPr>
        <p:spPr>
          <a:xfrm>
            <a:off x="0" y="9421043"/>
            <a:ext cx="2944284" cy="495935"/>
          </a:xfrm>
          <a:prstGeom prst="rect">
            <a:avLst/>
          </a:prstGeom>
        </p:spPr>
        <p:txBody>
          <a:bodyPr vert="horz" lIns="95495" tIns="47748" rIns="95495" bIns="4774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848644" y="9421043"/>
            <a:ext cx="2944284" cy="495935"/>
          </a:xfrm>
          <a:prstGeom prst="rect">
            <a:avLst/>
          </a:prstGeom>
        </p:spPr>
        <p:txBody>
          <a:bodyPr vert="horz" lIns="95495" tIns="47748" rIns="95495" bIns="47748" rtlCol="0" anchor="b"/>
          <a:lstStyle>
            <a:lvl1pPr algn="r">
              <a:defRPr sz="1300"/>
            </a:lvl1pPr>
          </a:lstStyle>
          <a:p>
            <a:fld id="{2D66893F-0154-4182-A40C-9057383E8ECE}" type="slidenum">
              <a:rPr lang="zh-TW" altLang="en-US" smtClean="0"/>
              <a:t>‹#›</a:t>
            </a:fld>
            <a:endParaRPr lang="zh-TW" altLang="en-US"/>
          </a:p>
        </p:txBody>
      </p:sp>
    </p:spTree>
    <p:extLst>
      <p:ext uri="{BB962C8B-B14F-4D97-AF65-F5344CB8AC3E}">
        <p14:creationId xmlns:p14="http://schemas.microsoft.com/office/powerpoint/2010/main" val="2190340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4" cy="495935"/>
          </a:xfrm>
          <a:prstGeom prst="rect">
            <a:avLst/>
          </a:prstGeom>
        </p:spPr>
        <p:txBody>
          <a:bodyPr vert="horz" lIns="95495" tIns="47748" rIns="95495" bIns="47748" rtlCol="0"/>
          <a:lstStyle>
            <a:lvl1pPr algn="l">
              <a:defRPr sz="1300"/>
            </a:lvl1pPr>
          </a:lstStyle>
          <a:p>
            <a:endParaRPr lang="zh-TW" altLang="en-US"/>
          </a:p>
        </p:txBody>
      </p:sp>
      <p:sp>
        <p:nvSpPr>
          <p:cNvPr id="3" name="日期版面配置區 2"/>
          <p:cNvSpPr>
            <a:spLocks noGrp="1"/>
          </p:cNvSpPr>
          <p:nvPr>
            <p:ph type="dt" idx="1"/>
          </p:nvPr>
        </p:nvSpPr>
        <p:spPr>
          <a:xfrm>
            <a:off x="3848644" y="0"/>
            <a:ext cx="2944284" cy="495935"/>
          </a:xfrm>
          <a:prstGeom prst="rect">
            <a:avLst/>
          </a:prstGeom>
        </p:spPr>
        <p:txBody>
          <a:bodyPr vert="horz" lIns="95495" tIns="47748" rIns="95495" bIns="47748" rtlCol="0"/>
          <a:lstStyle>
            <a:lvl1pPr algn="r">
              <a:defRPr sz="1300"/>
            </a:lvl1pPr>
          </a:lstStyle>
          <a:p>
            <a:fld id="{5E48E10D-0C16-4F03-A4C3-F6B1FC44A266}" type="datetimeFigureOut">
              <a:rPr lang="zh-TW" altLang="en-US" smtClean="0"/>
              <a:t>2015/6/15</a:t>
            </a:fld>
            <a:endParaRPr lang="zh-TW" altLang="en-US"/>
          </a:p>
        </p:txBody>
      </p:sp>
      <p:sp>
        <p:nvSpPr>
          <p:cNvPr id="4" name="投影片圖像版面配置區 3"/>
          <p:cNvSpPr>
            <a:spLocks noGrp="1" noRot="1" noChangeAspect="1"/>
          </p:cNvSpPr>
          <p:nvPr>
            <p:ph type="sldImg" idx="2"/>
          </p:nvPr>
        </p:nvSpPr>
        <p:spPr>
          <a:xfrm>
            <a:off x="917575" y="742950"/>
            <a:ext cx="4959350" cy="3721100"/>
          </a:xfrm>
          <a:prstGeom prst="rect">
            <a:avLst/>
          </a:prstGeom>
          <a:noFill/>
          <a:ln w="12700">
            <a:solidFill>
              <a:prstClr val="black"/>
            </a:solidFill>
          </a:ln>
        </p:spPr>
        <p:txBody>
          <a:bodyPr vert="horz" lIns="95495" tIns="47748" rIns="95495" bIns="47748" rtlCol="0" anchor="ctr"/>
          <a:lstStyle/>
          <a:p>
            <a:endParaRPr lang="zh-TW" altLang="en-US"/>
          </a:p>
        </p:txBody>
      </p:sp>
      <p:sp>
        <p:nvSpPr>
          <p:cNvPr id="5" name="備忘稿版面配置區 4"/>
          <p:cNvSpPr>
            <a:spLocks noGrp="1"/>
          </p:cNvSpPr>
          <p:nvPr>
            <p:ph type="body" sz="quarter" idx="3"/>
          </p:nvPr>
        </p:nvSpPr>
        <p:spPr>
          <a:xfrm>
            <a:off x="679450" y="4711383"/>
            <a:ext cx="5435600" cy="4463415"/>
          </a:xfrm>
          <a:prstGeom prst="rect">
            <a:avLst/>
          </a:prstGeom>
        </p:spPr>
        <p:txBody>
          <a:bodyPr vert="horz" lIns="95495" tIns="47748" rIns="95495" bIns="47748"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1043"/>
            <a:ext cx="2944284" cy="495935"/>
          </a:xfrm>
          <a:prstGeom prst="rect">
            <a:avLst/>
          </a:prstGeom>
        </p:spPr>
        <p:txBody>
          <a:bodyPr vert="horz" lIns="95495" tIns="47748" rIns="95495" bIns="47748"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48644" y="9421043"/>
            <a:ext cx="2944284" cy="495935"/>
          </a:xfrm>
          <a:prstGeom prst="rect">
            <a:avLst/>
          </a:prstGeom>
        </p:spPr>
        <p:txBody>
          <a:bodyPr vert="horz" lIns="95495" tIns="47748" rIns="95495" bIns="47748" rtlCol="0" anchor="b"/>
          <a:lstStyle>
            <a:lvl1pPr algn="r">
              <a:defRPr sz="1300"/>
            </a:lvl1pPr>
          </a:lstStyle>
          <a:p>
            <a:fld id="{10700D15-6465-4210-BDA1-A47127008778}" type="slidenum">
              <a:rPr lang="zh-TW" altLang="en-US" smtClean="0"/>
              <a:t>‹#›</a:t>
            </a:fld>
            <a:endParaRPr lang="zh-TW" altLang="en-US"/>
          </a:p>
        </p:txBody>
      </p:sp>
    </p:spTree>
    <p:extLst>
      <p:ext uri="{BB962C8B-B14F-4D97-AF65-F5344CB8AC3E}">
        <p14:creationId xmlns:p14="http://schemas.microsoft.com/office/powerpoint/2010/main" val="383711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FB94B9F3-0C0E-484E-B0D8-BBBD060D3E91}" type="slidenum">
              <a:rPr lang="en-US" altLang="zh-TW" smtClean="0">
                <a:solidFill>
                  <a:srgbClr val="000000"/>
                </a:solidFill>
                <a:latin typeface="Arial" pitchFamily="34" charset="0"/>
              </a:rPr>
              <a:pPr eaLnBrk="1" hangingPunct="1">
                <a:spcBef>
                  <a:spcPct val="0"/>
                </a:spcBef>
              </a:pPr>
              <a:t>6</a:t>
            </a:fld>
            <a:endParaRPr lang="en-US" altLang="zh-TW" smtClean="0">
              <a:solidFill>
                <a:srgbClr val="000000"/>
              </a:solidFill>
              <a:latin typeface="Arial"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F13FEF7A-4D93-4E87-A45F-00E4AA6C76DD}" type="slidenum">
              <a:rPr lang="en-US" altLang="zh-TW" smtClean="0">
                <a:solidFill>
                  <a:srgbClr val="000000"/>
                </a:solidFill>
                <a:latin typeface="Arial" pitchFamily="34" charset="0"/>
              </a:rPr>
              <a:pPr eaLnBrk="1" hangingPunct="1">
                <a:spcBef>
                  <a:spcPct val="0"/>
                </a:spcBef>
              </a:pPr>
              <a:t>36</a:t>
            </a:fld>
            <a:endParaRPr lang="en-US" altLang="zh-TW" smtClean="0">
              <a:solidFill>
                <a:srgbClr val="000000"/>
              </a:solidFill>
              <a:latin typeface="Arial"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F13FEF7A-4D93-4E87-A45F-00E4AA6C76DD}" type="slidenum">
              <a:rPr lang="en-US" altLang="zh-TW" smtClean="0">
                <a:solidFill>
                  <a:srgbClr val="000000"/>
                </a:solidFill>
                <a:latin typeface="Arial" pitchFamily="34" charset="0"/>
              </a:rPr>
              <a:pPr eaLnBrk="1" hangingPunct="1">
                <a:spcBef>
                  <a:spcPct val="0"/>
                </a:spcBef>
              </a:pPr>
              <a:t>37</a:t>
            </a:fld>
            <a:endParaRPr lang="en-US" altLang="zh-TW" smtClean="0">
              <a:solidFill>
                <a:srgbClr val="000000"/>
              </a:solidFill>
              <a:latin typeface="Arial"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161BBE49-9A2D-43FA-B909-A43713DD10AD}" type="slidenum">
              <a:rPr lang="en-US" altLang="zh-TW" smtClean="0">
                <a:solidFill>
                  <a:srgbClr val="000000"/>
                </a:solidFill>
                <a:latin typeface="Arial" pitchFamily="34" charset="0"/>
              </a:rPr>
              <a:pPr eaLnBrk="1" hangingPunct="1">
                <a:spcBef>
                  <a:spcPct val="0"/>
                </a:spcBef>
              </a:pPr>
              <a:t>38</a:t>
            </a:fld>
            <a:endParaRPr lang="en-US" altLang="zh-TW" smtClean="0">
              <a:solidFill>
                <a:srgbClr val="000000"/>
              </a:solidFill>
              <a:latin typeface="Arial"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CD3242B9-8DF5-4312-AEFD-97D3CF7B1098}" type="slidenum">
              <a:rPr lang="en-US" altLang="zh-TW" smtClean="0">
                <a:solidFill>
                  <a:srgbClr val="000000"/>
                </a:solidFill>
                <a:latin typeface="Arial" pitchFamily="34" charset="0"/>
              </a:rPr>
              <a:pPr eaLnBrk="1" hangingPunct="1">
                <a:spcBef>
                  <a:spcPct val="0"/>
                </a:spcBef>
              </a:pPr>
              <a:t>39</a:t>
            </a:fld>
            <a:endParaRPr lang="en-US" altLang="zh-TW" smtClean="0">
              <a:solidFill>
                <a:srgbClr val="000000"/>
              </a:solidFill>
              <a:latin typeface="Arial"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29EA50AF-3090-4704-8310-514A3005A6C2}" type="slidenum">
              <a:rPr lang="en-US" altLang="zh-TW" smtClean="0">
                <a:solidFill>
                  <a:srgbClr val="000000"/>
                </a:solidFill>
                <a:latin typeface="Arial" pitchFamily="34" charset="0"/>
              </a:rPr>
              <a:pPr eaLnBrk="1" hangingPunct="1">
                <a:spcBef>
                  <a:spcPct val="0"/>
                </a:spcBef>
              </a:pPr>
              <a:t>40</a:t>
            </a:fld>
            <a:endParaRPr lang="en-US" altLang="zh-TW" smtClean="0">
              <a:solidFill>
                <a:srgbClr val="000000"/>
              </a:solidFill>
              <a:latin typeface="Arial"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42D81233-8B71-41D2-B706-52D44F55D2BF}" type="slidenum">
              <a:rPr lang="en-US" altLang="zh-TW" smtClean="0">
                <a:solidFill>
                  <a:srgbClr val="000000"/>
                </a:solidFill>
                <a:latin typeface="Arial" pitchFamily="34" charset="0"/>
              </a:rPr>
              <a:pPr eaLnBrk="1" hangingPunct="1">
                <a:spcBef>
                  <a:spcPct val="0"/>
                </a:spcBef>
              </a:pPr>
              <a:t>41</a:t>
            </a:fld>
            <a:endParaRPr lang="en-US" altLang="zh-TW" smtClean="0">
              <a:solidFill>
                <a:srgbClr val="000000"/>
              </a:solidFill>
              <a:latin typeface="Arial"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C24F02D7-5678-4C77-AB75-B9A70956A093}" type="slidenum">
              <a:rPr lang="en-US" altLang="zh-TW" smtClean="0">
                <a:solidFill>
                  <a:srgbClr val="000000"/>
                </a:solidFill>
                <a:latin typeface="Arial" pitchFamily="34" charset="0"/>
              </a:rPr>
              <a:pPr eaLnBrk="1" hangingPunct="1">
                <a:spcBef>
                  <a:spcPct val="0"/>
                </a:spcBef>
              </a:pPr>
              <a:t>54</a:t>
            </a:fld>
            <a:endParaRPr lang="en-US" altLang="zh-TW" smtClean="0">
              <a:solidFill>
                <a:srgbClr val="000000"/>
              </a:solidFill>
              <a:latin typeface="Arial"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CDC9C5D7-318A-4216-A914-E32445CEC45E}" type="slidenum">
              <a:rPr lang="en-US" altLang="zh-TW" smtClean="0">
                <a:solidFill>
                  <a:srgbClr val="000000"/>
                </a:solidFill>
                <a:latin typeface="Arial" pitchFamily="34" charset="0"/>
              </a:rPr>
              <a:pPr eaLnBrk="1" hangingPunct="1">
                <a:spcBef>
                  <a:spcPct val="0"/>
                </a:spcBef>
              </a:pPr>
              <a:t>8</a:t>
            </a:fld>
            <a:endParaRPr lang="en-US" altLang="zh-TW" smtClean="0">
              <a:solidFill>
                <a:srgbClr val="000000"/>
              </a:solidFill>
              <a:latin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A832EFDD-0605-4EAF-9A45-E01DD4FA2032}" type="slidenum">
              <a:rPr lang="en-US" altLang="zh-TW" smtClean="0">
                <a:solidFill>
                  <a:srgbClr val="000000"/>
                </a:solidFill>
                <a:latin typeface="Arial" pitchFamily="34" charset="0"/>
              </a:rPr>
              <a:pPr eaLnBrk="1" hangingPunct="1">
                <a:spcBef>
                  <a:spcPct val="0"/>
                </a:spcBef>
              </a:pPr>
              <a:t>29</a:t>
            </a:fld>
            <a:endParaRPr lang="en-US" altLang="zh-TW" smtClean="0">
              <a:solidFill>
                <a:srgbClr val="000000"/>
              </a:solidFill>
              <a:latin typeface="Arial"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3D045004-C016-489C-83F9-D26E25271CAD}" type="slidenum">
              <a:rPr lang="en-US" altLang="zh-TW" smtClean="0">
                <a:solidFill>
                  <a:srgbClr val="000000"/>
                </a:solidFill>
                <a:latin typeface="Arial" pitchFamily="34" charset="0"/>
              </a:rPr>
              <a:pPr eaLnBrk="1" hangingPunct="1">
                <a:spcBef>
                  <a:spcPct val="0"/>
                </a:spcBef>
              </a:pPr>
              <a:t>30</a:t>
            </a:fld>
            <a:endParaRPr lang="en-US" altLang="zh-TW" smtClean="0">
              <a:solidFill>
                <a:srgbClr val="000000"/>
              </a:solidFill>
              <a:latin typeface="Arial"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582D7B3B-B5E8-4D52-92CF-E2E7866EBF0B}" type="slidenum">
              <a:rPr lang="en-US" altLang="zh-TW" smtClean="0">
                <a:solidFill>
                  <a:srgbClr val="000000"/>
                </a:solidFill>
                <a:latin typeface="Arial" pitchFamily="34" charset="0"/>
              </a:rPr>
              <a:pPr eaLnBrk="1" hangingPunct="1">
                <a:spcBef>
                  <a:spcPct val="0"/>
                </a:spcBef>
              </a:pPr>
              <a:t>31</a:t>
            </a:fld>
            <a:endParaRPr lang="en-US" altLang="zh-TW" smtClean="0">
              <a:solidFill>
                <a:srgbClr val="000000"/>
              </a:solidFill>
              <a:latin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3C21E973-5A7C-4FD8-B3A3-63F92CEF552A}" type="slidenum">
              <a:rPr lang="en-US" altLang="zh-TW" smtClean="0">
                <a:solidFill>
                  <a:srgbClr val="000000"/>
                </a:solidFill>
                <a:latin typeface="Arial" pitchFamily="34" charset="0"/>
              </a:rPr>
              <a:pPr eaLnBrk="1" hangingPunct="1">
                <a:spcBef>
                  <a:spcPct val="0"/>
                </a:spcBef>
              </a:pPr>
              <a:t>32</a:t>
            </a:fld>
            <a:endParaRPr lang="en-US" altLang="zh-TW" smtClean="0">
              <a:solidFill>
                <a:srgbClr val="000000"/>
              </a:solidFill>
              <a:latin typeface="Arial"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31720E76-FA9C-4630-AF60-63201DF01012}" type="slidenum">
              <a:rPr lang="en-US" altLang="zh-TW" smtClean="0">
                <a:solidFill>
                  <a:srgbClr val="000000"/>
                </a:solidFill>
                <a:latin typeface="Arial" pitchFamily="34" charset="0"/>
              </a:rPr>
              <a:pPr eaLnBrk="1" hangingPunct="1">
                <a:spcBef>
                  <a:spcPct val="0"/>
                </a:spcBef>
              </a:pPr>
              <a:t>33</a:t>
            </a:fld>
            <a:endParaRPr lang="en-US" altLang="zh-TW" smtClean="0">
              <a:solidFill>
                <a:srgbClr val="000000"/>
              </a:solidFill>
              <a:latin typeface="Arial"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A9572C44-AF2D-4B5E-90D6-EFBFA6D5E72D}" type="slidenum">
              <a:rPr lang="en-US" altLang="zh-TW" smtClean="0">
                <a:solidFill>
                  <a:srgbClr val="000000"/>
                </a:solidFill>
                <a:latin typeface="Arial" pitchFamily="34" charset="0"/>
              </a:rPr>
              <a:pPr eaLnBrk="1" hangingPunct="1">
                <a:spcBef>
                  <a:spcPct val="0"/>
                </a:spcBef>
              </a:pPr>
              <a:t>34</a:t>
            </a:fld>
            <a:endParaRPr lang="en-US" altLang="zh-TW" smtClean="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新細明體" pitchFamily="18" charset="-120"/>
              </a:defRPr>
            </a:lvl1pPr>
            <a:lvl2pPr marL="775900" indent="-298423" eaLnBrk="0" hangingPunct="0">
              <a:spcBef>
                <a:spcPct val="30000"/>
              </a:spcBef>
              <a:defRPr sz="1300">
                <a:solidFill>
                  <a:schemeClr val="tx1"/>
                </a:solidFill>
                <a:latin typeface="Calibri" pitchFamily="34" charset="0"/>
                <a:ea typeface="新細明體" pitchFamily="18" charset="-120"/>
              </a:defRPr>
            </a:lvl2pPr>
            <a:lvl3pPr marL="1193693" indent="-238739" eaLnBrk="0" hangingPunct="0">
              <a:spcBef>
                <a:spcPct val="30000"/>
              </a:spcBef>
              <a:defRPr sz="1300">
                <a:solidFill>
                  <a:schemeClr val="tx1"/>
                </a:solidFill>
                <a:latin typeface="Calibri" pitchFamily="34" charset="0"/>
                <a:ea typeface="新細明體" pitchFamily="18" charset="-120"/>
              </a:defRPr>
            </a:lvl3pPr>
            <a:lvl4pPr marL="1671169" indent="-238739" eaLnBrk="0" hangingPunct="0">
              <a:spcBef>
                <a:spcPct val="30000"/>
              </a:spcBef>
              <a:defRPr sz="1300">
                <a:solidFill>
                  <a:schemeClr val="tx1"/>
                </a:solidFill>
                <a:latin typeface="Calibri" pitchFamily="34" charset="0"/>
                <a:ea typeface="新細明體" pitchFamily="18" charset="-120"/>
              </a:defRPr>
            </a:lvl4pPr>
            <a:lvl5pPr marL="2148646" indent="-238739" eaLnBrk="0" hangingPunct="0">
              <a:spcBef>
                <a:spcPct val="30000"/>
              </a:spcBef>
              <a:defRPr sz="1300">
                <a:solidFill>
                  <a:schemeClr val="tx1"/>
                </a:solidFill>
                <a:latin typeface="Calibri" pitchFamily="34" charset="0"/>
                <a:ea typeface="新細明體" pitchFamily="18" charset="-120"/>
              </a:defRPr>
            </a:lvl5pPr>
            <a:lvl6pPr marL="2626123" indent="-238739" eaLnBrk="0" fontAlgn="base" hangingPunct="0">
              <a:spcBef>
                <a:spcPct val="30000"/>
              </a:spcBef>
              <a:spcAft>
                <a:spcPct val="0"/>
              </a:spcAft>
              <a:defRPr sz="1300">
                <a:solidFill>
                  <a:schemeClr val="tx1"/>
                </a:solidFill>
                <a:latin typeface="Calibri" pitchFamily="34" charset="0"/>
                <a:ea typeface="新細明體" pitchFamily="18" charset="-120"/>
              </a:defRPr>
            </a:lvl6pPr>
            <a:lvl7pPr marL="3103600" indent="-238739" eaLnBrk="0" fontAlgn="base" hangingPunct="0">
              <a:spcBef>
                <a:spcPct val="30000"/>
              </a:spcBef>
              <a:spcAft>
                <a:spcPct val="0"/>
              </a:spcAft>
              <a:defRPr sz="1300">
                <a:solidFill>
                  <a:schemeClr val="tx1"/>
                </a:solidFill>
                <a:latin typeface="Calibri" pitchFamily="34" charset="0"/>
                <a:ea typeface="新細明體" pitchFamily="18" charset="-120"/>
              </a:defRPr>
            </a:lvl7pPr>
            <a:lvl8pPr marL="3581078" indent="-238739" eaLnBrk="0" fontAlgn="base" hangingPunct="0">
              <a:spcBef>
                <a:spcPct val="30000"/>
              </a:spcBef>
              <a:spcAft>
                <a:spcPct val="0"/>
              </a:spcAft>
              <a:defRPr sz="1300">
                <a:solidFill>
                  <a:schemeClr val="tx1"/>
                </a:solidFill>
                <a:latin typeface="Calibri" pitchFamily="34" charset="0"/>
                <a:ea typeface="新細明體" pitchFamily="18" charset="-120"/>
              </a:defRPr>
            </a:lvl8pPr>
            <a:lvl9pPr marL="4058554" indent="-238739" eaLnBrk="0" fontAlgn="base" hangingPunct="0">
              <a:spcBef>
                <a:spcPct val="30000"/>
              </a:spcBef>
              <a:spcAft>
                <a:spcPct val="0"/>
              </a:spcAft>
              <a:defRPr sz="1300">
                <a:solidFill>
                  <a:schemeClr val="tx1"/>
                </a:solidFill>
                <a:latin typeface="Calibri" pitchFamily="34" charset="0"/>
                <a:ea typeface="新細明體" pitchFamily="18" charset="-120"/>
              </a:defRPr>
            </a:lvl9pPr>
          </a:lstStyle>
          <a:p>
            <a:pPr eaLnBrk="1" hangingPunct="1">
              <a:spcBef>
                <a:spcPct val="0"/>
              </a:spcBef>
            </a:pPr>
            <a:fld id="{39972FF8-180F-450A-A29F-E61A74CB261A}" type="slidenum">
              <a:rPr lang="en-US" altLang="zh-TW" smtClean="0">
                <a:solidFill>
                  <a:srgbClr val="000000"/>
                </a:solidFill>
                <a:latin typeface="Arial" pitchFamily="34" charset="0"/>
              </a:rPr>
              <a:pPr eaLnBrk="1" hangingPunct="1">
                <a:spcBef>
                  <a:spcPct val="0"/>
                </a:spcBef>
              </a:pPr>
              <a:t>35</a:t>
            </a:fld>
            <a:endParaRPr lang="en-US" altLang="zh-TW" smtClean="0">
              <a:solidFill>
                <a:srgbClr val="000000"/>
              </a:solidFill>
              <a:latin typeface="Arial" pitchFamily="34"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E6F1829-B257-4B63-B56F-16B8244F087C}" type="datetimeFigureOut">
              <a:rPr lang="zh-TW" altLang="en-US" smtClean="0"/>
              <a:t>2015/6/15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80ED6DD-717E-405B-A196-9A69DE2031DE}"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F1829-B257-4B63-B56F-16B8244F087C}" type="datetimeFigureOut">
              <a:rPr lang="zh-TW" altLang="en-US" smtClean="0"/>
              <a:t>2015/6/15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F6900E8-C51B-4455-A989-3ACF7C8D6F9D}"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80ED6DD-717E-405B-A196-9A69DE2031DE}" type="slidenum">
              <a:rPr lang="zh-TW" altLang="en-US" smtClean="0"/>
              <a:t>‹#›</a:t>
            </a:fld>
            <a:endParaRPr lang="zh-TW" altLang="en-US"/>
          </a:p>
        </p:txBody>
      </p:sp>
      <p:sp>
        <p:nvSpPr>
          <p:cNvPr id="9" name="Content Placeholder 8"/>
          <p:cNvSpPr>
            <a:spLocks noGrp="1"/>
          </p:cNvSpPr>
          <p:nvPr>
            <p:ph sz="quarter" idx="13"/>
          </p:nvPr>
        </p:nvSpPr>
        <p:spPr>
          <a:xfrm>
            <a:off x="304800" y="381000"/>
            <a:ext cx="77724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DCFA22C9-2F7F-4252-B42E-8E96E5F74C29}" type="datetimeFigureOut">
              <a:rPr lang="zh-TW" altLang="en-US" smtClean="0"/>
              <a:t>2015/6/15</a:t>
            </a:fld>
            <a:endParaRPr lang="zh-TW" altLang="en-US"/>
          </a:p>
        </p:txBody>
      </p:sp>
      <p:sp>
        <p:nvSpPr>
          <p:cNvPr id="9" name="Slide Number Placeholder 8"/>
          <p:cNvSpPr>
            <a:spLocks noGrp="1"/>
          </p:cNvSpPr>
          <p:nvPr>
            <p:ph type="sldNum" sz="quarter" idx="11"/>
          </p:nvPr>
        </p:nvSpPr>
        <p:spPr/>
        <p:txBody>
          <a:bodyPr/>
          <a:lstStyle/>
          <a:p>
            <a:fld id="{C80ED6DD-717E-405B-A196-9A69DE2031DE}" type="slidenum">
              <a:rPr lang="zh-TW" altLang="en-US" smtClean="0"/>
              <a:t>‹#›</a:t>
            </a:fld>
            <a:endParaRPr lang="zh-TW" altLang="en-US"/>
          </a:p>
        </p:txBody>
      </p:sp>
      <p:sp>
        <p:nvSpPr>
          <p:cNvPr id="10" name="Footer Placeholder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6900E8-C51B-4455-A989-3ACF7C8D6F9D}" type="slidenum">
              <a:rPr lang="zh-TW" altLang="en-US" smtClean="0"/>
              <a:t>‹#›</a:t>
            </a:fld>
            <a:endParaRPr lang="zh-TW"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zh-TW"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E6F1829-B257-4B63-B56F-16B8244F087C}" type="datetimeFigureOut">
              <a:rPr lang="zh-TW" altLang="en-US" smtClean="0"/>
              <a:t>2015/6/15</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013176"/>
            <a:ext cx="9144000" cy="1844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108212" y="2708921"/>
            <a:ext cx="6048672" cy="2335128"/>
          </a:xfrm>
        </p:spPr>
        <p:txBody>
          <a:bodyPr>
            <a:normAutofit/>
          </a:bodyPr>
          <a:lstStyle/>
          <a:p>
            <a:pPr algn="ctr"/>
            <a:r>
              <a:rPr kumimoji="1" lang="zh-TW" altLang="en-US" sz="4000" kern="0" cap="none" dirty="0" smtClean="0">
                <a:solidFill>
                  <a:srgbClr val="993300"/>
                </a:solidFill>
                <a:latin typeface="標楷體" panose="03000509000000000000" pitchFamily="65" charset="-120"/>
                <a:ea typeface="標楷體" panose="03000509000000000000" pitchFamily="65" charset="-120"/>
              </a:rPr>
              <a:t> </a:t>
            </a:r>
            <a:r>
              <a:rPr kumimoji="1" lang="zh-TW" altLang="en-US" sz="2400" kern="0" cap="none" dirty="0" smtClean="0">
                <a:solidFill>
                  <a:srgbClr val="993300"/>
                </a:solidFill>
                <a:latin typeface="標楷體" panose="03000509000000000000" pitchFamily="65" charset="-120"/>
                <a:ea typeface="標楷體" panose="03000509000000000000" pitchFamily="65" charset="-120"/>
              </a:rPr>
              <a:t>蔡春足 </a:t>
            </a:r>
            <a:r>
              <a:rPr kumimoji="1" lang="zh-TW" altLang="en-US" sz="2400" kern="0" cap="none" dirty="0" smtClean="0">
                <a:solidFill>
                  <a:prstClr val="black"/>
                </a:solidFill>
                <a:latin typeface="標楷體" panose="03000509000000000000" pitchFamily="65" charset="-120"/>
                <a:ea typeface="標楷體" panose="03000509000000000000" pitchFamily="65" charset="-120"/>
              </a:rPr>
              <a:t>園長</a:t>
            </a:r>
            <a:r>
              <a:rPr kumimoji="1" lang="zh-TW" altLang="en-US" sz="2400" kern="0" cap="none" dirty="0">
                <a:latin typeface="標楷體" panose="03000509000000000000" pitchFamily="65" charset="-120"/>
                <a:ea typeface="標楷體" panose="03000509000000000000" pitchFamily="65" charset="-120"/>
              </a:rPr>
              <a:t/>
            </a:r>
            <a:br>
              <a:rPr kumimoji="1" lang="zh-TW" altLang="en-US" sz="2400" kern="0" cap="none" dirty="0">
                <a:latin typeface="標楷體" panose="03000509000000000000" pitchFamily="65" charset="-120"/>
                <a:ea typeface="標楷體" panose="03000509000000000000" pitchFamily="65" charset="-120"/>
              </a:rPr>
            </a:br>
            <a:r>
              <a:rPr kumimoji="1" lang="zh-TW" altLang="en-US" sz="2400" kern="0" cap="none" dirty="0" smtClean="0">
                <a:solidFill>
                  <a:schemeClr val="tx1"/>
                </a:solidFill>
                <a:latin typeface="標楷體" panose="03000509000000000000" pitchFamily="65" charset="-120"/>
                <a:ea typeface="標楷體" panose="03000509000000000000" pitchFamily="65" charset="-120"/>
              </a:rPr>
              <a:t>瑪</a:t>
            </a:r>
            <a:r>
              <a:rPr kumimoji="1" lang="zh-TW" altLang="en-US" sz="2400" kern="0" cap="none" dirty="0">
                <a:solidFill>
                  <a:schemeClr val="tx1"/>
                </a:solidFill>
                <a:latin typeface="標楷體" panose="03000509000000000000" pitchFamily="65" charset="-120"/>
                <a:ea typeface="標楷體" panose="03000509000000000000" pitchFamily="65" charset="-120"/>
              </a:rPr>
              <a:t>利亞霧峰教養</a:t>
            </a:r>
            <a:r>
              <a:rPr kumimoji="1" lang="zh-TW" altLang="en-US" sz="2400" kern="0" cap="none" dirty="0" smtClean="0">
                <a:solidFill>
                  <a:schemeClr val="tx1"/>
                </a:solidFill>
                <a:latin typeface="標楷體" panose="03000509000000000000" pitchFamily="65" charset="-120"/>
                <a:ea typeface="標楷體" panose="03000509000000000000" pitchFamily="65" charset="-120"/>
              </a:rPr>
              <a:t>家園</a:t>
            </a:r>
            <a:r>
              <a:rPr kumimoji="1" lang="en-US" altLang="zh-TW" sz="2400" kern="0" cap="none" dirty="0" smtClean="0">
                <a:solidFill>
                  <a:schemeClr val="tx1"/>
                </a:solidFill>
                <a:latin typeface="標楷體" panose="03000509000000000000" pitchFamily="65" charset="-120"/>
                <a:ea typeface="標楷體" panose="03000509000000000000" pitchFamily="65" charset="-120"/>
              </a:rPr>
              <a:t/>
            </a:r>
            <a:br>
              <a:rPr kumimoji="1" lang="en-US" altLang="zh-TW" sz="2400" kern="0" cap="none" dirty="0" smtClean="0">
                <a:solidFill>
                  <a:schemeClr val="tx1"/>
                </a:solidFill>
                <a:latin typeface="標楷體" panose="03000509000000000000" pitchFamily="65" charset="-120"/>
                <a:ea typeface="標楷體" panose="03000509000000000000" pitchFamily="65" charset="-120"/>
              </a:rPr>
            </a:br>
            <a:endParaRPr lang="zh-TW" altLang="en-US" sz="2400" dirty="0">
              <a:solidFill>
                <a:srgbClr val="FF0000"/>
              </a:solidFill>
            </a:endParaRPr>
          </a:p>
        </p:txBody>
      </p:sp>
      <p:sp>
        <p:nvSpPr>
          <p:cNvPr id="3" name="文字版面配置區 2"/>
          <p:cNvSpPr>
            <a:spLocks noGrp="1"/>
          </p:cNvSpPr>
          <p:nvPr>
            <p:ph type="body" idx="1"/>
          </p:nvPr>
        </p:nvSpPr>
        <p:spPr>
          <a:xfrm>
            <a:off x="1259632" y="764704"/>
            <a:ext cx="7088832" cy="1500187"/>
          </a:xfrm>
        </p:spPr>
        <p:txBody>
          <a:bodyPr>
            <a:normAutofit/>
          </a:bodyPr>
          <a:lstStyle/>
          <a:p>
            <a:r>
              <a:rPr lang="zh-TW" altLang="en-US" sz="6000" dirty="0" smtClean="0">
                <a:solidFill>
                  <a:schemeClr val="bg1"/>
                </a:solidFill>
              </a:rPr>
              <a:t>癲癇</a:t>
            </a:r>
            <a:r>
              <a:rPr lang="zh-TW" altLang="en-US" sz="6000" dirty="0">
                <a:solidFill>
                  <a:schemeClr val="bg1"/>
                </a:solidFill>
              </a:rPr>
              <a:t>發作處理與紀錄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124744"/>
            <a:ext cx="90582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7192"/>
            <a:ext cx="816110" cy="122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love home\Desktop\霧峰家園照片\機構外觀\0208-DSC_23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118" y="5178806"/>
            <a:ext cx="836860" cy="12385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ove home\Desktop\霧峰家園照片\機構外觀\0208-DSC_23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1502" y="5157191"/>
            <a:ext cx="1977649" cy="1268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ove home\Desktop\霧峰家園照片\機構外觀\0726-DSC_45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406" y="5157192"/>
            <a:ext cx="864096" cy="12627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ove home\Desktop\霧峰家園照片\機構外觀\0726-DSC_4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8743" y="5178806"/>
            <a:ext cx="2190166" cy="12640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6156" y="5178806"/>
            <a:ext cx="8175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2105" y="5178806"/>
            <a:ext cx="8651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03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27088" y="1809750"/>
            <a:ext cx="1620837" cy="8556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TW" altLang="en-US" sz="2400" dirty="0">
                <a:solidFill>
                  <a:srgbClr val="4D5B6B"/>
                </a:solidFill>
                <a:latin typeface="微軟正黑體" pitchFamily="34" charset="-120"/>
                <a:ea typeface="微軟正黑體" pitchFamily="34" charset="-120"/>
              </a:rPr>
              <a:t>癲癇發作</a:t>
            </a:r>
          </a:p>
        </p:txBody>
      </p:sp>
      <p:sp>
        <p:nvSpPr>
          <p:cNvPr id="5" name="矩形 4"/>
          <p:cNvSpPr/>
          <p:nvPr/>
        </p:nvSpPr>
        <p:spPr>
          <a:xfrm>
            <a:off x="2916238" y="1801813"/>
            <a:ext cx="935037" cy="863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TW" altLang="en-US" sz="2400" dirty="0">
                <a:solidFill>
                  <a:srgbClr val="4D5B6B"/>
                </a:solidFill>
                <a:latin typeface="微軟正黑體" pitchFamily="34" charset="-120"/>
                <a:ea typeface="微軟正黑體" pitchFamily="34" charset="-120"/>
              </a:rPr>
              <a:t>判斷</a:t>
            </a:r>
          </a:p>
        </p:txBody>
      </p:sp>
      <p:sp>
        <p:nvSpPr>
          <p:cNvPr id="6" name="矩形 5"/>
          <p:cNvSpPr/>
          <p:nvPr/>
        </p:nvSpPr>
        <p:spPr>
          <a:xfrm>
            <a:off x="5832475" y="1801813"/>
            <a:ext cx="863600" cy="863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TW" altLang="en-US" sz="2400" dirty="0">
                <a:solidFill>
                  <a:srgbClr val="4D5B6B"/>
                </a:solidFill>
                <a:latin typeface="微軟正黑體" pitchFamily="34" charset="-120"/>
                <a:ea typeface="微軟正黑體" pitchFamily="34" charset="-120"/>
              </a:rPr>
              <a:t>填寫紀錄</a:t>
            </a:r>
          </a:p>
        </p:txBody>
      </p:sp>
      <p:sp>
        <p:nvSpPr>
          <p:cNvPr id="7" name="矩形 6"/>
          <p:cNvSpPr/>
          <p:nvPr/>
        </p:nvSpPr>
        <p:spPr>
          <a:xfrm>
            <a:off x="4498975" y="1801813"/>
            <a:ext cx="863600" cy="863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TW" altLang="en-US" sz="2400" dirty="0">
                <a:solidFill>
                  <a:srgbClr val="4D5B6B"/>
                </a:solidFill>
                <a:latin typeface="微軟正黑體" pitchFamily="34" charset="-120"/>
                <a:ea typeface="微軟正黑體" pitchFamily="34" charset="-120"/>
              </a:rPr>
              <a:t>癲癇處理</a:t>
            </a:r>
            <a:endParaRPr lang="en-US" altLang="zh-TW" sz="2400" dirty="0">
              <a:solidFill>
                <a:srgbClr val="4D5B6B"/>
              </a:solidFill>
              <a:latin typeface="微軟正黑體" pitchFamily="34" charset="-120"/>
              <a:ea typeface="微軟正黑體" pitchFamily="34" charset="-120"/>
            </a:endParaRPr>
          </a:p>
        </p:txBody>
      </p:sp>
      <p:sp>
        <p:nvSpPr>
          <p:cNvPr id="8" name="矩形 7"/>
          <p:cNvSpPr/>
          <p:nvPr/>
        </p:nvSpPr>
        <p:spPr>
          <a:xfrm>
            <a:off x="7191375" y="2349500"/>
            <a:ext cx="865188" cy="863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TW" altLang="en-US" sz="2400" dirty="0">
                <a:solidFill>
                  <a:srgbClr val="4D5B6B"/>
                </a:solidFill>
                <a:latin typeface="微軟正黑體" pitchFamily="34" charset="-120"/>
                <a:ea typeface="微軟正黑體" pitchFamily="34" charset="-120"/>
              </a:rPr>
              <a:t>醫療追蹤</a:t>
            </a:r>
          </a:p>
        </p:txBody>
      </p:sp>
      <p:cxnSp>
        <p:nvCxnSpPr>
          <p:cNvPr id="10" name="直線單箭頭接點 9"/>
          <p:cNvCxnSpPr>
            <a:stCxn id="4" idx="3"/>
            <a:endCxn id="5" idx="1"/>
          </p:cNvCxnSpPr>
          <p:nvPr/>
        </p:nvCxnSpPr>
        <p:spPr>
          <a:xfrm flipV="1">
            <a:off x="2447925" y="2233613"/>
            <a:ext cx="468313" cy="47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3"/>
            <a:endCxn id="7" idx="1"/>
          </p:cNvCxnSpPr>
          <p:nvPr/>
        </p:nvCxnSpPr>
        <p:spPr>
          <a:xfrm>
            <a:off x="3851275" y="2233613"/>
            <a:ext cx="647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6" idx="1"/>
          </p:cNvCxnSpPr>
          <p:nvPr/>
        </p:nvCxnSpPr>
        <p:spPr>
          <a:xfrm>
            <a:off x="5362575" y="2233613"/>
            <a:ext cx="4699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6" idx="3"/>
            <a:endCxn id="8" idx="1"/>
          </p:cNvCxnSpPr>
          <p:nvPr/>
        </p:nvCxnSpPr>
        <p:spPr>
          <a:xfrm>
            <a:off x="6696075" y="2233613"/>
            <a:ext cx="495300" cy="5476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肘形接點 21"/>
          <p:cNvCxnSpPr>
            <a:stCxn id="8" idx="2"/>
            <a:endCxn id="4" idx="2"/>
          </p:cNvCxnSpPr>
          <p:nvPr/>
        </p:nvCxnSpPr>
        <p:spPr>
          <a:xfrm rot="5400000" flipH="1">
            <a:off x="4357688" y="-53975"/>
            <a:ext cx="547687" cy="5986463"/>
          </a:xfrm>
          <a:prstGeom prst="bentConnector3">
            <a:avLst>
              <a:gd name="adj1" fmla="val -41834"/>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0124" name="文字方塊 24"/>
          <p:cNvSpPr txBox="1">
            <a:spLocks noChangeArrowheads="1"/>
          </p:cNvSpPr>
          <p:nvPr/>
        </p:nvSpPr>
        <p:spPr bwMode="auto">
          <a:xfrm>
            <a:off x="2697956" y="901700"/>
            <a:ext cx="2954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800">
                <a:solidFill>
                  <a:schemeClr val="tx2"/>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a:solidFill>
                  <a:schemeClr val="tx1"/>
                </a:solidFill>
                <a:latin typeface="Calibri" pitchFamily="34" charset="0"/>
                <a:ea typeface="新細明體" pitchFamily="18" charset="-120"/>
              </a:defRPr>
            </a:lvl2pPr>
            <a:lvl3pPr marL="1143000" indent="-228600" eaLnBrk="0" hangingPunct="0">
              <a:spcBef>
                <a:spcPct val="20000"/>
              </a:spcBef>
              <a:buFont typeface="Calibri" pitchFamily="34" charset="0"/>
              <a:buChar char="+"/>
              <a:defRPr>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3600" dirty="0">
                <a:solidFill>
                  <a:schemeClr val="tx1"/>
                </a:solidFill>
                <a:latin typeface="微軟正黑體" pitchFamily="34" charset="-120"/>
                <a:ea typeface="微軟正黑體" pitchFamily="34" charset="-120"/>
              </a:rPr>
              <a:t>癲癇處理流程</a:t>
            </a:r>
          </a:p>
        </p:txBody>
      </p:sp>
      <p:sp>
        <p:nvSpPr>
          <p:cNvPr id="90125" name="文字方塊 25"/>
          <p:cNvSpPr txBox="1">
            <a:spLocks noChangeArrowheads="1"/>
          </p:cNvSpPr>
          <p:nvPr/>
        </p:nvSpPr>
        <p:spPr bwMode="auto">
          <a:xfrm>
            <a:off x="2630488" y="3716338"/>
            <a:ext cx="431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800">
                <a:solidFill>
                  <a:schemeClr val="tx2"/>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a:solidFill>
                  <a:schemeClr val="tx1"/>
                </a:solidFill>
                <a:latin typeface="Calibri" pitchFamily="34" charset="0"/>
                <a:ea typeface="新細明體" pitchFamily="18" charset="-120"/>
              </a:defRPr>
            </a:lvl2pPr>
            <a:lvl3pPr marL="1143000" indent="-228600" eaLnBrk="0" hangingPunct="0">
              <a:spcBef>
                <a:spcPct val="20000"/>
              </a:spcBef>
              <a:buFont typeface="Calibri" pitchFamily="34" charset="0"/>
              <a:buChar char="+"/>
              <a:defRPr>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2400">
                <a:solidFill>
                  <a:srgbClr val="4D5B6B"/>
                </a:solidFill>
                <a:latin typeface="微軟正黑體" pitchFamily="34" charset="-120"/>
                <a:ea typeface="微軟正黑體" pitchFamily="34" charset="-120"/>
              </a:rPr>
              <a:t>發作資料蒐集</a:t>
            </a:r>
            <a:r>
              <a:rPr lang="en-US" altLang="zh-TW" sz="2400">
                <a:solidFill>
                  <a:srgbClr val="4D5B6B"/>
                </a:solidFill>
                <a:latin typeface="微軟正黑體" pitchFamily="34" charset="-120"/>
                <a:ea typeface="微軟正黑體" pitchFamily="34" charset="-120"/>
              </a:rPr>
              <a:t>/</a:t>
            </a:r>
            <a:r>
              <a:rPr lang="zh-TW" altLang="en-US" sz="2400">
                <a:solidFill>
                  <a:srgbClr val="4D5B6B"/>
                </a:solidFill>
                <a:latin typeface="微軟正黑體" pitchFamily="34" charset="-120"/>
                <a:ea typeface="微軟正黑體" pitchFamily="34" charset="-120"/>
              </a:rPr>
              <a:t>醫療追蹤的循環</a:t>
            </a:r>
          </a:p>
        </p:txBody>
      </p:sp>
      <p:sp>
        <p:nvSpPr>
          <p:cNvPr id="90126" name="文字方塊 26"/>
          <p:cNvSpPr txBox="1">
            <a:spLocks noChangeArrowheads="1"/>
          </p:cNvSpPr>
          <p:nvPr/>
        </p:nvSpPr>
        <p:spPr bwMode="auto">
          <a:xfrm>
            <a:off x="2997200" y="4252913"/>
            <a:ext cx="30051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800">
                <a:solidFill>
                  <a:schemeClr val="tx2"/>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a:solidFill>
                  <a:schemeClr val="tx1"/>
                </a:solidFill>
                <a:latin typeface="Calibri" pitchFamily="34" charset="0"/>
                <a:ea typeface="新細明體" pitchFamily="18" charset="-120"/>
              </a:defRPr>
            </a:lvl2pPr>
            <a:lvl3pPr marL="1143000" indent="-228600" eaLnBrk="0" hangingPunct="0">
              <a:spcBef>
                <a:spcPct val="20000"/>
              </a:spcBef>
              <a:buFont typeface="Calibri" pitchFamily="34" charset="0"/>
              <a:buChar char="+"/>
              <a:defRPr>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2000">
                <a:solidFill>
                  <a:srgbClr val="4D5B6B"/>
                </a:solidFill>
                <a:latin typeface="微軟正黑體" pitchFamily="34" charset="-120"/>
                <a:ea typeface="微軟正黑體" pitchFamily="34" charset="-120"/>
              </a:rPr>
              <a:t>圖：癲癇處理的整體過程</a:t>
            </a:r>
          </a:p>
        </p:txBody>
      </p:sp>
    </p:spTree>
    <p:extLst>
      <p:ext uri="{BB962C8B-B14F-4D97-AF65-F5344CB8AC3E}">
        <p14:creationId xmlns:p14="http://schemas.microsoft.com/office/powerpoint/2010/main" val="2224033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28" y="548680"/>
            <a:ext cx="8591550" cy="824135"/>
          </a:xfrm>
        </p:spPr>
        <p:txBody>
          <a:bodyPr>
            <a:normAutofit/>
          </a:bodyPr>
          <a:lstStyle/>
          <a:p>
            <a:r>
              <a:rPr lang="zh-TW" altLang="en-US" dirty="0" smtClean="0">
                <a:solidFill>
                  <a:srgbClr val="002060"/>
                </a:solidFill>
                <a:latin typeface="Adobe 楷体 Std R" pitchFamily="18" charset="-128"/>
                <a:ea typeface="Adobe 楷体 Std R" pitchFamily="18" charset="-128"/>
              </a:rPr>
              <a:t>            泛發性</a:t>
            </a:r>
            <a:r>
              <a:rPr lang="zh-TW" altLang="en-US" dirty="0">
                <a:solidFill>
                  <a:srgbClr val="002060"/>
                </a:solidFill>
                <a:latin typeface="Adobe 楷体 Std R" pitchFamily="18" charset="-128"/>
                <a:ea typeface="Adobe 楷体 Std R" pitchFamily="18" charset="-128"/>
              </a:rPr>
              <a:t>癲癇發作</a:t>
            </a:r>
            <a:r>
              <a:rPr lang="zh-TW" altLang="en-US" dirty="0" smtClean="0">
                <a:solidFill>
                  <a:srgbClr val="002060"/>
                </a:solidFill>
                <a:latin typeface="Adobe 楷体 Std R" pitchFamily="18" charset="-128"/>
                <a:ea typeface="Adobe 楷体 Std R" pitchFamily="18" charset="-128"/>
              </a:rPr>
              <a:t>的</a:t>
            </a:r>
            <a:r>
              <a:rPr lang="zh-TW" altLang="en-US" dirty="0" smtClean="0">
                <a:solidFill>
                  <a:srgbClr val="002060"/>
                </a:solidFill>
                <a:latin typeface="Adobe 楷体 Std R" pitchFamily="18" charset="-128"/>
                <a:ea typeface="Adobe 楷体 Std R" pitchFamily="18" charset="-128"/>
              </a:rPr>
              <a:t>程序</a:t>
            </a:r>
            <a:endParaRPr lang="zh-TW" altLang="en-US" dirty="0">
              <a:solidFill>
                <a:srgbClr val="002060"/>
              </a:solidFill>
              <a:latin typeface="Adobe 楷体 Std R" pitchFamily="18" charset="-128"/>
              <a:ea typeface="Adobe 楷体 Std R" pitchFamily="18" charset="-128"/>
            </a:endParaRPr>
          </a:p>
        </p:txBody>
      </p:sp>
      <p:sp>
        <p:nvSpPr>
          <p:cNvPr id="3" name="內容版面配置區 2"/>
          <p:cNvSpPr>
            <a:spLocks noGrp="1"/>
          </p:cNvSpPr>
          <p:nvPr>
            <p:ph sz="quarter" idx="4294967295"/>
          </p:nvPr>
        </p:nvSpPr>
        <p:spPr>
          <a:xfrm>
            <a:off x="251520" y="1556792"/>
            <a:ext cx="8690168" cy="4937760"/>
          </a:xfrm>
          <a:prstGeom prst="rect">
            <a:avLst/>
          </a:prstGeom>
        </p:spPr>
        <p:txBody>
          <a:bodyPr>
            <a:normAutofit lnSpcReduction="10000"/>
          </a:bodyPr>
          <a:lstStyle/>
          <a:p>
            <a:pPr lvl="0">
              <a:buClr>
                <a:srgbClr val="61625E"/>
              </a:buClr>
            </a:pPr>
            <a:r>
              <a:rPr lang="en-US" altLang="zh-TW" sz="2800" spc="0" dirty="0">
                <a:solidFill>
                  <a:srgbClr val="48231E"/>
                </a:solidFill>
                <a:cs typeface="Tunga" pitchFamily="2"/>
              </a:rPr>
              <a:t>1.</a:t>
            </a:r>
            <a:r>
              <a:rPr lang="zh-TW" altLang="en-US" sz="2800" b="1" spc="0" dirty="0">
                <a:latin typeface="Adobe 楷体 Std R" pitchFamily="18" charset="-128"/>
                <a:ea typeface="Adobe 楷体 Std R" pitchFamily="18" charset="-128"/>
                <a:cs typeface="Tunga" pitchFamily="2"/>
              </a:rPr>
              <a:t>保護頭部</a:t>
            </a:r>
            <a:r>
              <a:rPr lang="en-US" altLang="zh-TW" sz="2800" spc="0" dirty="0">
                <a:latin typeface="Adobe 楷体 Std R" pitchFamily="18" charset="-128"/>
                <a:ea typeface="Adobe 楷体 Std R" pitchFamily="18" charset="-128"/>
                <a:cs typeface="Tunga" pitchFamily="2"/>
              </a:rPr>
              <a:t>:</a:t>
            </a:r>
            <a:r>
              <a:rPr lang="zh-TW" altLang="en-US" sz="2800" spc="0" dirty="0">
                <a:latin typeface="Adobe 楷体 Std R" pitchFamily="18" charset="-128"/>
                <a:ea typeface="Adobe 楷体 Std R" pitchFamily="18" charset="-128"/>
                <a:cs typeface="Tunga" pitchFamily="2"/>
              </a:rPr>
              <a:t>注意環境安全移開易造成傷害的</a:t>
            </a:r>
            <a:r>
              <a:rPr lang="zh-TW" altLang="en-US" sz="2800" spc="0" dirty="0" smtClean="0">
                <a:latin typeface="Adobe 楷体 Std R" pitchFamily="18" charset="-128"/>
                <a:ea typeface="Adobe 楷体 Std R" pitchFamily="18" charset="-128"/>
                <a:cs typeface="Tunga" pitchFamily="2"/>
              </a:rPr>
              <a:t>傢俱</a:t>
            </a:r>
            <a:r>
              <a:rPr lang="zh-TW" altLang="en-US" sz="2800" spc="0" dirty="0" smtClean="0">
                <a:latin typeface="標楷體"/>
                <a:ea typeface="標楷體"/>
                <a:cs typeface="Tunga" pitchFamily="2"/>
              </a:rPr>
              <a:t>。</a:t>
            </a:r>
            <a:endParaRPr lang="en-US" altLang="zh-TW" sz="2800" spc="0" dirty="0" smtClean="0">
              <a:latin typeface="Adobe 楷体 Std R" pitchFamily="18" charset="-128"/>
              <a:ea typeface="Adobe 楷体 Std R" pitchFamily="18" charset="-128"/>
              <a:cs typeface="Tunga" pitchFamily="2"/>
            </a:endParaRPr>
          </a:p>
          <a:p>
            <a:pPr marL="114300" lvl="0" indent="0">
              <a:buClr>
                <a:srgbClr val="61625E"/>
              </a:buClr>
              <a:buNone/>
            </a:pPr>
            <a:r>
              <a:rPr lang="en-US" altLang="zh-TW" sz="2800" dirty="0" smtClean="0">
                <a:latin typeface="Adobe 楷体 Std R" pitchFamily="18" charset="-128"/>
                <a:ea typeface="Adobe 楷体 Std R" pitchFamily="18" charset="-128"/>
                <a:cs typeface="Tunga" pitchFamily="2"/>
              </a:rPr>
              <a:t>     </a:t>
            </a:r>
            <a:r>
              <a:rPr lang="zh-TW" altLang="en-US" sz="2800" spc="0" dirty="0" smtClean="0">
                <a:latin typeface="Adobe 楷体 Std R" pitchFamily="18" charset="-128"/>
                <a:ea typeface="Adobe 楷体 Std R" pitchFamily="18" charset="-128"/>
                <a:cs typeface="Tunga" pitchFamily="2"/>
              </a:rPr>
              <a:t>或</a:t>
            </a:r>
            <a:r>
              <a:rPr lang="zh-TW" altLang="en-US" sz="2800" spc="0" dirty="0">
                <a:latin typeface="Adobe 楷体 Std R" pitchFamily="18" charset="-128"/>
                <a:ea typeface="Adobe 楷体 Std R" pitchFamily="18" charset="-128"/>
                <a:cs typeface="Tunga" pitchFamily="2"/>
              </a:rPr>
              <a:t>物件，防止病人受到進一步的傷害</a:t>
            </a:r>
            <a:r>
              <a:rPr lang="zh-TW" altLang="en-US" sz="2800" spc="0" dirty="0" smtClean="0">
                <a:latin typeface="Adobe 楷体 Std R" pitchFamily="18" charset="-128"/>
                <a:ea typeface="Adobe 楷体 Std R" pitchFamily="18" charset="-128"/>
                <a:cs typeface="Tunga" pitchFamily="2"/>
              </a:rPr>
              <a:t>。</a:t>
            </a:r>
            <a:endParaRPr lang="en-US" altLang="zh-TW" sz="2800" spc="0" dirty="0" smtClean="0">
              <a:latin typeface="Adobe 楷体 Std R" pitchFamily="18" charset="-128"/>
              <a:ea typeface="Adobe 楷体 Std R" pitchFamily="18" charset="-128"/>
              <a:cs typeface="Tunga" pitchFamily="2"/>
            </a:endParaRPr>
          </a:p>
          <a:p>
            <a:pPr lvl="0">
              <a:buClr>
                <a:srgbClr val="61625E"/>
              </a:buClr>
            </a:pPr>
            <a:r>
              <a:rPr lang="en-US" altLang="zh-TW" sz="2800" spc="0" dirty="0">
                <a:latin typeface="Adobe 楷体 Std R" pitchFamily="18" charset="-128"/>
                <a:ea typeface="Adobe 楷体 Std R" pitchFamily="18" charset="-128"/>
                <a:cs typeface="Tunga" pitchFamily="2"/>
              </a:rPr>
              <a:t>2</a:t>
            </a:r>
            <a:r>
              <a:rPr lang="en-US" altLang="zh-TW" sz="2800" spc="0" dirty="0" smtClean="0">
                <a:latin typeface="Adobe 楷体 Std R" pitchFamily="18" charset="-128"/>
                <a:ea typeface="Adobe 楷体 Std R" pitchFamily="18" charset="-128"/>
                <a:cs typeface="Tunga" pitchFamily="2"/>
              </a:rPr>
              <a:t>.</a:t>
            </a:r>
            <a:r>
              <a:rPr lang="zh-TW" altLang="en-US" sz="2800" b="1" spc="0" dirty="0" smtClean="0">
                <a:latin typeface="Adobe 楷体 Std R" pitchFamily="18" charset="-128"/>
                <a:ea typeface="Adobe 楷体 Std R" pitchFamily="18" charset="-128"/>
                <a:cs typeface="Tunga" pitchFamily="2"/>
              </a:rPr>
              <a:t>勿強壓服務對象</a:t>
            </a:r>
            <a:endParaRPr lang="en-US" altLang="zh-TW" sz="2800" b="1" spc="0" dirty="0" smtClean="0">
              <a:latin typeface="Adobe 楷体 Std R" pitchFamily="18" charset="-128"/>
              <a:ea typeface="Adobe 楷体 Std R" pitchFamily="18" charset="-128"/>
              <a:cs typeface="Tunga" pitchFamily="2"/>
            </a:endParaRPr>
          </a:p>
          <a:p>
            <a:pPr lvl="0">
              <a:buClr>
                <a:srgbClr val="61625E"/>
              </a:buClr>
            </a:pPr>
            <a:r>
              <a:rPr lang="en-US" altLang="zh-TW" sz="2800" spc="0" dirty="0" smtClean="0">
                <a:latin typeface="Adobe 楷体 Std R" pitchFamily="18" charset="-128"/>
                <a:ea typeface="Adobe 楷体 Std R" pitchFamily="18" charset="-128"/>
                <a:cs typeface="Tunga" pitchFamily="2"/>
              </a:rPr>
              <a:t>3.</a:t>
            </a:r>
            <a:r>
              <a:rPr lang="zh-TW" altLang="en-US" sz="2800" b="1" spc="0" dirty="0" smtClean="0">
                <a:latin typeface="Adobe 楷体 Std R" pitchFamily="18" charset="-128"/>
                <a:ea typeface="Adobe 楷体 Std R" pitchFamily="18" charset="-128"/>
                <a:cs typeface="Tunga" pitchFamily="2"/>
              </a:rPr>
              <a:t>疏散其他服務對象</a:t>
            </a:r>
            <a:r>
              <a:rPr lang="en-US" altLang="zh-TW" sz="2800" b="1" spc="0" dirty="0">
                <a:latin typeface="Adobe 楷体 Std R" pitchFamily="18" charset="-128"/>
                <a:ea typeface="Adobe 楷体 Std R" pitchFamily="18" charset="-128"/>
                <a:cs typeface="Tunga" pitchFamily="2"/>
              </a:rPr>
              <a:t/>
            </a:r>
            <a:br>
              <a:rPr lang="en-US" altLang="zh-TW" sz="2800" b="1" spc="0" dirty="0">
                <a:latin typeface="Adobe 楷体 Std R" pitchFamily="18" charset="-128"/>
                <a:ea typeface="Adobe 楷体 Std R" pitchFamily="18" charset="-128"/>
                <a:cs typeface="Tunga" pitchFamily="2"/>
              </a:rPr>
            </a:br>
            <a:r>
              <a:rPr lang="en-US" altLang="zh-TW" sz="2800" spc="0" dirty="0" smtClean="0">
                <a:solidFill>
                  <a:srgbClr val="48231E"/>
                </a:solidFill>
                <a:latin typeface="Adobe 楷体 Std R" pitchFamily="18" charset="-128"/>
                <a:ea typeface="Adobe 楷体 Std R" pitchFamily="18" charset="-128"/>
                <a:cs typeface="Tunga" pitchFamily="2"/>
              </a:rPr>
              <a:t>4.</a:t>
            </a:r>
            <a:r>
              <a:rPr lang="zh-TW" altLang="en-US" sz="2800" b="1" spc="0" dirty="0" smtClean="0">
                <a:latin typeface="Adobe 楷体 Std R" pitchFamily="18" charset="-128"/>
                <a:ea typeface="Adobe 楷体 Std R" pitchFamily="18" charset="-128"/>
                <a:cs typeface="Tunga" pitchFamily="2"/>
              </a:rPr>
              <a:t>協助</a:t>
            </a:r>
            <a:r>
              <a:rPr lang="zh-TW" altLang="en-US" sz="2800" b="1" spc="0" dirty="0">
                <a:latin typeface="Adobe 楷体 Std R" pitchFamily="18" charset="-128"/>
                <a:ea typeface="Adobe 楷体 Std R" pitchFamily="18" charset="-128"/>
                <a:cs typeface="Tunga" pitchFamily="2"/>
              </a:rPr>
              <a:t>躺向</a:t>
            </a:r>
            <a:r>
              <a:rPr lang="zh-TW" altLang="en-US" sz="2800" b="1" spc="0" dirty="0" smtClean="0">
                <a:latin typeface="Adobe 楷体 Std R" pitchFamily="18" charset="-128"/>
                <a:ea typeface="Adobe 楷体 Std R" pitchFamily="18" charset="-128"/>
                <a:cs typeface="Tunga" pitchFamily="2"/>
              </a:rPr>
              <a:t>側臥</a:t>
            </a:r>
            <a:r>
              <a:rPr lang="en-US" altLang="zh-TW" sz="2800" spc="0" dirty="0">
                <a:latin typeface="Adobe 楷体 Std R" pitchFamily="18" charset="-128"/>
                <a:ea typeface="Adobe 楷体 Std R" pitchFamily="18" charset="-128"/>
                <a:cs typeface="Tunga" pitchFamily="2"/>
              </a:rPr>
              <a:t/>
            </a:r>
            <a:br>
              <a:rPr lang="en-US" altLang="zh-TW" sz="2800" spc="0" dirty="0">
                <a:latin typeface="Adobe 楷体 Std R" pitchFamily="18" charset="-128"/>
                <a:ea typeface="Adobe 楷体 Std R" pitchFamily="18" charset="-128"/>
                <a:cs typeface="Tunga" pitchFamily="2"/>
              </a:rPr>
            </a:br>
            <a:r>
              <a:rPr lang="zh-TW" altLang="en-US" sz="2800" spc="0" dirty="0">
                <a:latin typeface="Adobe 楷体 Std R" pitchFamily="18" charset="-128"/>
                <a:ea typeface="Adobe 楷体 Std R" pitchFamily="18" charset="-128"/>
                <a:cs typeface="Tunga" pitchFamily="2"/>
              </a:rPr>
              <a:t>讓唾液引流出口腔、避免舌頭後倒而阻塞呼吸道</a:t>
            </a:r>
            <a:r>
              <a:rPr lang="zh-TW" altLang="en-US" sz="2800" spc="0" dirty="0" smtClean="0">
                <a:latin typeface="Adobe 楷体 Std R" pitchFamily="18" charset="-128"/>
                <a:ea typeface="Adobe 楷体 Std R" pitchFamily="18" charset="-128"/>
                <a:cs typeface="Tunga" pitchFamily="2"/>
              </a:rPr>
              <a:t>。</a:t>
            </a:r>
            <a:endParaRPr lang="en-US" altLang="zh-TW" sz="2800" spc="0" dirty="0" smtClean="0">
              <a:latin typeface="Adobe 楷体 Std R" pitchFamily="18" charset="-128"/>
              <a:ea typeface="Adobe 楷体 Std R" pitchFamily="18" charset="-128"/>
              <a:cs typeface="Tunga" pitchFamily="2"/>
            </a:endParaRPr>
          </a:p>
          <a:p>
            <a:pPr lvl="0">
              <a:buClr>
                <a:srgbClr val="61625E"/>
              </a:buClr>
            </a:pPr>
            <a:r>
              <a:rPr lang="en-US" altLang="zh-TW" sz="2800" spc="0" dirty="0" smtClean="0">
                <a:latin typeface="Adobe 楷体 Std R" pitchFamily="18" charset="-128"/>
                <a:ea typeface="Adobe 楷体 Std R" pitchFamily="18" charset="-128"/>
                <a:cs typeface="Tunga" pitchFamily="2"/>
              </a:rPr>
              <a:t>5.</a:t>
            </a:r>
            <a:r>
              <a:rPr lang="zh-TW" altLang="en-US" sz="2800" b="1" spc="0" dirty="0" smtClean="0">
                <a:latin typeface="Adobe 楷体 Std R" pitchFamily="18" charset="-128"/>
                <a:ea typeface="Adobe 楷体 Std R" pitchFamily="18" charset="-128"/>
                <a:cs typeface="Tunga" pitchFamily="2"/>
              </a:rPr>
              <a:t>及時工呼吸和提供氧氣</a:t>
            </a:r>
            <a:endParaRPr lang="en-US" altLang="zh-TW" sz="2800" b="1" spc="0" dirty="0">
              <a:latin typeface="Adobe 楷体 Std R" pitchFamily="18" charset="-128"/>
              <a:ea typeface="Adobe 楷体 Std R" pitchFamily="18" charset="-128"/>
              <a:cs typeface="Tunga" pitchFamily="2"/>
            </a:endParaRPr>
          </a:p>
          <a:p>
            <a:pPr marL="0" lvl="0" indent="0" algn="just">
              <a:buClr>
                <a:srgbClr val="61625E"/>
              </a:buClr>
              <a:buNone/>
            </a:pPr>
            <a:r>
              <a:rPr lang="zh-TW" altLang="en-US" sz="2800" spc="0" dirty="0">
                <a:latin typeface="Adobe 楷体 Std R" pitchFamily="18" charset="-128"/>
                <a:ea typeface="Adobe 楷体 Std R" pitchFamily="18" charset="-128"/>
                <a:cs typeface="Tunga" pitchFamily="2"/>
              </a:rPr>
              <a:t> </a:t>
            </a:r>
            <a:r>
              <a:rPr lang="zh-TW" altLang="en-US" sz="2800" spc="0" dirty="0" smtClean="0">
                <a:latin typeface="Adobe 楷体 Std R" pitchFamily="18" charset="-128"/>
                <a:ea typeface="Adobe 楷体 Std R" pitchFamily="18" charset="-128"/>
                <a:cs typeface="Tunga" pitchFamily="2"/>
              </a:rPr>
              <a:t>  </a:t>
            </a:r>
            <a:r>
              <a:rPr lang="en-US" altLang="zh-TW" sz="2800" spc="0" dirty="0" smtClean="0">
                <a:latin typeface="Adobe 楷体 Std R" pitchFamily="18" charset="-128"/>
                <a:ea typeface="Adobe 楷体 Std R" pitchFamily="18" charset="-128"/>
                <a:cs typeface="Tunga" pitchFamily="2"/>
              </a:rPr>
              <a:t>6.</a:t>
            </a:r>
            <a:r>
              <a:rPr lang="zh-TW" altLang="en-US" sz="2800" b="1" cap="all" dirty="0" smtClean="0">
                <a:latin typeface="Adobe 楷体 Std R" pitchFamily="18" charset="-128"/>
                <a:ea typeface="Adobe 楷体 Std R" pitchFamily="18" charset="-128"/>
              </a:rPr>
              <a:t>詳細紀錄</a:t>
            </a:r>
            <a:endParaRPr lang="en-US" altLang="zh-TW" sz="2800" b="1" cap="all" dirty="0" smtClean="0">
              <a:latin typeface="Adobe 楷体 Std R" pitchFamily="18" charset="-128"/>
              <a:ea typeface="Adobe 楷体 Std R" pitchFamily="18" charset="-128"/>
            </a:endParaRPr>
          </a:p>
          <a:p>
            <a:pPr marL="0" lvl="0" indent="0" algn="just">
              <a:buClr>
                <a:srgbClr val="61625E"/>
              </a:buClr>
              <a:buNone/>
            </a:pPr>
            <a:r>
              <a:rPr lang="zh-TW" altLang="en-US" sz="2800" spc="0" dirty="0" smtClean="0">
                <a:latin typeface="Adobe 楷体 Std R" pitchFamily="18" charset="-128"/>
                <a:ea typeface="Adobe 楷体 Std R" pitchFamily="18" charset="-128"/>
                <a:cs typeface="Tunga" pitchFamily="2"/>
              </a:rPr>
              <a:t>     發作</a:t>
            </a:r>
            <a:r>
              <a:rPr lang="zh-TW" altLang="en-US" sz="2800" spc="0" dirty="0">
                <a:latin typeface="Adobe 楷体 Std R" pitchFamily="18" charset="-128"/>
                <a:ea typeface="Adobe 楷体 Std R" pitchFamily="18" charset="-128"/>
                <a:cs typeface="Tunga" pitchFamily="2"/>
              </a:rPr>
              <a:t>的時間及狀況</a:t>
            </a:r>
            <a:r>
              <a:rPr lang="en-US" altLang="zh-TW" sz="2800" spc="0" dirty="0">
                <a:latin typeface="Adobe 楷体 Std R" pitchFamily="18" charset="-128"/>
                <a:ea typeface="Adobe 楷体 Std R" pitchFamily="18" charset="-128"/>
                <a:cs typeface="Tunga" pitchFamily="2"/>
              </a:rPr>
              <a:t>,</a:t>
            </a:r>
            <a:r>
              <a:rPr lang="zh-TW" altLang="en-US" sz="2800" spc="0" dirty="0">
                <a:latin typeface="Adobe 楷体 Std R" pitchFamily="18" charset="-128"/>
                <a:ea typeface="Adobe 楷体 Std R" pitchFamily="18" charset="-128"/>
                <a:cs typeface="Tunga" pitchFamily="2"/>
              </a:rPr>
              <a:t>以作為醫師調藥之參考依據</a:t>
            </a:r>
            <a:r>
              <a:rPr lang="zh-TW" altLang="en-US" sz="2800" spc="0" dirty="0" smtClean="0">
                <a:latin typeface="Adobe 楷体 Std R" pitchFamily="18" charset="-128"/>
                <a:ea typeface="Adobe 楷体 Std R" pitchFamily="18" charset="-128"/>
                <a:cs typeface="Tunga" pitchFamily="2"/>
              </a:rPr>
              <a:t>。</a:t>
            </a:r>
            <a:endParaRPr lang="en-US" altLang="zh-TW" sz="2800" spc="0" dirty="0" smtClean="0">
              <a:latin typeface="Adobe 楷体 Std R" pitchFamily="18" charset="-128"/>
              <a:ea typeface="Adobe 楷体 Std R" pitchFamily="18" charset="-128"/>
              <a:cs typeface="Tunga" pitchFamily="2"/>
            </a:endParaRPr>
          </a:p>
          <a:p>
            <a:pPr marL="0" lvl="0" indent="0" algn="just">
              <a:buClr>
                <a:srgbClr val="61625E"/>
              </a:buClr>
              <a:buNone/>
            </a:pPr>
            <a:r>
              <a:rPr lang="zh-TW" altLang="en-US" sz="2800" spc="0" dirty="0">
                <a:latin typeface="Adobe 楷体 Std R" pitchFamily="18" charset="-128"/>
                <a:ea typeface="Adobe 楷体 Std R" pitchFamily="18" charset="-128"/>
                <a:cs typeface="Tunga" pitchFamily="2"/>
              </a:rPr>
              <a:t> </a:t>
            </a:r>
            <a:r>
              <a:rPr lang="zh-TW" altLang="en-US" sz="2800" spc="0" dirty="0" smtClean="0">
                <a:latin typeface="Adobe 楷体 Std R" pitchFamily="18" charset="-128"/>
                <a:ea typeface="Adobe 楷体 Std R" pitchFamily="18" charset="-128"/>
                <a:cs typeface="Tunga" pitchFamily="2"/>
              </a:rPr>
              <a:t>  </a:t>
            </a:r>
            <a:r>
              <a:rPr lang="en-US" altLang="zh-TW" sz="2800" spc="0" dirty="0" smtClean="0">
                <a:latin typeface="Adobe 楷体 Std R" pitchFamily="18" charset="-128"/>
                <a:ea typeface="Adobe 楷体 Std R" pitchFamily="18" charset="-128"/>
                <a:cs typeface="Tunga" pitchFamily="2"/>
              </a:rPr>
              <a:t>7.</a:t>
            </a:r>
            <a:r>
              <a:rPr lang="zh-TW" altLang="en-US" sz="2800" b="1" spc="0" dirty="0" smtClean="0">
                <a:latin typeface="Adobe 楷体 Std R" pitchFamily="18" charset="-128"/>
                <a:ea typeface="Adobe 楷体 Std R" pitchFamily="18" charset="-128"/>
                <a:cs typeface="Tunga" pitchFamily="2"/>
              </a:rPr>
              <a:t>給予服務對象完全的休息</a:t>
            </a:r>
            <a:endParaRPr lang="en-US" altLang="zh-TW" sz="2800" b="1" spc="0" dirty="0">
              <a:latin typeface="Adobe 楷体 Std R" pitchFamily="18" charset="-128"/>
              <a:ea typeface="Adobe 楷体 Std R" pitchFamily="18" charset="-128"/>
              <a:cs typeface="Tunga" pitchFamily="2"/>
            </a:endParaRPr>
          </a:p>
          <a:p>
            <a:pPr marL="0" lvl="0" indent="0" algn="just">
              <a:buClr>
                <a:srgbClr val="61625E"/>
              </a:buClr>
              <a:buNone/>
            </a:pPr>
            <a:endParaRPr lang="zh-TW" altLang="en-US" dirty="0"/>
          </a:p>
        </p:txBody>
      </p:sp>
    </p:spTree>
    <p:extLst>
      <p:ext uri="{BB962C8B-B14F-4D97-AF65-F5344CB8AC3E}">
        <p14:creationId xmlns:p14="http://schemas.microsoft.com/office/powerpoint/2010/main" val="61833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1487" y="160205"/>
            <a:ext cx="7520940" cy="920965"/>
          </a:xfrm>
        </p:spPr>
        <p:txBody>
          <a:bodyPr>
            <a:normAutofit fontScale="90000"/>
          </a:bodyPr>
          <a:lstStyle/>
          <a:p>
            <a:r>
              <a:rPr lang="zh-TW" altLang="en-US" dirty="0" smtClean="0"/>
              <a:t>          </a:t>
            </a:r>
            <a:r>
              <a:rPr lang="zh-TW" altLang="en-US" sz="4000" dirty="0" smtClean="0">
                <a:latin typeface="Adobe 楷体 Std R" pitchFamily="18" charset="-128"/>
                <a:ea typeface="Adobe 楷体 Std R" pitchFamily="18" charset="-128"/>
              </a:rPr>
              <a:t>緊急</a:t>
            </a:r>
            <a:r>
              <a:rPr lang="zh-TW" altLang="en-US" sz="4000" dirty="0">
                <a:latin typeface="Adobe 楷体 Std R" pitchFamily="18" charset="-128"/>
                <a:ea typeface="Adobe 楷体 Std R" pitchFamily="18" charset="-128"/>
              </a:rPr>
              <a:t>或特殊醫療轉送處理流程</a:t>
            </a:r>
            <a:r>
              <a:rPr lang="zh-TW" altLang="en-US" dirty="0">
                <a:latin typeface="Adobe 楷体 Std R" pitchFamily="18" charset="-128"/>
                <a:ea typeface="Adobe 楷体 Std R" pitchFamily="18" charset="-128"/>
              </a:rPr>
              <a:t/>
            </a:r>
            <a:br>
              <a:rPr lang="zh-TW" altLang="en-US" dirty="0">
                <a:latin typeface="Adobe 楷体 Std R" pitchFamily="18" charset="-128"/>
                <a:ea typeface="Adobe 楷体 Std R" pitchFamily="18" charset="-128"/>
              </a:rPr>
            </a:br>
            <a:endParaRPr lang="zh-TW" altLang="en-US" dirty="0">
              <a:latin typeface="Adobe 楷体 Std R" pitchFamily="18" charset="-128"/>
              <a:ea typeface="Adobe 楷体 Std R" pitchFamily="18" charset="-128"/>
            </a:endParaRPr>
          </a:p>
        </p:txBody>
      </p:sp>
      <p:sp>
        <p:nvSpPr>
          <p:cNvPr id="3" name="內容版面配置區 2"/>
          <p:cNvSpPr>
            <a:spLocks noGrp="1"/>
          </p:cNvSpPr>
          <p:nvPr>
            <p:ph sz="quarter" idx="4294967295"/>
          </p:nvPr>
        </p:nvSpPr>
        <p:spPr>
          <a:xfrm>
            <a:off x="234945" y="1295372"/>
            <a:ext cx="8595360" cy="4937760"/>
          </a:xfrm>
          <a:prstGeom prst="rect">
            <a:avLst/>
          </a:prstGeom>
        </p:spPr>
        <p:txBody>
          <a:bodyPr/>
          <a:lstStyle/>
          <a:p>
            <a:r>
              <a:rPr lang="en-US" altLang="zh-TW" dirty="0" smtClean="0"/>
              <a:t> </a:t>
            </a:r>
            <a:endParaRPr lang="zh-TW" altLang="en-US" dirty="0"/>
          </a:p>
        </p:txBody>
      </p:sp>
      <p:sp>
        <p:nvSpPr>
          <p:cNvPr id="1041" name="Rectangle 10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solidFill>
                <a:srgbClr val="2E2224"/>
              </a:solidFill>
            </a:endParaRPr>
          </a:p>
        </p:txBody>
      </p:sp>
      <p:grpSp>
        <p:nvGrpSpPr>
          <p:cNvPr id="1042" name="Group 60"/>
          <p:cNvGrpSpPr>
            <a:grpSpLocks noChangeAspect="1"/>
          </p:cNvGrpSpPr>
          <p:nvPr/>
        </p:nvGrpSpPr>
        <p:grpSpPr bwMode="auto">
          <a:xfrm>
            <a:off x="881272" y="917801"/>
            <a:ext cx="7130274" cy="4737306"/>
            <a:chOff x="643" y="229"/>
            <a:chExt cx="10586" cy="10287"/>
          </a:xfrm>
        </p:grpSpPr>
        <p:sp>
          <p:nvSpPr>
            <p:cNvPr id="1043" name="AutoShape 99"/>
            <p:cNvSpPr>
              <a:spLocks noChangeAspect="1" noChangeArrowheads="1" noTextEdit="1"/>
            </p:cNvSpPr>
            <p:nvPr/>
          </p:nvSpPr>
          <p:spPr bwMode="auto">
            <a:xfrm>
              <a:off x="1579" y="229"/>
              <a:ext cx="9650" cy="9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44" name="Line 98"/>
            <p:cNvSpPr>
              <a:spLocks noChangeShapeType="1"/>
            </p:cNvSpPr>
            <p:nvPr/>
          </p:nvSpPr>
          <p:spPr bwMode="auto">
            <a:xfrm>
              <a:off x="5660" y="947"/>
              <a:ext cx="17" cy="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45" name="Rectangle 97"/>
            <p:cNvSpPr>
              <a:spLocks noChangeArrowheads="1"/>
            </p:cNvSpPr>
            <p:nvPr/>
          </p:nvSpPr>
          <p:spPr bwMode="auto">
            <a:xfrm>
              <a:off x="4314" y="1558"/>
              <a:ext cx="2693" cy="646"/>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sz="1600" dirty="0" smtClean="0">
                  <a:solidFill>
                    <a:srgbClr val="2E2224"/>
                  </a:solidFill>
                  <a:latin typeface="標楷體" pitchFamily="65" charset="-120"/>
                  <a:ea typeface="標楷體" pitchFamily="65" charset="-120"/>
                  <a:cs typeface="Times New Roman" pitchFamily="18" charset="0"/>
                </a:rPr>
                <a:t>教保員</a:t>
              </a:r>
              <a:endParaRPr kumimoji="1" lang="zh-TW" altLang="zh-TW" dirty="0" smtClean="0">
                <a:solidFill>
                  <a:srgbClr val="2E2224"/>
                </a:solidFill>
                <a:latin typeface="Arial" pitchFamily="34" charset="0"/>
                <a:cs typeface="新細明體" pitchFamily="18" charset="-120"/>
              </a:endParaRPr>
            </a:p>
          </p:txBody>
        </p:sp>
        <p:sp>
          <p:nvSpPr>
            <p:cNvPr id="1046" name="Line 96"/>
            <p:cNvSpPr>
              <a:spLocks noChangeShapeType="1"/>
            </p:cNvSpPr>
            <p:nvPr/>
          </p:nvSpPr>
          <p:spPr bwMode="auto">
            <a:xfrm>
              <a:off x="5617" y="2204"/>
              <a:ext cx="0" cy="42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47" name="Rectangle 95"/>
            <p:cNvSpPr>
              <a:spLocks noChangeArrowheads="1"/>
            </p:cNvSpPr>
            <p:nvPr/>
          </p:nvSpPr>
          <p:spPr bwMode="auto">
            <a:xfrm>
              <a:off x="675" y="6836"/>
              <a:ext cx="2067" cy="696"/>
            </a:xfrm>
            <a:prstGeom prst="rect">
              <a:avLst/>
            </a:prstGeom>
            <a:solidFill>
              <a:srgbClr val="99CC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dirty="0" smtClean="0">
                  <a:solidFill>
                    <a:srgbClr val="2E2224"/>
                  </a:solidFill>
                  <a:latin typeface="標楷體" pitchFamily="65" charset="-120"/>
                  <a:ea typeface="標楷體" pitchFamily="65" charset="-120"/>
                  <a:cs typeface="Times New Roman" pitchFamily="18" charset="0"/>
                </a:rPr>
                <a:t>總務</a:t>
              </a:r>
              <a:endParaRPr kumimoji="1" lang="zh-TW" altLang="zh-TW" sz="800" dirty="0" smtClean="0">
                <a:solidFill>
                  <a:srgbClr val="2E2224"/>
                </a:solidFill>
                <a:latin typeface="Arial" pitchFamily="34" charset="0"/>
                <a:cs typeface="新細明體" pitchFamily="18" charset="-120"/>
              </a:endParaRPr>
            </a:p>
          </p:txBody>
        </p:sp>
        <p:sp>
          <p:nvSpPr>
            <p:cNvPr id="1048" name="Rectangle 94"/>
            <p:cNvSpPr>
              <a:spLocks noChangeArrowheads="1"/>
            </p:cNvSpPr>
            <p:nvPr/>
          </p:nvSpPr>
          <p:spPr bwMode="auto">
            <a:xfrm>
              <a:off x="3702" y="3062"/>
              <a:ext cx="2362" cy="862"/>
            </a:xfrm>
            <a:prstGeom prst="rect">
              <a:avLst/>
            </a:prstGeom>
            <a:solidFill>
              <a:srgbClr val="CCFFCC"/>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dirty="0" smtClean="0">
                  <a:solidFill>
                    <a:srgbClr val="2E2224"/>
                  </a:solidFill>
                  <a:latin typeface="標楷體" pitchFamily="65" charset="-120"/>
                  <a:ea typeface="標楷體" pitchFamily="65" charset="-120"/>
                  <a:cs typeface="Times New Roman" pitchFamily="18" charset="0"/>
                </a:rPr>
                <a:t>護理人員</a:t>
              </a:r>
              <a:endParaRPr kumimoji="1" lang="zh-TW" altLang="zh-TW" dirty="0" smtClean="0">
                <a:solidFill>
                  <a:srgbClr val="2E2224"/>
                </a:solidFill>
                <a:latin typeface="Arial" pitchFamily="34" charset="0"/>
                <a:cs typeface="新細明體" pitchFamily="18" charset="-120"/>
              </a:endParaRPr>
            </a:p>
          </p:txBody>
        </p:sp>
        <p:sp>
          <p:nvSpPr>
            <p:cNvPr id="1049" name="Line 93"/>
            <p:cNvSpPr>
              <a:spLocks noChangeShapeType="1"/>
            </p:cNvSpPr>
            <p:nvPr/>
          </p:nvSpPr>
          <p:spPr bwMode="auto">
            <a:xfrm flipH="1">
              <a:off x="4310" y="2624"/>
              <a:ext cx="2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50" name="Line 92"/>
            <p:cNvSpPr>
              <a:spLocks noChangeShapeType="1"/>
            </p:cNvSpPr>
            <p:nvPr/>
          </p:nvSpPr>
          <p:spPr bwMode="auto">
            <a:xfrm flipH="1">
              <a:off x="4329" y="2624"/>
              <a:ext cx="1" cy="43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51" name="Rectangle 91"/>
            <p:cNvSpPr>
              <a:spLocks noChangeArrowheads="1"/>
            </p:cNvSpPr>
            <p:nvPr/>
          </p:nvSpPr>
          <p:spPr bwMode="auto">
            <a:xfrm>
              <a:off x="6214" y="3062"/>
              <a:ext cx="1595" cy="862"/>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dirty="0" smtClean="0">
                  <a:solidFill>
                    <a:srgbClr val="2E2224"/>
                  </a:solidFill>
                  <a:latin typeface="標楷體" pitchFamily="65" charset="-120"/>
                  <a:ea typeface="標楷體" pitchFamily="65" charset="-120"/>
                  <a:cs typeface="Times New Roman" pitchFamily="18" charset="0"/>
                </a:rPr>
                <a:t>主管</a:t>
              </a:r>
              <a:endParaRPr kumimoji="1" lang="zh-TW" altLang="zh-TW" dirty="0" smtClean="0">
                <a:solidFill>
                  <a:srgbClr val="2E2224"/>
                </a:solidFill>
                <a:latin typeface="Arial" pitchFamily="34" charset="0"/>
                <a:cs typeface="新細明體" pitchFamily="18" charset="-120"/>
              </a:endParaRPr>
            </a:p>
          </p:txBody>
        </p:sp>
        <p:sp>
          <p:nvSpPr>
            <p:cNvPr id="1052" name="Line 90"/>
            <p:cNvSpPr>
              <a:spLocks noChangeShapeType="1"/>
            </p:cNvSpPr>
            <p:nvPr/>
          </p:nvSpPr>
          <p:spPr bwMode="auto">
            <a:xfrm flipV="1">
              <a:off x="2278" y="4270"/>
              <a:ext cx="3122" cy="1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53" name="Line 89"/>
            <p:cNvSpPr>
              <a:spLocks noChangeShapeType="1"/>
            </p:cNvSpPr>
            <p:nvPr/>
          </p:nvSpPr>
          <p:spPr bwMode="auto">
            <a:xfrm flipH="1">
              <a:off x="6909" y="2625"/>
              <a:ext cx="1" cy="4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54" name="Line 88"/>
            <p:cNvSpPr>
              <a:spLocks noChangeShapeType="1"/>
            </p:cNvSpPr>
            <p:nvPr/>
          </p:nvSpPr>
          <p:spPr bwMode="auto">
            <a:xfrm flipV="1">
              <a:off x="7053" y="1793"/>
              <a:ext cx="1032"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55" name="Line 87"/>
            <p:cNvSpPr>
              <a:spLocks noChangeShapeType="1"/>
            </p:cNvSpPr>
            <p:nvPr/>
          </p:nvSpPr>
          <p:spPr bwMode="auto">
            <a:xfrm flipV="1">
              <a:off x="1951" y="6572"/>
              <a:ext cx="1" cy="23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56" name="Rectangle 86"/>
            <p:cNvSpPr>
              <a:spLocks noChangeArrowheads="1"/>
            </p:cNvSpPr>
            <p:nvPr/>
          </p:nvSpPr>
          <p:spPr bwMode="auto">
            <a:xfrm>
              <a:off x="643" y="8009"/>
              <a:ext cx="2193" cy="2492"/>
            </a:xfrm>
            <a:prstGeom prst="rect">
              <a:avLst/>
            </a:prstGeom>
            <a:solidFill>
              <a:srgbClr val="99CC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1524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r>
                <a:rPr lang="en-US" altLang="zh-TW" sz="1200" dirty="0" smtClean="0">
                  <a:solidFill>
                    <a:srgbClr val="2E2224"/>
                  </a:solidFill>
                  <a:latin typeface="標楷體" pitchFamily="65" charset="-120"/>
                  <a:ea typeface="標楷體" pitchFamily="65" charset="-120"/>
                  <a:cs typeface="Times New Roman" pitchFamily="18" charset="0"/>
                </a:rPr>
                <a:t>1.</a:t>
              </a:r>
              <a:r>
                <a:rPr lang="zh-TW" altLang="en-US" sz="1200" dirty="0" smtClean="0">
                  <a:solidFill>
                    <a:srgbClr val="2E2224"/>
                  </a:solidFill>
                  <a:latin typeface="標楷體" pitchFamily="65" charset="-120"/>
                  <a:ea typeface="標楷體" pitchFamily="65" charset="-120"/>
                  <a:cs typeface="Times New Roman" pitchFamily="18" charset="0"/>
                </a:rPr>
                <a:t>備車送醫</a:t>
              </a:r>
              <a:endParaRPr lang="en-US" altLang="zh-TW" sz="1200" dirty="0" smtClean="0">
                <a:solidFill>
                  <a:srgbClr val="2E2224"/>
                </a:solidFill>
                <a:latin typeface="標楷體" pitchFamily="65" charset="-120"/>
                <a:ea typeface="標楷體" pitchFamily="65" charset="-120"/>
                <a:cs typeface="Times New Roman" pitchFamily="18" charset="0"/>
              </a:endParaRPr>
            </a:p>
            <a:p>
              <a:r>
                <a:rPr lang="en-US" altLang="zh-TW" sz="1200" dirty="0" smtClean="0">
                  <a:solidFill>
                    <a:srgbClr val="2E2224"/>
                  </a:solidFill>
                  <a:latin typeface="標楷體" pitchFamily="65" charset="-120"/>
                  <a:ea typeface="標楷體" pitchFamily="65" charset="-120"/>
                  <a:cs typeface="Times New Roman" pitchFamily="18" charset="0"/>
                </a:rPr>
                <a:t>2.</a:t>
              </a:r>
              <a:r>
                <a:rPr lang="zh-TW" altLang="en-US" sz="1200" dirty="0" smtClean="0">
                  <a:solidFill>
                    <a:srgbClr val="2E2224"/>
                  </a:solidFill>
                  <a:latin typeface="標楷體" pitchFamily="65" charset="-120"/>
                  <a:ea typeface="標楷體" pitchFamily="65" charset="-120"/>
                  <a:cs typeface="Times New Roman" pitchFamily="18" charset="0"/>
                </a:rPr>
                <a:t>若已叫救</a:t>
              </a:r>
              <a:endParaRPr lang="en-US" altLang="zh-TW" sz="1200" dirty="0" smtClean="0">
                <a:solidFill>
                  <a:srgbClr val="2E2224"/>
                </a:solidFill>
                <a:latin typeface="標楷體" pitchFamily="65" charset="-120"/>
                <a:ea typeface="標楷體" pitchFamily="65" charset="-120"/>
                <a:cs typeface="Times New Roman" pitchFamily="18" charset="0"/>
              </a:endParaRPr>
            </a:p>
            <a:p>
              <a:r>
                <a:rPr lang="zh-TW" altLang="en-US" sz="1200" dirty="0" smtClean="0">
                  <a:solidFill>
                    <a:srgbClr val="2E2224"/>
                  </a:solidFill>
                  <a:latin typeface="標楷體" pitchFamily="65" charset="-120"/>
                  <a:ea typeface="標楷體" pitchFamily="65" charset="-120"/>
                  <a:cs typeface="Times New Roman" pitchFamily="18" charset="0"/>
                </a:rPr>
                <a:t>  護車則協助引導救護車</a:t>
              </a:r>
              <a:endParaRPr lang="zh-TW" altLang="en-US" dirty="0" smtClean="0">
                <a:solidFill>
                  <a:srgbClr val="2E2224"/>
                </a:solidFill>
              </a:endParaRPr>
            </a:p>
          </p:txBody>
        </p:sp>
        <p:sp>
          <p:nvSpPr>
            <p:cNvPr id="1057" name="Rectangle 85"/>
            <p:cNvSpPr>
              <a:spLocks noChangeArrowheads="1"/>
            </p:cNvSpPr>
            <p:nvPr/>
          </p:nvSpPr>
          <p:spPr bwMode="auto">
            <a:xfrm>
              <a:off x="6244" y="4515"/>
              <a:ext cx="4882" cy="191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kumimoji="1" lang="en-US" altLang="zh-TW" sz="1200" b="1" dirty="0" smtClean="0">
                  <a:solidFill>
                    <a:srgbClr val="2E2224"/>
                  </a:solidFill>
                  <a:latin typeface="標楷體" pitchFamily="65" charset="-120"/>
                  <a:ea typeface="標楷體" pitchFamily="65" charset="-120"/>
                  <a:cs typeface="Times New Roman" pitchFamily="18" charset="0"/>
                </a:rPr>
                <a:t>1.</a:t>
              </a:r>
              <a:r>
                <a:rPr kumimoji="1" lang="zh-TW" altLang="en-US" sz="1200" dirty="0" smtClean="0">
                  <a:solidFill>
                    <a:srgbClr val="2E2224"/>
                  </a:solidFill>
                  <a:latin typeface="標楷體" pitchFamily="65" charset="-120"/>
                  <a:ea typeface="標楷體" pitchFamily="65" charset="-120"/>
                  <a:cs typeface="Times New Roman" pitchFamily="18" charset="0"/>
                </a:rPr>
                <a:t>調派支援人（現場人力、總務）</a:t>
              </a:r>
              <a:endParaRPr kumimoji="1" lang="zh-TW" altLang="en-US"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r>
                <a:rPr kumimoji="1" lang="en-US" altLang="zh-TW" sz="1200" b="1" dirty="0" smtClean="0">
                  <a:solidFill>
                    <a:srgbClr val="2E2224"/>
                  </a:solidFill>
                  <a:latin typeface="標楷體" pitchFamily="65" charset="-120"/>
                  <a:ea typeface="標楷體" pitchFamily="65" charset="-120"/>
                  <a:cs typeface="Times New Roman" pitchFamily="18" charset="0"/>
                </a:rPr>
                <a:t>2.</a:t>
              </a:r>
              <a:r>
                <a:rPr kumimoji="1" lang="zh-TW" altLang="en-US" sz="1200" dirty="0" smtClean="0">
                  <a:solidFill>
                    <a:srgbClr val="2E2224"/>
                  </a:solidFill>
                  <a:latin typeface="標楷體" pitchFamily="65" charset="-120"/>
                  <a:ea typeface="標楷體" pitchFamily="65" charset="-120"/>
                  <a:cs typeface="Times New Roman" pitchFamily="18" charset="0"/>
                </a:rPr>
                <a:t>通知家長、社工</a:t>
              </a:r>
              <a:endParaRPr kumimoji="1" lang="zh-TW" altLang="en-US"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r>
                <a:rPr kumimoji="1" lang="en-US" altLang="zh-TW" sz="1200" b="1" dirty="0" smtClean="0">
                  <a:solidFill>
                    <a:srgbClr val="2E2224"/>
                  </a:solidFill>
                  <a:latin typeface="標楷體" pitchFamily="65" charset="-120"/>
                  <a:ea typeface="標楷體" pitchFamily="65" charset="-120"/>
                  <a:cs typeface="Times New Roman" pitchFamily="18" charset="0"/>
                </a:rPr>
                <a:t>3.</a:t>
              </a:r>
              <a:r>
                <a:rPr kumimoji="1" lang="zh-TW" altLang="en-US" sz="1200" dirty="0" smtClean="0">
                  <a:solidFill>
                    <a:srgbClr val="2E2224"/>
                  </a:solidFill>
                  <a:latin typeface="標楷體" pitchFamily="65" charset="-120"/>
                  <a:ea typeface="標楷體" pitchFamily="65" charset="-120"/>
                  <a:cs typeface="Times New Roman" pitchFamily="18" charset="0"/>
                </a:rPr>
                <a:t>通報主任、園長</a:t>
              </a:r>
              <a:endParaRPr kumimoji="1" lang="zh-TW" altLang="en-US"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r>
                <a:rPr kumimoji="1" lang="en-US" altLang="zh-TW" sz="1200" b="1" dirty="0" smtClean="0">
                  <a:solidFill>
                    <a:srgbClr val="2E2224"/>
                  </a:solidFill>
                  <a:latin typeface="標楷體" pitchFamily="65" charset="-120"/>
                  <a:ea typeface="標楷體" pitchFamily="65" charset="-120"/>
                  <a:cs typeface="Times New Roman" pitchFamily="18" charset="0"/>
                </a:rPr>
                <a:t>4.</a:t>
              </a:r>
              <a:r>
                <a:rPr kumimoji="1" lang="zh-TW" altLang="en-US" sz="1200" dirty="0" smtClean="0">
                  <a:solidFill>
                    <a:srgbClr val="2E2224"/>
                  </a:solidFill>
                  <a:latin typeface="標楷體" pitchFamily="65" charset="-120"/>
                  <a:ea typeface="標楷體" pitchFamily="65" charset="-120"/>
                  <a:cs typeface="Times New Roman" pitchFamily="18" charset="0"/>
                </a:rPr>
                <a:t>協助急救現場</a:t>
              </a:r>
              <a:endParaRPr kumimoji="1" lang="zh-TW" altLang="en-US" dirty="0" smtClean="0">
                <a:solidFill>
                  <a:srgbClr val="2E2224"/>
                </a:solidFill>
                <a:latin typeface="Arial" pitchFamily="34" charset="0"/>
                <a:cs typeface="新細明體" pitchFamily="18" charset="-120"/>
              </a:endParaRPr>
            </a:p>
          </p:txBody>
        </p:sp>
        <p:sp>
          <p:nvSpPr>
            <p:cNvPr id="1058" name="Text Box 84"/>
            <p:cNvSpPr txBox="1">
              <a:spLocks noChangeArrowheads="1"/>
            </p:cNvSpPr>
            <p:nvPr/>
          </p:nvSpPr>
          <p:spPr bwMode="auto">
            <a:xfrm>
              <a:off x="675" y="5817"/>
              <a:ext cx="3164" cy="617"/>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sz="1400" dirty="0" smtClean="0">
                  <a:solidFill>
                    <a:srgbClr val="2E2224"/>
                  </a:solidFill>
                  <a:latin typeface="標楷體" pitchFamily="65" charset="-120"/>
                  <a:ea typeface="標楷體" pitchFamily="65" charset="-120"/>
                  <a:cs typeface="Times New Roman" pitchFamily="18" charset="0"/>
                </a:rPr>
                <a:t>組內護理緊急處理</a:t>
              </a:r>
              <a:endParaRPr kumimoji="1" lang="zh-TW" altLang="zh-TW" dirty="0" smtClean="0">
                <a:solidFill>
                  <a:srgbClr val="2E2224"/>
                </a:solidFill>
                <a:latin typeface="Arial" pitchFamily="34" charset="0"/>
                <a:cs typeface="新細明體" pitchFamily="18" charset="-120"/>
              </a:endParaRPr>
            </a:p>
          </p:txBody>
        </p:sp>
        <p:sp>
          <p:nvSpPr>
            <p:cNvPr id="1059" name="Text Box 83"/>
            <p:cNvSpPr txBox="1">
              <a:spLocks noChangeArrowheads="1"/>
            </p:cNvSpPr>
            <p:nvPr/>
          </p:nvSpPr>
          <p:spPr bwMode="auto">
            <a:xfrm>
              <a:off x="4069" y="4679"/>
              <a:ext cx="1995" cy="64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sz="1400" dirty="0" smtClean="0">
                  <a:solidFill>
                    <a:srgbClr val="2E2224"/>
                  </a:solidFill>
                  <a:latin typeface="標楷體" pitchFamily="65" charset="-120"/>
                  <a:ea typeface="標楷體" pitchFamily="65" charset="-120"/>
                  <a:cs typeface="Times New Roman" pitchFamily="18" charset="0"/>
                </a:rPr>
                <a:t>送醫</a:t>
              </a:r>
              <a:endParaRPr kumimoji="1" lang="zh-TW" altLang="zh-TW" dirty="0" smtClean="0">
                <a:solidFill>
                  <a:srgbClr val="2E2224"/>
                </a:solidFill>
                <a:latin typeface="Arial" pitchFamily="34" charset="0"/>
                <a:cs typeface="新細明體" pitchFamily="18" charset="-120"/>
              </a:endParaRPr>
            </a:p>
          </p:txBody>
        </p:sp>
        <p:sp>
          <p:nvSpPr>
            <p:cNvPr id="1060" name="Text Box 82"/>
            <p:cNvSpPr txBox="1">
              <a:spLocks noChangeArrowheads="1"/>
            </p:cNvSpPr>
            <p:nvPr/>
          </p:nvSpPr>
          <p:spPr bwMode="auto">
            <a:xfrm>
              <a:off x="1646" y="4679"/>
              <a:ext cx="2193" cy="64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sz="1400" dirty="0" smtClean="0">
                  <a:solidFill>
                    <a:srgbClr val="2E2224"/>
                  </a:solidFill>
                  <a:latin typeface="標楷體" pitchFamily="65" charset="-120"/>
                  <a:ea typeface="標楷體" pitchFamily="65" charset="-120"/>
                  <a:cs typeface="Times New Roman" pitchFamily="18" charset="0"/>
                </a:rPr>
                <a:t>不送醫</a:t>
              </a:r>
              <a:endParaRPr kumimoji="1" lang="zh-TW" altLang="zh-TW" dirty="0" smtClean="0">
                <a:solidFill>
                  <a:srgbClr val="2E2224"/>
                </a:solidFill>
                <a:latin typeface="Arial" pitchFamily="34" charset="0"/>
                <a:cs typeface="新細明體" pitchFamily="18" charset="-120"/>
              </a:endParaRPr>
            </a:p>
          </p:txBody>
        </p:sp>
        <p:sp>
          <p:nvSpPr>
            <p:cNvPr id="1061" name="Line 81"/>
            <p:cNvSpPr>
              <a:spLocks noChangeShapeType="1"/>
            </p:cNvSpPr>
            <p:nvPr/>
          </p:nvSpPr>
          <p:spPr bwMode="auto">
            <a:xfrm>
              <a:off x="4331" y="3924"/>
              <a:ext cx="0" cy="36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62" name="Line 80"/>
            <p:cNvSpPr>
              <a:spLocks noChangeShapeType="1"/>
            </p:cNvSpPr>
            <p:nvPr/>
          </p:nvSpPr>
          <p:spPr bwMode="auto">
            <a:xfrm>
              <a:off x="2257" y="5321"/>
              <a:ext cx="23" cy="49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63" name="Line 79"/>
            <p:cNvSpPr>
              <a:spLocks noChangeShapeType="1"/>
            </p:cNvSpPr>
            <p:nvPr/>
          </p:nvSpPr>
          <p:spPr bwMode="auto">
            <a:xfrm>
              <a:off x="1646" y="6571"/>
              <a:ext cx="7913" cy="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64" name="Line 78"/>
            <p:cNvSpPr>
              <a:spLocks noChangeShapeType="1"/>
            </p:cNvSpPr>
            <p:nvPr/>
          </p:nvSpPr>
          <p:spPr bwMode="auto">
            <a:xfrm>
              <a:off x="1814" y="7532"/>
              <a:ext cx="0" cy="49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65" name="Rectangle 77"/>
            <p:cNvSpPr>
              <a:spLocks noChangeArrowheads="1"/>
            </p:cNvSpPr>
            <p:nvPr/>
          </p:nvSpPr>
          <p:spPr bwMode="auto">
            <a:xfrm>
              <a:off x="9332" y="6818"/>
              <a:ext cx="1794" cy="675"/>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sz="1600" dirty="0" smtClean="0">
                  <a:solidFill>
                    <a:srgbClr val="2E2224"/>
                  </a:solidFill>
                  <a:latin typeface="標楷體" pitchFamily="65" charset="-120"/>
                  <a:ea typeface="標楷體" pitchFamily="65" charset="-120"/>
                  <a:cs typeface="Times New Roman" pitchFamily="18" charset="0"/>
                </a:rPr>
                <a:t>教保員</a:t>
              </a:r>
              <a:endParaRPr kumimoji="1" lang="zh-TW" altLang="zh-TW" dirty="0" smtClean="0">
                <a:solidFill>
                  <a:srgbClr val="2E2224"/>
                </a:solidFill>
                <a:latin typeface="Arial" pitchFamily="34" charset="0"/>
                <a:cs typeface="新細明體" pitchFamily="18" charset="-120"/>
              </a:endParaRPr>
            </a:p>
          </p:txBody>
        </p:sp>
        <p:sp>
          <p:nvSpPr>
            <p:cNvPr id="1066" name="Line 76"/>
            <p:cNvSpPr>
              <a:spLocks noChangeShapeType="1"/>
            </p:cNvSpPr>
            <p:nvPr/>
          </p:nvSpPr>
          <p:spPr bwMode="auto">
            <a:xfrm flipV="1">
              <a:off x="5399" y="4270"/>
              <a:ext cx="1" cy="40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67" name="Line 75"/>
            <p:cNvSpPr>
              <a:spLocks noChangeShapeType="1"/>
            </p:cNvSpPr>
            <p:nvPr/>
          </p:nvSpPr>
          <p:spPr bwMode="auto">
            <a:xfrm flipH="1" flipV="1">
              <a:off x="2276" y="4285"/>
              <a:ext cx="2" cy="39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68" name="Rectangle 74"/>
            <p:cNvSpPr>
              <a:spLocks noChangeArrowheads="1"/>
            </p:cNvSpPr>
            <p:nvPr/>
          </p:nvSpPr>
          <p:spPr bwMode="auto">
            <a:xfrm>
              <a:off x="6126" y="6819"/>
              <a:ext cx="2228" cy="674"/>
            </a:xfrm>
            <a:prstGeom prst="rect">
              <a:avLst/>
            </a:prstGeom>
            <a:solidFill>
              <a:srgbClr val="CCFFCC"/>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dirty="0" smtClean="0">
                  <a:solidFill>
                    <a:srgbClr val="2E2224"/>
                  </a:solidFill>
                  <a:latin typeface="標楷體" pitchFamily="65" charset="-120"/>
                  <a:ea typeface="標楷體" pitchFamily="65" charset="-120"/>
                  <a:cs typeface="Times New Roman" pitchFamily="18" charset="0"/>
                </a:rPr>
                <a:t>護理人員</a:t>
              </a:r>
              <a:endParaRPr kumimoji="1" lang="zh-TW" altLang="zh-TW" dirty="0" smtClean="0">
                <a:solidFill>
                  <a:srgbClr val="2E2224"/>
                </a:solidFill>
                <a:latin typeface="Arial" pitchFamily="34" charset="0"/>
                <a:cs typeface="新細明體" pitchFamily="18" charset="-120"/>
              </a:endParaRPr>
            </a:p>
          </p:txBody>
        </p:sp>
        <p:sp>
          <p:nvSpPr>
            <p:cNvPr id="1069" name="Rectangle 73"/>
            <p:cNvSpPr>
              <a:spLocks noChangeArrowheads="1"/>
            </p:cNvSpPr>
            <p:nvPr/>
          </p:nvSpPr>
          <p:spPr bwMode="auto">
            <a:xfrm>
              <a:off x="3848" y="6858"/>
              <a:ext cx="1253" cy="674"/>
            </a:xfrm>
            <a:prstGeom prst="rect">
              <a:avLst/>
            </a:prstGeom>
            <a:solidFill>
              <a:srgbClr val="FABF8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zh-TW" dirty="0" smtClean="0">
                  <a:solidFill>
                    <a:srgbClr val="2E2224"/>
                  </a:solidFill>
                  <a:latin typeface="標楷體" pitchFamily="65" charset="-120"/>
                  <a:ea typeface="標楷體" pitchFamily="65" charset="-120"/>
                  <a:cs typeface="Times New Roman" pitchFamily="18" charset="0"/>
                </a:rPr>
                <a:t>社工</a:t>
              </a:r>
              <a:endParaRPr kumimoji="1" lang="zh-TW" altLang="zh-TW" dirty="0" smtClean="0">
                <a:solidFill>
                  <a:srgbClr val="2E2224"/>
                </a:solidFill>
                <a:latin typeface="Arial" pitchFamily="34" charset="0"/>
                <a:cs typeface="新細明體" pitchFamily="18" charset="-120"/>
              </a:endParaRPr>
            </a:p>
          </p:txBody>
        </p:sp>
        <p:sp>
          <p:nvSpPr>
            <p:cNvPr id="1070" name="Text Box 72"/>
            <p:cNvSpPr txBox="1">
              <a:spLocks noChangeArrowheads="1"/>
            </p:cNvSpPr>
            <p:nvPr/>
          </p:nvSpPr>
          <p:spPr bwMode="auto">
            <a:xfrm>
              <a:off x="3460" y="7994"/>
              <a:ext cx="1958" cy="2478"/>
            </a:xfrm>
            <a:prstGeom prst="rect">
              <a:avLst/>
            </a:prstGeom>
            <a:solidFill>
              <a:srgbClr val="FABF8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kumimoji="1" lang="en-US" altLang="zh-TW" sz="1400" dirty="0" smtClean="0">
                  <a:solidFill>
                    <a:srgbClr val="2E2224"/>
                  </a:solidFill>
                  <a:latin typeface="標楷體" pitchFamily="65" charset="-120"/>
                  <a:ea typeface="標楷體" pitchFamily="65" charset="-120"/>
                  <a:cs typeface="Times New Roman" pitchFamily="18" charset="0"/>
                </a:rPr>
                <a:t>1.</a:t>
              </a:r>
              <a:r>
                <a:rPr kumimoji="1" lang="zh-TW" altLang="en-US" sz="1400" dirty="0">
                  <a:solidFill>
                    <a:srgbClr val="2E2224"/>
                  </a:solidFill>
                  <a:latin typeface="標楷體" pitchFamily="65" charset="-120"/>
                  <a:ea typeface="標楷體" pitchFamily="65" charset="-120"/>
                  <a:cs typeface="Times New Roman" pitchFamily="18" charset="0"/>
                </a:rPr>
                <a:t>聯</a:t>
              </a:r>
              <a:r>
                <a:rPr kumimoji="1" lang="zh-TW" altLang="en-US" sz="1400" dirty="0" smtClean="0">
                  <a:solidFill>
                    <a:srgbClr val="2E2224"/>
                  </a:solidFill>
                  <a:latin typeface="標楷體" pitchFamily="65" charset="-120"/>
                  <a:ea typeface="標楷體" pitchFamily="65" charset="-120"/>
                  <a:cs typeface="Times New Roman" pitchFamily="18" charset="0"/>
                </a:rPr>
                <a:t>絡家屬</a:t>
              </a:r>
              <a:r>
                <a:rPr kumimoji="1" lang="en-US" altLang="zh-TW" sz="1400" dirty="0" smtClean="0">
                  <a:solidFill>
                    <a:srgbClr val="2E2224"/>
                  </a:solidFill>
                  <a:latin typeface="標楷體" pitchFamily="65" charset="-120"/>
                  <a:ea typeface="標楷體" pitchFamily="65" charset="-120"/>
                  <a:cs typeface="Times New Roman" pitchFamily="18" charset="0"/>
                </a:rPr>
                <a:t>:</a:t>
              </a:r>
              <a:r>
                <a:rPr kumimoji="1" lang="zh-TW" altLang="en-US" sz="1400" dirty="0" smtClean="0">
                  <a:solidFill>
                    <a:srgbClr val="2E2224"/>
                  </a:solidFill>
                  <a:latin typeface="標楷體" pitchFamily="65" charset="-120"/>
                  <a:ea typeface="標楷體" pitchFamily="65" charset="-120"/>
                  <a:cs typeface="Times New Roman" pitchFamily="18" charset="0"/>
                </a:rPr>
                <a:t>說明情況</a:t>
              </a:r>
              <a:endParaRPr kumimoji="1" lang="en-US" altLang="zh-TW" sz="1400" dirty="0" smtClean="0">
                <a:solidFill>
                  <a:srgbClr val="2E2224"/>
                </a:solidFill>
                <a:latin typeface="標楷體" pitchFamily="65" charset="-120"/>
                <a:ea typeface="標楷體" pitchFamily="65" charset="-120"/>
                <a:cs typeface="Times New Roman" pitchFamily="18" charset="0"/>
              </a:endParaRPr>
            </a:p>
            <a:p>
              <a:pPr fontAlgn="base">
                <a:spcBef>
                  <a:spcPct val="0"/>
                </a:spcBef>
                <a:spcAft>
                  <a:spcPct val="0"/>
                </a:spcAft>
              </a:pPr>
              <a:r>
                <a:rPr kumimoji="1" lang="en-US" altLang="zh-TW" sz="1400" dirty="0" smtClean="0">
                  <a:solidFill>
                    <a:srgbClr val="2E2224"/>
                  </a:solidFill>
                  <a:latin typeface="標楷體" pitchFamily="65" charset="-120"/>
                  <a:ea typeface="標楷體" pitchFamily="65" charset="-120"/>
                  <a:cs typeface="Times New Roman" pitchFamily="18" charset="0"/>
                </a:rPr>
                <a:t>2.</a:t>
              </a:r>
              <a:r>
                <a:rPr kumimoji="1" lang="zh-TW" altLang="en-US" sz="1400" dirty="0" smtClean="0">
                  <a:solidFill>
                    <a:srgbClr val="2E2224"/>
                  </a:solidFill>
                  <a:latin typeface="標楷體" pitchFamily="65" charset="-120"/>
                  <a:ea typeface="標楷體" pitchFamily="65" charset="-120"/>
                  <a:cs typeface="Times New Roman" pitchFamily="18" charset="0"/>
                </a:rPr>
                <a:t>聯絡家屬至醫院會合</a:t>
              </a:r>
              <a:endParaRPr kumimoji="1" lang="zh-TW" altLang="en-US"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endParaRPr kumimoji="1" lang="zh-TW" altLang="en-US" dirty="0" smtClean="0">
                <a:solidFill>
                  <a:srgbClr val="2E2224"/>
                </a:solidFill>
                <a:latin typeface="Arial" pitchFamily="34" charset="0"/>
                <a:cs typeface="新細明體" pitchFamily="18" charset="-120"/>
              </a:endParaRPr>
            </a:p>
          </p:txBody>
        </p:sp>
        <p:sp>
          <p:nvSpPr>
            <p:cNvPr id="1071" name="Line 71"/>
            <p:cNvSpPr>
              <a:spLocks noChangeShapeType="1"/>
            </p:cNvSpPr>
            <p:nvPr/>
          </p:nvSpPr>
          <p:spPr bwMode="auto">
            <a:xfrm flipH="1">
              <a:off x="4522" y="7457"/>
              <a:ext cx="0" cy="51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72" name="Line 70"/>
            <p:cNvSpPr>
              <a:spLocks noChangeShapeType="1"/>
            </p:cNvSpPr>
            <p:nvPr/>
          </p:nvSpPr>
          <p:spPr bwMode="auto">
            <a:xfrm flipH="1">
              <a:off x="7239" y="7493"/>
              <a:ext cx="1" cy="53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73" name="Line 69"/>
            <p:cNvSpPr>
              <a:spLocks noChangeShapeType="1"/>
            </p:cNvSpPr>
            <p:nvPr/>
          </p:nvSpPr>
          <p:spPr bwMode="auto">
            <a:xfrm flipH="1">
              <a:off x="9966" y="7493"/>
              <a:ext cx="0" cy="53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74" name="Line 68"/>
            <p:cNvSpPr>
              <a:spLocks noChangeShapeType="1"/>
            </p:cNvSpPr>
            <p:nvPr/>
          </p:nvSpPr>
          <p:spPr bwMode="auto">
            <a:xfrm flipH="1" flipV="1">
              <a:off x="4520" y="6554"/>
              <a:ext cx="2" cy="2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75" name="Line 67"/>
            <p:cNvSpPr>
              <a:spLocks noChangeShapeType="1"/>
            </p:cNvSpPr>
            <p:nvPr/>
          </p:nvSpPr>
          <p:spPr bwMode="auto">
            <a:xfrm flipH="1" flipV="1">
              <a:off x="7199" y="6571"/>
              <a:ext cx="5" cy="23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76" name="Line 66"/>
            <p:cNvSpPr>
              <a:spLocks noChangeShapeType="1"/>
            </p:cNvSpPr>
            <p:nvPr/>
          </p:nvSpPr>
          <p:spPr bwMode="auto">
            <a:xfrm flipV="1">
              <a:off x="9859" y="6582"/>
              <a:ext cx="5" cy="2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77" name="Rectangle 65"/>
            <p:cNvSpPr>
              <a:spLocks noChangeArrowheads="1"/>
            </p:cNvSpPr>
            <p:nvPr/>
          </p:nvSpPr>
          <p:spPr bwMode="auto">
            <a:xfrm>
              <a:off x="5922" y="7994"/>
              <a:ext cx="2635" cy="2522"/>
            </a:xfrm>
            <a:prstGeom prst="rect">
              <a:avLst/>
            </a:prstGeom>
            <a:solidFill>
              <a:srgbClr val="CCFFCC"/>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kumimoji="1" lang="en-US" altLang="zh-TW" sz="1300" dirty="0" smtClean="0">
                  <a:solidFill>
                    <a:srgbClr val="0000FF"/>
                  </a:solidFill>
                  <a:latin typeface="標楷體" pitchFamily="65" charset="-120"/>
                  <a:ea typeface="標楷體" pitchFamily="65" charset="-120"/>
                  <a:cs typeface="Times New Roman" pitchFamily="18" charset="0"/>
                </a:rPr>
                <a:t>1.</a:t>
              </a:r>
              <a:r>
                <a:rPr kumimoji="1" lang="zh-TW" altLang="en-US" sz="1300" dirty="0" smtClean="0">
                  <a:solidFill>
                    <a:srgbClr val="0000FF"/>
                  </a:solidFill>
                  <a:latin typeface="標楷體" pitchFamily="65" charset="-120"/>
                  <a:ea typeface="標楷體" pitchFamily="65" charset="-120"/>
                  <a:cs typeface="Times New Roman" pitchFamily="18" charset="0"/>
                </a:rPr>
                <a:t>攜帶外診就醫報告單</a:t>
              </a:r>
              <a:endParaRPr kumimoji="1" lang="zh-TW" altLang="en-US"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r>
                <a:rPr kumimoji="1" lang="en-US" altLang="zh-TW" sz="1300" dirty="0" smtClean="0">
                  <a:solidFill>
                    <a:srgbClr val="0000FF"/>
                  </a:solidFill>
                  <a:latin typeface="標楷體" pitchFamily="65" charset="-120"/>
                  <a:ea typeface="標楷體" pitchFamily="65" charset="-120"/>
                  <a:cs typeface="Times New Roman" pitchFamily="18" charset="0"/>
                </a:rPr>
                <a:t>2.</a:t>
              </a:r>
              <a:r>
                <a:rPr kumimoji="1" lang="zh-TW" altLang="en-US" sz="1300" dirty="0" smtClean="0">
                  <a:solidFill>
                    <a:srgbClr val="0000FF"/>
                  </a:solidFill>
                  <a:latin typeface="標楷體" pitchFamily="65" charset="-120"/>
                  <a:ea typeface="標楷體" pitchFamily="65" charset="-120"/>
                  <a:cs typeface="Times New Roman" pitchFamily="18" charset="0"/>
                </a:rPr>
                <a:t>連同教保員</a:t>
              </a:r>
              <a:r>
                <a:rPr kumimoji="1" lang="en-US" altLang="zh-TW" sz="1300" dirty="0" smtClean="0">
                  <a:solidFill>
                    <a:srgbClr val="0000FF"/>
                  </a:solidFill>
                  <a:latin typeface="標楷體" pitchFamily="65" charset="-120"/>
                  <a:ea typeface="標楷體" pitchFamily="65" charset="-120"/>
                  <a:cs typeface="Times New Roman" pitchFamily="18" charset="0"/>
                </a:rPr>
                <a:t>(</a:t>
              </a:r>
              <a:r>
                <a:rPr kumimoji="1" lang="zh-TW" altLang="en-US" sz="1300" dirty="0" smtClean="0">
                  <a:solidFill>
                    <a:srgbClr val="0000FF"/>
                  </a:solidFill>
                  <a:latin typeface="標楷體" pitchFamily="65" charset="-120"/>
                  <a:ea typeface="標楷體" pitchFamily="65" charset="-120"/>
                  <a:cs typeface="Times New Roman" pitchFamily="18" charset="0"/>
                </a:rPr>
                <a:t>發現者</a:t>
              </a:r>
              <a:r>
                <a:rPr kumimoji="1" lang="en-US" altLang="zh-TW" sz="1300" dirty="0" smtClean="0">
                  <a:solidFill>
                    <a:srgbClr val="0000FF"/>
                  </a:solidFill>
                  <a:latin typeface="標楷體" pitchFamily="65" charset="-120"/>
                  <a:ea typeface="標楷體" pitchFamily="65" charset="-120"/>
                  <a:cs typeface="Times New Roman" pitchFamily="18" charset="0"/>
                </a:rPr>
                <a:t>)</a:t>
              </a:r>
              <a:r>
                <a:rPr kumimoji="1" lang="zh-TW" altLang="en-US" sz="1300" dirty="0" smtClean="0">
                  <a:solidFill>
                    <a:srgbClr val="0000FF"/>
                  </a:solidFill>
                  <a:latin typeface="標楷體" pitchFamily="65" charset="-120"/>
                  <a:ea typeface="標楷體" pitchFamily="65" charset="-120"/>
                  <a:cs typeface="Times New Roman" pitchFamily="18" charset="0"/>
                </a:rPr>
                <a:t>隨同保健車</a:t>
              </a:r>
              <a:r>
                <a:rPr kumimoji="1" lang="en-US" altLang="zh-TW" sz="1300" dirty="0" smtClean="0">
                  <a:solidFill>
                    <a:srgbClr val="0000FF"/>
                  </a:solidFill>
                  <a:latin typeface="標楷體" pitchFamily="65" charset="-120"/>
                  <a:ea typeface="標楷體" pitchFamily="65" charset="-120"/>
                  <a:cs typeface="Times New Roman" pitchFamily="18" charset="0"/>
                </a:rPr>
                <a:t>(</a:t>
              </a:r>
              <a:r>
                <a:rPr kumimoji="1" lang="zh-TW" altLang="en-US" sz="1300" dirty="0" smtClean="0">
                  <a:solidFill>
                    <a:srgbClr val="0000FF"/>
                  </a:solidFill>
                  <a:latin typeface="標楷體" pitchFamily="65" charset="-120"/>
                  <a:ea typeface="標楷體" pitchFamily="65" charset="-120"/>
                  <a:cs typeface="Times New Roman" pitchFamily="18" charset="0"/>
                </a:rPr>
                <a:t>救護車</a:t>
              </a:r>
              <a:r>
                <a:rPr kumimoji="1" lang="en-US" altLang="zh-TW" sz="1300" dirty="0" smtClean="0">
                  <a:solidFill>
                    <a:srgbClr val="0000FF"/>
                  </a:solidFill>
                  <a:latin typeface="標楷體" pitchFamily="65" charset="-120"/>
                  <a:ea typeface="標楷體" pitchFamily="65" charset="-120"/>
                  <a:cs typeface="Times New Roman" pitchFamily="18" charset="0"/>
                </a:rPr>
                <a:t>)</a:t>
              </a:r>
              <a:r>
                <a:rPr kumimoji="1" lang="zh-TW" altLang="en-US" sz="1300" dirty="0" smtClean="0">
                  <a:solidFill>
                    <a:srgbClr val="0000FF"/>
                  </a:solidFill>
                  <a:latin typeface="標楷體" pitchFamily="65" charset="-120"/>
                  <a:ea typeface="標楷體" pitchFamily="65" charset="-120"/>
                  <a:cs typeface="Times New Roman" pitchFamily="18" charset="0"/>
                </a:rPr>
                <a:t>至醫院</a:t>
              </a:r>
              <a:endParaRPr kumimoji="1" lang="zh-TW" altLang="en-US"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endParaRPr kumimoji="1" lang="zh-TW" altLang="en-US" dirty="0" smtClean="0">
                <a:solidFill>
                  <a:srgbClr val="2E2224"/>
                </a:solidFill>
                <a:latin typeface="Arial" pitchFamily="34" charset="0"/>
                <a:cs typeface="新細明體" pitchFamily="18" charset="-120"/>
              </a:endParaRPr>
            </a:p>
          </p:txBody>
        </p:sp>
        <p:sp>
          <p:nvSpPr>
            <p:cNvPr id="1078" name="Rectangle 64"/>
            <p:cNvSpPr>
              <a:spLocks noChangeArrowheads="1"/>
            </p:cNvSpPr>
            <p:nvPr/>
          </p:nvSpPr>
          <p:spPr bwMode="auto">
            <a:xfrm>
              <a:off x="8954" y="7994"/>
              <a:ext cx="2260" cy="250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FontTx/>
                <a:buChar char="•"/>
              </a:pPr>
              <a:r>
                <a:rPr kumimoji="1" lang="zh-TW" altLang="zh-TW" sz="1400" dirty="0" smtClean="0">
                  <a:solidFill>
                    <a:srgbClr val="2E2224"/>
                  </a:solidFill>
                  <a:latin typeface="標楷體" pitchFamily="65" charset="-120"/>
                  <a:ea typeface="標楷體" pitchFamily="65" charset="-120"/>
                  <a:cs typeface="Times New Roman" pitchFamily="18" charset="0"/>
                </a:rPr>
                <a:t>填寫就醫單</a:t>
              </a:r>
              <a:endParaRPr kumimoji="1" lang="zh-TW" altLang="zh-TW" sz="800" dirty="0" smtClean="0">
                <a:solidFill>
                  <a:srgbClr val="2E2224"/>
                </a:solidFill>
                <a:latin typeface="Arial" pitchFamily="34" charset="0"/>
                <a:cs typeface="新細明體" pitchFamily="18" charset="-120"/>
              </a:endParaRPr>
            </a:p>
            <a:p>
              <a:pPr eaLnBrk="0" fontAlgn="base" hangingPunct="0">
                <a:spcBef>
                  <a:spcPct val="0"/>
                </a:spcBef>
                <a:spcAft>
                  <a:spcPct val="0"/>
                </a:spcAft>
                <a:buFontTx/>
                <a:buChar char="•"/>
              </a:pPr>
              <a:r>
                <a:rPr kumimoji="1" lang="zh-TW" altLang="zh-TW" sz="1400" dirty="0" smtClean="0">
                  <a:solidFill>
                    <a:srgbClr val="2E2224"/>
                  </a:solidFill>
                  <a:latin typeface="標楷體" pitchFamily="65" charset="-120"/>
                  <a:ea typeface="標楷體" pitchFamily="65" charset="-120"/>
                  <a:cs typeface="Times New Roman" pitchFamily="18" charset="0"/>
                </a:rPr>
                <a:t>備健保卡</a:t>
              </a:r>
              <a:endParaRPr kumimoji="1" lang="zh-TW" altLang="zh-TW" sz="800" dirty="0" smtClean="0">
                <a:solidFill>
                  <a:srgbClr val="2E2224"/>
                </a:solidFill>
                <a:latin typeface="Arial" pitchFamily="34" charset="0"/>
                <a:cs typeface="新細明體" pitchFamily="18" charset="-120"/>
              </a:endParaRPr>
            </a:p>
            <a:p>
              <a:pPr eaLnBrk="0" fontAlgn="base" hangingPunct="0">
                <a:spcBef>
                  <a:spcPct val="0"/>
                </a:spcBef>
                <a:spcAft>
                  <a:spcPct val="0"/>
                </a:spcAft>
                <a:buFontTx/>
                <a:buChar char="•"/>
              </a:pPr>
              <a:r>
                <a:rPr kumimoji="1" lang="zh-TW" altLang="zh-TW" sz="1400" dirty="0" smtClean="0">
                  <a:solidFill>
                    <a:srgbClr val="2E2224"/>
                  </a:solidFill>
                  <a:latin typeface="標楷體" pitchFamily="65" charset="-120"/>
                  <a:ea typeface="標楷體" pitchFamily="65" charset="-120"/>
                  <a:cs typeface="Times New Roman" pitchFamily="18" charset="0"/>
                </a:rPr>
                <a:t>備身障卡</a:t>
              </a:r>
              <a:endParaRPr kumimoji="1" lang="zh-TW" altLang="zh-TW" sz="800" dirty="0" smtClean="0">
                <a:solidFill>
                  <a:srgbClr val="2E2224"/>
                </a:solidFill>
                <a:latin typeface="Arial" pitchFamily="34" charset="0"/>
                <a:cs typeface="新細明體" pitchFamily="18" charset="-120"/>
              </a:endParaRPr>
            </a:p>
            <a:p>
              <a:pPr eaLnBrk="0" fontAlgn="base" hangingPunct="0">
                <a:spcBef>
                  <a:spcPct val="0"/>
                </a:spcBef>
                <a:spcAft>
                  <a:spcPct val="0"/>
                </a:spcAft>
                <a:buFontTx/>
                <a:buChar char="•"/>
              </a:pPr>
              <a:r>
                <a:rPr kumimoji="1" lang="zh-TW" altLang="zh-TW" sz="1400" dirty="0" smtClean="0">
                  <a:solidFill>
                    <a:srgbClr val="2E2224"/>
                  </a:solidFill>
                  <a:latin typeface="標楷體" pitchFamily="65" charset="-120"/>
                  <a:ea typeface="標楷體" pitchFamily="65" charset="-120"/>
                  <a:cs typeface="Times New Roman" pitchFamily="18" charset="0"/>
                </a:rPr>
                <a:t>備相關資料</a:t>
              </a:r>
              <a:endParaRPr kumimoji="1" lang="zh-TW" altLang="zh-TW" sz="800" dirty="0" smtClean="0">
                <a:solidFill>
                  <a:srgbClr val="2E2224"/>
                </a:solidFill>
                <a:latin typeface="Arial" pitchFamily="34" charset="0"/>
                <a:cs typeface="新細明體" pitchFamily="18" charset="-120"/>
              </a:endParaRPr>
            </a:p>
            <a:p>
              <a:pPr eaLnBrk="0" fontAlgn="base" hangingPunct="0">
                <a:spcBef>
                  <a:spcPct val="0"/>
                </a:spcBef>
                <a:spcAft>
                  <a:spcPct val="0"/>
                </a:spcAft>
                <a:buFontTx/>
                <a:buChar char="•"/>
              </a:pPr>
              <a:r>
                <a:rPr kumimoji="1" lang="zh-TW" altLang="zh-TW" sz="1400" dirty="0" smtClean="0">
                  <a:solidFill>
                    <a:srgbClr val="2E2224"/>
                  </a:solidFill>
                  <a:latin typeface="標楷體" pitchFamily="65" charset="-120"/>
                  <a:ea typeface="標楷體" pitchFamily="65" charset="-120"/>
                  <a:cs typeface="Times New Roman" pitchFamily="18" charset="0"/>
                </a:rPr>
                <a:t>備長期用藥</a:t>
              </a:r>
              <a:endParaRPr kumimoji="1" lang="zh-TW" altLang="zh-TW" sz="800" dirty="0" smtClean="0">
                <a:solidFill>
                  <a:srgbClr val="2E2224"/>
                </a:solidFill>
                <a:latin typeface="Arial" pitchFamily="34" charset="0"/>
                <a:cs typeface="新細明體" pitchFamily="18" charset="-120"/>
              </a:endParaRPr>
            </a:p>
            <a:p>
              <a:pPr eaLnBrk="0" fontAlgn="base" hangingPunct="0">
                <a:spcBef>
                  <a:spcPct val="0"/>
                </a:spcBef>
                <a:spcAft>
                  <a:spcPct val="0"/>
                </a:spcAft>
              </a:pPr>
              <a:endParaRPr kumimoji="1" lang="zh-TW" altLang="zh-TW" dirty="0" smtClean="0">
                <a:solidFill>
                  <a:srgbClr val="2E2224"/>
                </a:solidFill>
                <a:latin typeface="Arial" pitchFamily="34" charset="0"/>
                <a:cs typeface="新細明體" pitchFamily="18" charset="-120"/>
              </a:endParaRPr>
            </a:p>
          </p:txBody>
        </p:sp>
        <p:sp>
          <p:nvSpPr>
            <p:cNvPr id="1079" name="Line 63"/>
            <p:cNvSpPr>
              <a:spLocks noChangeShapeType="1"/>
            </p:cNvSpPr>
            <p:nvPr/>
          </p:nvSpPr>
          <p:spPr bwMode="auto">
            <a:xfrm flipH="1">
              <a:off x="6848" y="3924"/>
              <a:ext cx="0" cy="59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sp>
          <p:nvSpPr>
            <p:cNvPr id="1080" name="Line 62"/>
            <p:cNvSpPr>
              <a:spLocks noChangeShapeType="1"/>
            </p:cNvSpPr>
            <p:nvPr/>
          </p:nvSpPr>
          <p:spPr bwMode="auto">
            <a:xfrm>
              <a:off x="5401" y="5321"/>
              <a:ext cx="0" cy="12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srgbClr val="2E2224"/>
                </a:solidFill>
              </a:endParaRPr>
            </a:p>
          </p:txBody>
        </p:sp>
      </p:grpSp>
      <p:sp>
        <p:nvSpPr>
          <p:cNvPr id="1083" name="Rectangle 117"/>
          <p:cNvSpPr>
            <a:spLocks noChangeArrowheads="1"/>
          </p:cNvSpPr>
          <p:nvPr/>
        </p:nvSpPr>
        <p:spPr bwMode="auto">
          <a:xfrm>
            <a:off x="2854458" y="620689"/>
            <a:ext cx="2405016" cy="562016"/>
          </a:xfrm>
          <a:prstGeom prst="rect">
            <a:avLst/>
          </a:prstGeom>
          <a:solidFill>
            <a:srgbClr val="FF9900"/>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1" lang="zh-TW" altLang="en-US" sz="1600" dirty="0" smtClean="0">
                <a:solidFill>
                  <a:srgbClr val="2E2224"/>
                </a:solidFill>
                <a:latin typeface="標楷體" pitchFamily="65" charset="-120"/>
                <a:ea typeface="標楷體" pitchFamily="65" charset="-120"/>
                <a:cs typeface="新細明體" pitchFamily="18" charset="-120"/>
              </a:rPr>
              <a:t>服務對象發生緊急意外事件</a:t>
            </a:r>
            <a:endParaRPr kumimoji="1" lang="zh-TW" altLang="zh-TW" dirty="0" smtClean="0">
              <a:solidFill>
                <a:srgbClr val="2E2224"/>
              </a:solidFill>
              <a:latin typeface="Arial" pitchFamily="34" charset="0"/>
              <a:cs typeface="新細明體" pitchFamily="18" charset="-120"/>
            </a:endParaRPr>
          </a:p>
        </p:txBody>
      </p:sp>
      <p:sp>
        <p:nvSpPr>
          <p:cNvPr id="1085" name="文字方塊 1084"/>
          <p:cNvSpPr txBox="1"/>
          <p:nvPr/>
        </p:nvSpPr>
        <p:spPr>
          <a:xfrm>
            <a:off x="207990" y="5733256"/>
            <a:ext cx="8910173" cy="1261884"/>
          </a:xfrm>
          <a:prstGeom prst="rect">
            <a:avLst/>
          </a:prstGeom>
          <a:noFill/>
        </p:spPr>
        <p:txBody>
          <a:bodyPr wrap="square" rtlCol="0">
            <a:spAutoFit/>
          </a:bodyPr>
          <a:lstStyle/>
          <a:p>
            <a:r>
              <a:rPr lang="zh-TW" altLang="en-US" sz="1500" dirty="0" smtClean="0">
                <a:solidFill>
                  <a:srgbClr val="2E2224"/>
                </a:solidFill>
              </a:rPr>
              <a:t>◎ </a:t>
            </a:r>
            <a:r>
              <a:rPr lang="zh-TW" altLang="en-US" sz="1500" dirty="0" smtClean="0">
                <a:solidFill>
                  <a:srgbClr val="2E2224"/>
                </a:solidFill>
                <a:latin typeface="新細明體"/>
              </a:rPr>
              <a:t>癲癇易發作的服務對象要特別提高警覺，發現異狀，評估後請先通報護理人員。</a:t>
            </a:r>
            <a:endParaRPr lang="en-US" altLang="zh-TW" sz="1500" dirty="0" smtClean="0">
              <a:solidFill>
                <a:srgbClr val="2E2224"/>
              </a:solidFill>
              <a:latin typeface="新細明體"/>
            </a:endParaRPr>
          </a:p>
          <a:p>
            <a:r>
              <a:rPr lang="zh-TW" altLang="en-US" sz="1500" dirty="0" smtClean="0">
                <a:solidFill>
                  <a:srgbClr val="2E2224"/>
                </a:solidFill>
                <a:latin typeface="新細明體"/>
              </a:rPr>
              <a:t>◎危急生命，如缺氧、大量出血、生命徵象微弱）請即“緊急廣播</a:t>
            </a:r>
            <a:r>
              <a:rPr lang="en-US" altLang="zh-TW" sz="1500" dirty="0" smtClean="0">
                <a:solidFill>
                  <a:srgbClr val="2E2224"/>
                </a:solidFill>
                <a:latin typeface="新細明體"/>
              </a:rPr>
              <a:t>999”</a:t>
            </a:r>
            <a:r>
              <a:rPr lang="zh-TW" altLang="en-US" sz="1500" dirty="0" smtClean="0">
                <a:solidFill>
                  <a:srgbClr val="2E2224"/>
                </a:solidFill>
                <a:latin typeface="新細明體"/>
              </a:rPr>
              <a:t>求救：</a:t>
            </a:r>
          </a:p>
          <a:p>
            <a:r>
              <a:rPr lang="zh-TW" altLang="en-US" sz="1500" dirty="0" smtClean="0">
                <a:solidFill>
                  <a:srgbClr val="2E2224"/>
                </a:solidFill>
                <a:latin typeface="新細明體"/>
              </a:rPr>
              <a:t>緊急廣播三階段：按電話總機 </a:t>
            </a:r>
            <a:r>
              <a:rPr lang="en-US" altLang="zh-TW" sz="1500" dirty="0" smtClean="0">
                <a:solidFill>
                  <a:srgbClr val="2E2224"/>
                </a:solidFill>
                <a:latin typeface="新細明體"/>
              </a:rPr>
              <a:t>『8』</a:t>
            </a:r>
            <a:r>
              <a:rPr lang="zh-TW" altLang="en-US" sz="1500" dirty="0" smtClean="0">
                <a:solidFill>
                  <a:srgbClr val="2E2224"/>
                </a:solidFill>
                <a:latin typeface="新細明體"/>
              </a:rPr>
              <a:t>或</a:t>
            </a:r>
            <a:r>
              <a:rPr lang="en-US" altLang="zh-TW" sz="1500" dirty="0" smtClean="0">
                <a:solidFill>
                  <a:srgbClr val="2E2224"/>
                </a:solidFill>
                <a:latin typeface="新細明體"/>
              </a:rPr>
              <a:t>8088</a:t>
            </a:r>
            <a:r>
              <a:rPr lang="zh-TW" altLang="en-US" sz="1500" dirty="0" smtClean="0">
                <a:solidFill>
                  <a:srgbClr val="2E2224"/>
                </a:solidFill>
                <a:latin typeface="新細明體"/>
              </a:rPr>
              <a:t>＝＞  </a:t>
            </a:r>
            <a:r>
              <a:rPr lang="en-US" altLang="zh-TW" sz="1500" dirty="0" smtClean="0">
                <a:solidFill>
                  <a:srgbClr val="2E2224"/>
                </a:solidFill>
                <a:latin typeface="新細明體"/>
              </a:rPr>
              <a:t>999 → </a:t>
            </a:r>
            <a:r>
              <a:rPr lang="zh-TW" altLang="en-US" sz="1500" dirty="0" smtClean="0">
                <a:solidFill>
                  <a:srgbClr val="2E2224"/>
                </a:solidFill>
                <a:latin typeface="新細明體"/>
              </a:rPr>
              <a:t>護理人員</a:t>
            </a:r>
            <a:r>
              <a:rPr lang="en-US" altLang="zh-TW" sz="1500" dirty="0" smtClean="0">
                <a:solidFill>
                  <a:srgbClr val="2E2224"/>
                </a:solidFill>
                <a:latin typeface="新細明體"/>
              </a:rPr>
              <a:t>/</a:t>
            </a:r>
            <a:r>
              <a:rPr lang="zh-TW" altLang="en-US" sz="1500" dirty="0" smtClean="0">
                <a:solidFill>
                  <a:srgbClr val="2E2224"/>
                </a:solidFill>
                <a:latin typeface="新細明體"/>
              </a:rPr>
              <a:t>主管 → 樓層</a:t>
            </a:r>
            <a:r>
              <a:rPr lang="en-US" altLang="zh-TW" sz="1500" dirty="0" smtClean="0">
                <a:solidFill>
                  <a:srgbClr val="2E2224"/>
                </a:solidFill>
                <a:latin typeface="新細明體"/>
              </a:rPr>
              <a:t>/</a:t>
            </a:r>
            <a:r>
              <a:rPr lang="zh-TW" altLang="en-US" sz="1500" dirty="0" smtClean="0">
                <a:solidFill>
                  <a:srgbClr val="2E2224"/>
                </a:solidFill>
                <a:latin typeface="新細明體"/>
              </a:rPr>
              <a:t>事件地點 </a:t>
            </a:r>
            <a:r>
              <a:rPr lang="en-US" altLang="zh-TW" sz="1500" dirty="0" smtClean="0">
                <a:solidFill>
                  <a:srgbClr val="2E2224"/>
                </a:solidFill>
                <a:latin typeface="新細明體"/>
              </a:rPr>
              <a:t>        </a:t>
            </a:r>
            <a:r>
              <a:rPr lang="zh-TW" altLang="en-US" sz="1500" dirty="0" smtClean="0">
                <a:solidFill>
                  <a:srgbClr val="2E2224"/>
                </a:solidFill>
                <a:latin typeface="新細明體"/>
              </a:rPr>
              <a:t>                   </a:t>
            </a:r>
            <a:endParaRPr lang="en-US" altLang="zh-TW" sz="1500" dirty="0" smtClean="0">
              <a:solidFill>
                <a:srgbClr val="2E2224"/>
              </a:solidFill>
              <a:latin typeface="新細明體"/>
            </a:endParaRPr>
          </a:p>
          <a:p>
            <a:r>
              <a:rPr lang="zh-TW" altLang="en-US" sz="1500" dirty="0" smtClean="0">
                <a:solidFill>
                  <a:srgbClr val="2E2224"/>
                </a:solidFill>
              </a:rPr>
              <a:t>◎救護專線</a:t>
            </a:r>
            <a:r>
              <a:rPr lang="en-US" altLang="zh-TW" sz="1500" dirty="0" smtClean="0">
                <a:solidFill>
                  <a:srgbClr val="2E2224"/>
                </a:solidFill>
              </a:rPr>
              <a:t>:119(</a:t>
            </a:r>
            <a:r>
              <a:rPr lang="zh-TW" altLang="en-US" sz="1500" dirty="0" smtClean="0">
                <a:solidFill>
                  <a:srgbClr val="2E2224"/>
                </a:solidFill>
              </a:rPr>
              <a:t>說明地點</a:t>
            </a:r>
            <a:r>
              <a:rPr lang="en-US" altLang="zh-TW" sz="1500" dirty="0" smtClean="0">
                <a:solidFill>
                  <a:srgbClr val="2E2224"/>
                </a:solidFill>
              </a:rPr>
              <a:t>,</a:t>
            </a:r>
            <a:r>
              <a:rPr lang="zh-TW" altLang="en-US" sz="1500" dirty="0" smtClean="0">
                <a:solidFill>
                  <a:srgbClr val="2E2224"/>
                </a:solidFill>
              </a:rPr>
              <a:t>醫療需求</a:t>
            </a:r>
            <a:r>
              <a:rPr lang="en-US" altLang="zh-TW" sz="1500" dirty="0" smtClean="0">
                <a:solidFill>
                  <a:srgbClr val="2E2224"/>
                </a:solidFill>
              </a:rPr>
              <a:t>:</a:t>
            </a:r>
            <a:r>
              <a:rPr lang="zh-TW" altLang="en-US" sz="1500" dirty="0" smtClean="0">
                <a:solidFill>
                  <a:srgbClr val="2E2224"/>
                </a:solidFill>
              </a:rPr>
              <a:t>如</a:t>
            </a:r>
            <a:r>
              <a:rPr lang="en-US" altLang="zh-TW" sz="1500" dirty="0" smtClean="0">
                <a:solidFill>
                  <a:srgbClr val="2E2224"/>
                </a:solidFill>
              </a:rPr>
              <a:t>O2.</a:t>
            </a:r>
            <a:r>
              <a:rPr lang="zh-TW" altLang="en-US" sz="1500" dirty="0" smtClean="0">
                <a:solidFill>
                  <a:srgbClr val="2E2224"/>
                </a:solidFill>
              </a:rPr>
              <a:t>心電圖</a:t>
            </a:r>
            <a:r>
              <a:rPr lang="en-US" altLang="zh-TW" sz="1500" dirty="0" smtClean="0">
                <a:solidFill>
                  <a:srgbClr val="2E2224"/>
                </a:solidFill>
              </a:rPr>
              <a:t>.AED…</a:t>
            </a:r>
            <a:r>
              <a:rPr lang="zh-TW" altLang="en-US" sz="1500" dirty="0" smtClean="0">
                <a:solidFill>
                  <a:srgbClr val="2E2224"/>
                </a:solidFill>
              </a:rPr>
              <a:t>等</a:t>
            </a:r>
            <a:r>
              <a:rPr lang="en-US" altLang="zh-TW" sz="1500" dirty="0" smtClean="0">
                <a:solidFill>
                  <a:srgbClr val="2E2224"/>
                </a:solidFill>
              </a:rPr>
              <a:t>)</a:t>
            </a:r>
            <a:endParaRPr lang="zh-TW" altLang="en-US" sz="1500" dirty="0" smtClean="0">
              <a:solidFill>
                <a:srgbClr val="2E2224"/>
              </a:solidFill>
              <a:latin typeface="新細明體"/>
            </a:endParaRPr>
          </a:p>
          <a:p>
            <a:endParaRPr lang="zh-TW" altLang="en-US" sz="1600" dirty="0">
              <a:solidFill>
                <a:srgbClr val="2E2224"/>
              </a:solidFill>
              <a:latin typeface="新細明體"/>
            </a:endParaRPr>
          </a:p>
        </p:txBody>
      </p:sp>
      <p:sp>
        <p:nvSpPr>
          <p:cNvPr id="4" name="Rectangle 2"/>
          <p:cNvSpPr>
            <a:spLocks noChangeArrowheads="1"/>
          </p:cNvSpPr>
          <p:nvPr/>
        </p:nvSpPr>
        <p:spPr bwMode="auto">
          <a:xfrm>
            <a:off x="5677272" y="620688"/>
            <a:ext cx="2866883" cy="1672563"/>
          </a:xfrm>
          <a:prstGeom prst="rect">
            <a:avLst/>
          </a:prstGeom>
          <a:solidFill>
            <a:srgbClr val="FFFF00"/>
          </a:solidFill>
          <a:ln w="1905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457200" marR="0" lvl="1" indent="0" defTabSz="914400" rtl="0" eaLnBrk="1" fontAlgn="base" latinLnBrk="0" hangingPunct="1">
              <a:lnSpc>
                <a:spcPct val="100000"/>
              </a:lnSpc>
              <a:spcBef>
                <a:spcPct val="0"/>
              </a:spcBef>
              <a:spcAft>
                <a:spcPct val="0"/>
              </a:spcAft>
              <a:buClrTx/>
              <a:buSzTx/>
              <a:buFontTx/>
              <a:buNone/>
              <a:tabLst/>
            </a:pPr>
            <a:r>
              <a:rPr kumimoji="1" lang="en-US" altLang="zh-TW" sz="1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1.</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發現服務對象有異常徵狀或大量出血情形</a:t>
            </a:r>
          </a:p>
          <a:p>
            <a:pPr marL="457200" marR="0" lvl="1" indent="0" defTabSz="914400" rtl="0" eaLnBrk="1" fontAlgn="base" latinLnBrk="0" hangingPunct="1">
              <a:lnSpc>
                <a:spcPct val="100000"/>
              </a:lnSpc>
              <a:spcBef>
                <a:spcPct val="0"/>
              </a:spcBef>
              <a:spcAft>
                <a:spcPct val="0"/>
              </a:spcAft>
              <a:buClrTx/>
              <a:buSzTx/>
              <a:buFontTx/>
              <a:buNone/>
              <a:tabLst/>
            </a:pPr>
            <a:r>
              <a:rPr kumimoji="1" lang="en-US" altLang="zh-TW" sz="1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2.</a:t>
            </a:r>
            <a:r>
              <a:rPr kumimoji="1" lang="zh-TW" altLang="en-US" sz="1300" b="0"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現場情況處理</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，如給予</a:t>
            </a:r>
            <a:r>
              <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02</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、止血、急救車</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3.</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通報護理人員（註：危急生命）</a:t>
            </a:r>
            <a:r>
              <a:rPr kumimoji="1" lang="zh-TW" altLang="en-US" sz="1300" b="0" i="0" u="none" strike="noStrike" cap="none" normalizeH="0" baseline="0" dirty="0" smtClean="0">
                <a:ln>
                  <a:noFill/>
                </a:ln>
                <a:solidFill>
                  <a:schemeClr val="tx1"/>
                </a:solidFill>
                <a:effectLst/>
                <a:latin typeface="Arial"/>
                <a:ea typeface="標楷體" pitchFamily="65" charset="-120"/>
                <a:cs typeface="新細明體" pitchFamily="18" charset="-120"/>
              </a:rPr>
              <a:t>“</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緊急廣播</a:t>
            </a:r>
            <a:r>
              <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999</a:t>
            </a:r>
            <a:r>
              <a:rPr kumimoji="1" lang="en-US" altLang="zh-TW" sz="1300" b="0" i="0" u="none" strike="noStrike" cap="none" normalizeH="0" baseline="0" dirty="0" smtClean="0">
                <a:ln>
                  <a:noFill/>
                </a:ln>
                <a:solidFill>
                  <a:schemeClr val="tx1"/>
                </a:solidFill>
                <a:effectLst/>
                <a:latin typeface="Arial"/>
                <a:ea typeface="標楷體" pitchFamily="65" charset="-120"/>
                <a:cs typeface="新細明體" pitchFamily="18" charset="-120"/>
              </a:rPr>
              <a:t>”</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求救</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4.</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通報主管</a:t>
            </a:r>
            <a:endPar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300" b="1"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5.</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協助護理人員進行急救</a:t>
            </a:r>
            <a:endParaRPr kumimoji="1" lang="zh-TW" altLang="zh-TW" sz="13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60" y="1062940"/>
            <a:ext cx="165260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9"/>
          <p:cNvSpPr>
            <a:spLocks noChangeShapeType="1"/>
          </p:cNvSpPr>
          <p:nvPr/>
        </p:nvSpPr>
        <p:spPr bwMode="auto">
          <a:xfrm flipH="1" flipV="1">
            <a:off x="2462763" y="2330427"/>
            <a:ext cx="385763"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5210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6225" y="228601"/>
            <a:ext cx="8591550" cy="752128"/>
          </a:xfrm>
        </p:spPr>
        <p:txBody>
          <a:bodyPr>
            <a:normAutofit fontScale="90000"/>
          </a:bodyPr>
          <a:lstStyle/>
          <a:p>
            <a:pPr algn="ctr"/>
            <a:r>
              <a:rPr lang="zh-TW" altLang="en-US" dirty="0" smtClean="0">
                <a:latin typeface="Adobe 楷体 Std R" pitchFamily="18" charset="-128"/>
                <a:ea typeface="Adobe 楷体 Std R" pitchFamily="18" charset="-128"/>
              </a:rPr>
              <a:t>常備外傷處理用品</a:t>
            </a:r>
            <a:endParaRPr lang="zh-TW" altLang="en-US" dirty="0">
              <a:latin typeface="Adobe 楷体 Std R" pitchFamily="18" charset="-128"/>
              <a:ea typeface="Adobe 楷体 Std R" pitchFamily="18" charset="-128"/>
            </a:endParaRPr>
          </a:p>
        </p:txBody>
      </p:sp>
      <p:pic>
        <p:nvPicPr>
          <p:cNvPr id="1026" name="Picture 2"/>
          <p:cNvPicPr preferRelativeResize="0">
            <a:picLocks noGrp="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99672" y="1052736"/>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859632" y="2500714"/>
            <a:ext cx="720080" cy="369332"/>
          </a:xfrm>
          <a:prstGeom prst="rect">
            <a:avLst/>
          </a:prstGeom>
          <a:noFill/>
        </p:spPr>
        <p:txBody>
          <a:bodyPr wrap="square" rtlCol="0">
            <a:spAutoFit/>
          </a:bodyPr>
          <a:lstStyle/>
          <a:p>
            <a:r>
              <a:rPr lang="zh-TW" altLang="en-US" dirty="0" smtClean="0">
                <a:solidFill>
                  <a:srgbClr val="2E2224"/>
                </a:solidFill>
              </a:rPr>
              <a:t>口罩</a:t>
            </a:r>
            <a:endParaRPr lang="zh-TW" altLang="en-US" dirty="0">
              <a:solidFill>
                <a:srgbClr val="2E2224"/>
              </a:solidFill>
            </a:endParaRPr>
          </a:p>
        </p:txBody>
      </p:sp>
      <p:pic>
        <p:nvPicPr>
          <p:cNvPr id="6" name="圖片 5"/>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190774" y="1052736"/>
            <a:ext cx="1440000" cy="1440000"/>
          </a:xfrm>
          <a:prstGeom prst="rect">
            <a:avLst/>
          </a:prstGeom>
        </p:spPr>
      </p:pic>
      <p:sp>
        <p:nvSpPr>
          <p:cNvPr id="8" name="文字方塊 7"/>
          <p:cNvSpPr txBox="1"/>
          <p:nvPr/>
        </p:nvSpPr>
        <p:spPr>
          <a:xfrm>
            <a:off x="2586683" y="2495594"/>
            <a:ext cx="936104" cy="369332"/>
          </a:xfrm>
          <a:prstGeom prst="rect">
            <a:avLst/>
          </a:prstGeom>
          <a:noFill/>
        </p:spPr>
        <p:txBody>
          <a:bodyPr wrap="square" rtlCol="0">
            <a:spAutoFit/>
          </a:bodyPr>
          <a:lstStyle/>
          <a:p>
            <a:r>
              <a:rPr lang="zh-TW" altLang="en-US" dirty="0" smtClean="0">
                <a:solidFill>
                  <a:srgbClr val="2E2224"/>
                </a:solidFill>
              </a:rPr>
              <a:t>手套</a:t>
            </a:r>
            <a:endParaRPr lang="zh-TW" altLang="en-US" dirty="0">
              <a:solidFill>
                <a:srgbClr val="2E2224"/>
              </a:solidFill>
            </a:endParaRPr>
          </a:p>
        </p:txBody>
      </p:sp>
      <p:pic>
        <p:nvPicPr>
          <p:cNvPr id="11" name="圖片 10"/>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592092" y="1052736"/>
            <a:ext cx="1440000" cy="1440000"/>
          </a:xfrm>
          <a:prstGeom prst="rect">
            <a:avLst/>
          </a:prstGeom>
        </p:spPr>
      </p:pic>
      <p:pic>
        <p:nvPicPr>
          <p:cNvPr id="12" name="圖片 11"/>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7277317" y="1052736"/>
            <a:ext cx="1440000" cy="1440000"/>
          </a:xfrm>
          <a:prstGeom prst="rect">
            <a:avLst/>
          </a:prstGeom>
        </p:spPr>
      </p:pic>
      <p:sp>
        <p:nvSpPr>
          <p:cNvPr id="13" name="文字方塊 12"/>
          <p:cNvSpPr txBox="1"/>
          <p:nvPr/>
        </p:nvSpPr>
        <p:spPr>
          <a:xfrm>
            <a:off x="5664020" y="2500714"/>
            <a:ext cx="1296144" cy="369332"/>
          </a:xfrm>
          <a:prstGeom prst="rect">
            <a:avLst/>
          </a:prstGeom>
          <a:noFill/>
        </p:spPr>
        <p:txBody>
          <a:bodyPr wrap="square" rtlCol="0">
            <a:spAutoFit/>
          </a:bodyPr>
          <a:lstStyle/>
          <a:p>
            <a:r>
              <a:rPr lang="zh-TW" altLang="en-US" dirty="0" smtClean="0">
                <a:solidFill>
                  <a:srgbClr val="2E2224"/>
                </a:solidFill>
              </a:rPr>
              <a:t>      紗布</a:t>
            </a:r>
            <a:endParaRPr lang="zh-TW" altLang="en-US" dirty="0">
              <a:solidFill>
                <a:srgbClr val="2E2224"/>
              </a:solidFill>
            </a:endParaRPr>
          </a:p>
        </p:txBody>
      </p:sp>
      <p:sp>
        <p:nvSpPr>
          <p:cNvPr id="14" name="文字方塊 13"/>
          <p:cNvSpPr txBox="1"/>
          <p:nvPr/>
        </p:nvSpPr>
        <p:spPr>
          <a:xfrm>
            <a:off x="7302419" y="2534409"/>
            <a:ext cx="1440000" cy="369332"/>
          </a:xfrm>
          <a:prstGeom prst="rect">
            <a:avLst/>
          </a:prstGeom>
          <a:noFill/>
        </p:spPr>
        <p:txBody>
          <a:bodyPr wrap="square" rtlCol="0">
            <a:spAutoFit/>
          </a:bodyPr>
          <a:lstStyle/>
          <a:p>
            <a:r>
              <a:rPr lang="zh-TW" altLang="en-US" dirty="0" smtClean="0">
                <a:solidFill>
                  <a:srgbClr val="2E2224"/>
                </a:solidFill>
              </a:rPr>
              <a:t>      紙膠</a:t>
            </a:r>
            <a:endParaRPr lang="zh-TW" altLang="en-US" dirty="0">
              <a:solidFill>
                <a:srgbClr val="2E2224"/>
              </a:solidFill>
            </a:endParaRPr>
          </a:p>
        </p:txBody>
      </p:sp>
      <p:pic>
        <p:nvPicPr>
          <p:cNvPr id="15" name="圖片 14"/>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99672" y="2824356"/>
            <a:ext cx="1440000" cy="1440000"/>
          </a:xfrm>
          <a:prstGeom prst="rect">
            <a:avLst/>
          </a:prstGeom>
        </p:spPr>
      </p:pic>
      <p:sp>
        <p:nvSpPr>
          <p:cNvPr id="16" name="文字方塊 15"/>
          <p:cNvSpPr txBox="1"/>
          <p:nvPr/>
        </p:nvSpPr>
        <p:spPr>
          <a:xfrm>
            <a:off x="387624" y="4317768"/>
            <a:ext cx="1552048" cy="369332"/>
          </a:xfrm>
          <a:prstGeom prst="rect">
            <a:avLst/>
          </a:prstGeom>
          <a:noFill/>
        </p:spPr>
        <p:txBody>
          <a:bodyPr wrap="square" rtlCol="0">
            <a:spAutoFit/>
          </a:bodyPr>
          <a:lstStyle/>
          <a:p>
            <a:r>
              <a:rPr lang="zh-TW" altLang="en-US" dirty="0" smtClean="0">
                <a:solidFill>
                  <a:srgbClr val="2E2224"/>
                </a:solidFill>
              </a:rPr>
              <a:t>     酒精棉片</a:t>
            </a:r>
            <a:endParaRPr lang="zh-TW" altLang="en-US" dirty="0">
              <a:solidFill>
                <a:srgbClr val="2E2224"/>
              </a:solidFill>
            </a:endParaRPr>
          </a:p>
        </p:txBody>
      </p:sp>
      <p:sp>
        <p:nvSpPr>
          <p:cNvPr id="18" name="文字方塊 17"/>
          <p:cNvSpPr txBox="1"/>
          <p:nvPr/>
        </p:nvSpPr>
        <p:spPr>
          <a:xfrm>
            <a:off x="2260980" y="4325446"/>
            <a:ext cx="1229098" cy="369332"/>
          </a:xfrm>
          <a:prstGeom prst="rect">
            <a:avLst/>
          </a:prstGeom>
          <a:noFill/>
        </p:spPr>
        <p:txBody>
          <a:bodyPr wrap="square" rtlCol="0">
            <a:spAutoFit/>
          </a:bodyPr>
          <a:lstStyle/>
          <a:p>
            <a:r>
              <a:rPr lang="zh-TW" altLang="en-US" dirty="0" smtClean="0">
                <a:solidFill>
                  <a:srgbClr val="2E2224"/>
                </a:solidFill>
              </a:rPr>
              <a:t>      剪刀</a:t>
            </a:r>
            <a:endParaRPr lang="zh-TW" altLang="en-US" dirty="0">
              <a:solidFill>
                <a:srgbClr val="2E2224"/>
              </a:solidFill>
            </a:endParaRPr>
          </a:p>
        </p:txBody>
      </p:sp>
      <p:pic>
        <p:nvPicPr>
          <p:cNvPr id="19" name="圖片 18"/>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3936993" y="2852045"/>
            <a:ext cx="1440000" cy="1440000"/>
          </a:xfrm>
          <a:prstGeom prst="rect">
            <a:avLst/>
          </a:prstGeom>
        </p:spPr>
      </p:pic>
      <p:pic>
        <p:nvPicPr>
          <p:cNvPr id="20" name="圖片 19"/>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664020" y="2842691"/>
            <a:ext cx="1440000" cy="1440000"/>
          </a:xfrm>
          <a:prstGeom prst="rect">
            <a:avLst/>
          </a:prstGeom>
        </p:spPr>
      </p:pic>
      <p:sp>
        <p:nvSpPr>
          <p:cNvPr id="21" name="文字方塊 20"/>
          <p:cNvSpPr txBox="1"/>
          <p:nvPr/>
        </p:nvSpPr>
        <p:spPr>
          <a:xfrm>
            <a:off x="5752652" y="4325446"/>
            <a:ext cx="1368072" cy="369332"/>
          </a:xfrm>
          <a:prstGeom prst="rect">
            <a:avLst/>
          </a:prstGeom>
          <a:noFill/>
        </p:spPr>
        <p:txBody>
          <a:bodyPr wrap="square" rtlCol="0">
            <a:spAutoFit/>
          </a:bodyPr>
          <a:lstStyle/>
          <a:p>
            <a:r>
              <a:rPr lang="zh-TW" altLang="en-US" dirty="0" smtClean="0">
                <a:solidFill>
                  <a:srgbClr val="2E2224"/>
                </a:solidFill>
              </a:rPr>
              <a:t>   優點溶液</a:t>
            </a:r>
            <a:endParaRPr lang="en-US" altLang="zh-TW" dirty="0" smtClean="0">
              <a:solidFill>
                <a:srgbClr val="2E2224"/>
              </a:solidFill>
            </a:endParaRPr>
          </a:p>
        </p:txBody>
      </p:sp>
      <p:sp>
        <p:nvSpPr>
          <p:cNvPr id="22" name="文字方塊 21"/>
          <p:cNvSpPr txBox="1"/>
          <p:nvPr/>
        </p:nvSpPr>
        <p:spPr>
          <a:xfrm>
            <a:off x="4106218" y="4325446"/>
            <a:ext cx="1247416" cy="369332"/>
          </a:xfrm>
          <a:prstGeom prst="rect">
            <a:avLst/>
          </a:prstGeom>
          <a:noFill/>
        </p:spPr>
        <p:txBody>
          <a:bodyPr wrap="square" rtlCol="0">
            <a:spAutoFit/>
          </a:bodyPr>
          <a:lstStyle/>
          <a:p>
            <a:r>
              <a:rPr lang="zh-TW" altLang="en-US" dirty="0" smtClean="0">
                <a:solidFill>
                  <a:srgbClr val="2E2224"/>
                </a:solidFill>
              </a:rPr>
              <a:t>      棉棒</a:t>
            </a:r>
            <a:endParaRPr lang="zh-TW" altLang="en-US" dirty="0">
              <a:solidFill>
                <a:srgbClr val="2E2224"/>
              </a:solidFill>
            </a:endParaRPr>
          </a:p>
        </p:txBody>
      </p:sp>
      <p:pic>
        <p:nvPicPr>
          <p:cNvPr id="23" name="圖片 2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7302419" y="2842691"/>
            <a:ext cx="1440000" cy="1440000"/>
          </a:xfrm>
          <a:prstGeom prst="rect">
            <a:avLst/>
          </a:prstGeom>
        </p:spPr>
      </p:pic>
      <p:sp>
        <p:nvSpPr>
          <p:cNvPr id="24" name="文字方塊 23"/>
          <p:cNvSpPr txBox="1"/>
          <p:nvPr/>
        </p:nvSpPr>
        <p:spPr>
          <a:xfrm>
            <a:off x="7435130" y="4304549"/>
            <a:ext cx="1080120" cy="369332"/>
          </a:xfrm>
          <a:prstGeom prst="rect">
            <a:avLst/>
          </a:prstGeom>
          <a:noFill/>
        </p:spPr>
        <p:txBody>
          <a:bodyPr wrap="square" rtlCol="0">
            <a:spAutoFit/>
          </a:bodyPr>
          <a:lstStyle/>
          <a:p>
            <a:r>
              <a:rPr lang="zh-TW" altLang="en-US" dirty="0" smtClean="0">
                <a:solidFill>
                  <a:srgbClr val="2E2224"/>
                </a:solidFill>
              </a:rPr>
              <a:t>  壓舌板</a:t>
            </a:r>
            <a:endParaRPr lang="zh-TW" altLang="en-US" dirty="0">
              <a:solidFill>
                <a:srgbClr val="2E2224"/>
              </a:solidFill>
            </a:endParaRPr>
          </a:p>
        </p:txBody>
      </p:sp>
      <p:pic>
        <p:nvPicPr>
          <p:cNvPr id="25" name="圖片 24"/>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1028951" y="4791663"/>
            <a:ext cx="1440000" cy="1440000"/>
          </a:xfrm>
          <a:prstGeom prst="rect">
            <a:avLst/>
          </a:prstGeom>
        </p:spPr>
      </p:pic>
      <p:pic>
        <p:nvPicPr>
          <p:cNvPr id="26" name="圖片 25"/>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2977457" y="4777560"/>
            <a:ext cx="1440000" cy="1440000"/>
          </a:xfrm>
          <a:prstGeom prst="rect">
            <a:avLst/>
          </a:prstGeom>
        </p:spPr>
      </p:pic>
      <p:pic>
        <p:nvPicPr>
          <p:cNvPr id="27" name="圖片 26"/>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4877475" y="4777560"/>
            <a:ext cx="1440000" cy="1440000"/>
          </a:xfrm>
          <a:prstGeom prst="rect">
            <a:avLst/>
          </a:prstGeom>
        </p:spPr>
      </p:pic>
      <p:pic>
        <p:nvPicPr>
          <p:cNvPr id="28" name="圖片 27"/>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6747677" y="4777560"/>
            <a:ext cx="1440000" cy="1440000"/>
          </a:xfrm>
          <a:prstGeom prst="rect">
            <a:avLst/>
          </a:prstGeom>
        </p:spPr>
      </p:pic>
      <p:sp>
        <p:nvSpPr>
          <p:cNvPr id="29" name="文字方塊 28"/>
          <p:cNvSpPr txBox="1"/>
          <p:nvPr/>
        </p:nvSpPr>
        <p:spPr>
          <a:xfrm>
            <a:off x="1055720" y="6321206"/>
            <a:ext cx="1184001" cy="369332"/>
          </a:xfrm>
          <a:prstGeom prst="rect">
            <a:avLst/>
          </a:prstGeom>
          <a:noFill/>
        </p:spPr>
        <p:txBody>
          <a:bodyPr wrap="square" rtlCol="0">
            <a:spAutoFit/>
          </a:bodyPr>
          <a:lstStyle/>
          <a:p>
            <a:r>
              <a:rPr lang="zh-TW" altLang="en-US" dirty="0" smtClean="0">
                <a:solidFill>
                  <a:srgbClr val="2E2224"/>
                </a:solidFill>
              </a:rPr>
              <a:t>三角巾</a:t>
            </a:r>
            <a:endParaRPr lang="zh-TW" altLang="en-US" dirty="0">
              <a:solidFill>
                <a:srgbClr val="2E2224"/>
              </a:solidFill>
            </a:endParaRPr>
          </a:p>
        </p:txBody>
      </p:sp>
      <p:sp>
        <p:nvSpPr>
          <p:cNvPr id="30" name="文字方塊 29"/>
          <p:cNvSpPr txBox="1"/>
          <p:nvPr/>
        </p:nvSpPr>
        <p:spPr>
          <a:xfrm>
            <a:off x="2980980" y="6321206"/>
            <a:ext cx="1125238" cy="369332"/>
          </a:xfrm>
          <a:prstGeom prst="rect">
            <a:avLst/>
          </a:prstGeom>
          <a:noFill/>
        </p:spPr>
        <p:txBody>
          <a:bodyPr wrap="square" rtlCol="0">
            <a:spAutoFit/>
          </a:bodyPr>
          <a:lstStyle/>
          <a:p>
            <a:r>
              <a:rPr lang="zh-TW" altLang="en-US" dirty="0" smtClean="0">
                <a:solidFill>
                  <a:srgbClr val="2E2224"/>
                </a:solidFill>
              </a:rPr>
              <a:t>    繃帶</a:t>
            </a:r>
            <a:endParaRPr lang="zh-TW" altLang="en-US" dirty="0">
              <a:solidFill>
                <a:srgbClr val="2E2224"/>
              </a:solidFill>
            </a:endParaRPr>
          </a:p>
        </p:txBody>
      </p:sp>
      <p:sp>
        <p:nvSpPr>
          <p:cNvPr id="31" name="文字方塊 30"/>
          <p:cNvSpPr txBox="1"/>
          <p:nvPr/>
        </p:nvSpPr>
        <p:spPr>
          <a:xfrm>
            <a:off x="5102125" y="6354840"/>
            <a:ext cx="936104" cy="369332"/>
          </a:xfrm>
          <a:prstGeom prst="rect">
            <a:avLst/>
          </a:prstGeom>
          <a:noFill/>
        </p:spPr>
        <p:txBody>
          <a:bodyPr wrap="square" rtlCol="0">
            <a:spAutoFit/>
          </a:bodyPr>
          <a:lstStyle/>
          <a:p>
            <a:r>
              <a:rPr lang="zh-TW" altLang="en-US" dirty="0" smtClean="0">
                <a:solidFill>
                  <a:srgbClr val="2E2224"/>
                </a:solidFill>
              </a:rPr>
              <a:t>  彎盆</a:t>
            </a:r>
            <a:endParaRPr lang="zh-TW" altLang="en-US" dirty="0">
              <a:solidFill>
                <a:srgbClr val="2E2224"/>
              </a:solidFill>
            </a:endParaRPr>
          </a:p>
        </p:txBody>
      </p:sp>
      <p:sp>
        <p:nvSpPr>
          <p:cNvPr id="1024" name="文字方塊 1023"/>
          <p:cNvSpPr txBox="1"/>
          <p:nvPr/>
        </p:nvSpPr>
        <p:spPr>
          <a:xfrm>
            <a:off x="6960164" y="6223691"/>
            <a:ext cx="1015026" cy="369332"/>
          </a:xfrm>
          <a:prstGeom prst="rect">
            <a:avLst/>
          </a:prstGeom>
          <a:noFill/>
        </p:spPr>
        <p:txBody>
          <a:bodyPr wrap="square" rtlCol="0">
            <a:spAutoFit/>
          </a:bodyPr>
          <a:lstStyle/>
          <a:p>
            <a:r>
              <a:rPr lang="zh-TW" altLang="en-US" dirty="0" smtClean="0">
                <a:solidFill>
                  <a:srgbClr val="2E2224"/>
                </a:solidFill>
              </a:rPr>
              <a:t>    鑷子</a:t>
            </a:r>
            <a:endParaRPr lang="zh-TW" altLang="en-US" dirty="0">
              <a:solidFill>
                <a:srgbClr val="2E2224"/>
              </a:solidFill>
            </a:endParaRPr>
          </a:p>
        </p:txBody>
      </p:sp>
      <p:sp>
        <p:nvSpPr>
          <p:cNvPr id="3" name="文字方塊 2"/>
          <p:cNvSpPr txBox="1"/>
          <p:nvPr/>
        </p:nvSpPr>
        <p:spPr>
          <a:xfrm>
            <a:off x="4259685" y="2492736"/>
            <a:ext cx="940482" cy="369332"/>
          </a:xfrm>
          <a:prstGeom prst="rect">
            <a:avLst/>
          </a:prstGeom>
          <a:noFill/>
        </p:spPr>
        <p:txBody>
          <a:bodyPr wrap="square" rtlCol="0">
            <a:spAutoFit/>
          </a:bodyPr>
          <a:lstStyle/>
          <a:p>
            <a:r>
              <a:rPr lang="zh-TW" altLang="en-US" dirty="0" smtClean="0"/>
              <a:t>護目鏡</a:t>
            </a:r>
            <a:endParaRPr lang="zh-TW" altLang="en-US" dirty="0"/>
          </a:p>
        </p:txBody>
      </p:sp>
      <p:pic>
        <p:nvPicPr>
          <p:cNvPr id="4" name="圖片 3"/>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2204415" y="2870046"/>
            <a:ext cx="1440000" cy="1440000"/>
          </a:xfrm>
          <a:prstGeom prst="rect">
            <a:avLst/>
          </a:prstGeom>
        </p:spPr>
      </p:pic>
      <p:pic>
        <p:nvPicPr>
          <p:cNvPr id="7" name="圖片 6"/>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3843100" y="1094409"/>
            <a:ext cx="1440000" cy="1440000"/>
          </a:xfrm>
          <a:prstGeom prst="rect">
            <a:avLst/>
          </a:prstGeom>
        </p:spPr>
      </p:pic>
    </p:spTree>
    <p:extLst>
      <p:ext uri="{BB962C8B-B14F-4D97-AF65-F5344CB8AC3E}">
        <p14:creationId xmlns:p14="http://schemas.microsoft.com/office/powerpoint/2010/main" val="1154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7964" y="764704"/>
            <a:ext cx="7620000" cy="1143000"/>
          </a:xfrm>
        </p:spPr>
        <p:txBody>
          <a:bodyPr>
            <a:normAutofit/>
          </a:bodyPr>
          <a:lstStyle/>
          <a:p>
            <a:pPr algn="ctr"/>
            <a:r>
              <a:rPr lang="zh-TW" altLang="en-US" sz="4400" dirty="0" smtClean="0">
                <a:solidFill>
                  <a:schemeClr val="tx1"/>
                </a:solidFill>
                <a:latin typeface="Adobe 楷体 Std R" pitchFamily="18" charset="-128"/>
                <a:ea typeface="Adobe 楷体 Std R" pitchFamily="18" charset="-128"/>
              </a:rPr>
              <a:t>血壓計</a:t>
            </a:r>
            <a:endParaRPr lang="zh-TW" altLang="en-US" sz="4400" dirty="0">
              <a:solidFill>
                <a:schemeClr val="tx1"/>
              </a:solidFill>
              <a:latin typeface="Adobe 楷体 Std R" pitchFamily="18" charset="-128"/>
              <a:ea typeface="Adobe 楷体 Std R" pitchFamily="18" charset="-128"/>
            </a:endParaRPr>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91377"/>
            <a:ext cx="4536504" cy="28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979712" y="5618856"/>
            <a:ext cx="5832648" cy="461665"/>
          </a:xfrm>
          <a:prstGeom prst="rect">
            <a:avLst/>
          </a:prstGeom>
          <a:noFill/>
        </p:spPr>
        <p:txBody>
          <a:bodyPr wrap="square" rtlCol="0">
            <a:spAutoFit/>
          </a:bodyPr>
          <a:lstStyle/>
          <a:p>
            <a:r>
              <a:rPr lang="zh-TW" altLang="zh-TW" sz="2400" dirty="0">
                <a:solidFill>
                  <a:srgbClr val="2E2224"/>
                </a:solidFill>
                <a:latin typeface="標楷體" panose="03000509000000000000" pitchFamily="65" charset="-120"/>
                <a:ea typeface="標楷體" panose="03000509000000000000" pitchFamily="65" charset="-120"/>
              </a:rPr>
              <a:t>測量手臂之臂動脈測量及脈搏次數。</a:t>
            </a:r>
            <a:endParaRPr lang="zh-TW" altLang="en-US" sz="2400" dirty="0">
              <a:solidFill>
                <a:srgbClr val="2E2224"/>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2987824" y="4937176"/>
            <a:ext cx="2736304" cy="400110"/>
          </a:xfrm>
          <a:prstGeom prst="rect">
            <a:avLst/>
          </a:prstGeom>
          <a:noFill/>
        </p:spPr>
        <p:txBody>
          <a:bodyPr wrap="square" rtlCol="0">
            <a:spAutoFit/>
          </a:bodyPr>
          <a:lstStyle/>
          <a:p>
            <a:pPr algn="ctr"/>
            <a:r>
              <a:rPr lang="en-US" altLang="zh-TW" sz="2000" dirty="0" smtClean="0">
                <a:solidFill>
                  <a:srgbClr val="2E2224"/>
                </a:solidFill>
                <a:latin typeface="標楷體" panose="03000509000000000000" pitchFamily="65" charset="-120"/>
                <a:ea typeface="標楷體" panose="03000509000000000000" pitchFamily="65" charset="-120"/>
              </a:rPr>
              <a:t>(</a:t>
            </a:r>
            <a:r>
              <a:rPr lang="zh-TW" altLang="zh-TW" sz="2000" dirty="0" smtClean="0">
                <a:solidFill>
                  <a:srgbClr val="FF0000"/>
                </a:solidFill>
                <a:latin typeface="標楷體" panose="03000509000000000000" pitchFamily="65" charset="-120"/>
                <a:ea typeface="標楷體" panose="03000509000000000000" pitchFamily="65" charset="-120"/>
              </a:rPr>
              <a:t>手臂式</a:t>
            </a:r>
            <a:r>
              <a:rPr lang="en-US" altLang="zh-TW" sz="2000" dirty="0" smtClean="0">
                <a:solidFill>
                  <a:srgbClr val="2E2224"/>
                </a:solidFill>
                <a:latin typeface="標楷體" panose="03000509000000000000" pitchFamily="65" charset="-120"/>
                <a:ea typeface="標楷體" panose="03000509000000000000" pitchFamily="65" charset="-120"/>
              </a:rPr>
              <a:t>)</a:t>
            </a:r>
            <a:endParaRPr lang="zh-TW" altLang="en-US" sz="2000" dirty="0">
              <a:solidFill>
                <a:srgbClr val="2E2224"/>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96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57808"/>
            <a:ext cx="7620000" cy="1143000"/>
          </a:xfrm>
        </p:spPr>
        <p:txBody>
          <a:bodyPr>
            <a:normAutofit/>
          </a:bodyPr>
          <a:lstStyle/>
          <a:p>
            <a:pPr algn="ctr"/>
            <a:r>
              <a:rPr lang="zh-TW" altLang="zh-TW" sz="4400" dirty="0" smtClean="0">
                <a:solidFill>
                  <a:schemeClr val="tx1"/>
                </a:solidFill>
                <a:latin typeface="Adobe 楷体 Std R" pitchFamily="18" charset="-128"/>
                <a:ea typeface="Adobe 楷体 Std R" pitchFamily="18" charset="-128"/>
              </a:rPr>
              <a:t>氧氣組</a:t>
            </a:r>
            <a:endParaRPr lang="zh-TW" altLang="en-US" sz="4400" dirty="0">
              <a:solidFill>
                <a:schemeClr val="tx1"/>
              </a:solidFill>
              <a:latin typeface="Adobe 楷体 Std R" pitchFamily="18" charset="-128"/>
              <a:ea typeface="Adobe 楷体 Std R" pitchFamily="18"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2736304" cy="364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03848" y="2078675"/>
            <a:ext cx="5328592" cy="3046988"/>
          </a:xfrm>
          <a:prstGeom prst="rect">
            <a:avLst/>
          </a:prstGeom>
        </p:spPr>
        <p:txBody>
          <a:bodyPr wrap="square">
            <a:spAutoFit/>
          </a:bodyPr>
          <a:lstStyle/>
          <a:p>
            <a:r>
              <a:rPr lang="zh-TW" altLang="en-US" sz="2400" dirty="0" smtClean="0">
                <a:solidFill>
                  <a:srgbClr val="2E2224"/>
                </a:solidFill>
                <a:latin typeface="標楷體" panose="03000509000000000000" pitchFamily="65" charset="-120"/>
                <a:ea typeface="標楷體" panose="03000509000000000000" pitchFamily="65" charset="-120"/>
              </a:rPr>
              <a:t>一、氧氣</a:t>
            </a:r>
            <a:r>
              <a:rPr lang="zh-TW" altLang="en-US" sz="2400" dirty="0">
                <a:solidFill>
                  <a:srgbClr val="2E2224"/>
                </a:solidFill>
                <a:latin typeface="標楷體" panose="03000509000000000000" pitchFamily="65" charset="-120"/>
                <a:ea typeface="標楷體" panose="03000509000000000000" pitchFamily="65" charset="-120"/>
              </a:rPr>
              <a:t>組是否有足夠氧氣量</a:t>
            </a:r>
            <a:r>
              <a:rPr lang="en-US" altLang="zh-TW" sz="2400" dirty="0">
                <a:solidFill>
                  <a:srgbClr val="2E2224"/>
                </a:solidFill>
                <a:latin typeface="標楷體" panose="03000509000000000000" pitchFamily="65" charset="-120"/>
                <a:ea typeface="標楷體" panose="03000509000000000000" pitchFamily="65" charset="-120"/>
              </a:rPr>
              <a:t>(</a:t>
            </a:r>
            <a:r>
              <a:rPr lang="zh-TW" altLang="en-US" sz="2400" dirty="0">
                <a:solidFill>
                  <a:srgbClr val="2E2224"/>
                </a:solidFill>
                <a:latin typeface="標楷體" panose="03000509000000000000" pitchFamily="65" charset="-120"/>
                <a:ea typeface="標楷體" panose="03000509000000000000" pitchFamily="65" charset="-120"/>
              </a:rPr>
              <a:t>壓力表</a:t>
            </a:r>
            <a:r>
              <a:rPr lang="en-US" altLang="zh-TW" sz="2400" dirty="0">
                <a:solidFill>
                  <a:srgbClr val="2E2224"/>
                </a:solidFill>
                <a:latin typeface="標楷體" panose="03000509000000000000" pitchFamily="65" charset="-120"/>
                <a:ea typeface="標楷體" panose="03000509000000000000" pitchFamily="65" charset="-120"/>
              </a:rPr>
              <a:t>)</a:t>
            </a:r>
            <a:r>
              <a:rPr lang="zh-TW" altLang="en-US" sz="2400" dirty="0">
                <a:solidFill>
                  <a:srgbClr val="2E2224"/>
                </a:solidFill>
                <a:latin typeface="標楷體" panose="03000509000000000000" pitchFamily="65" charset="-120"/>
                <a:ea typeface="標楷體" panose="03000509000000000000" pitchFamily="65" charset="-120"/>
              </a:rPr>
              <a:t>，接上氧氣導管，打開氧氣開關，調整適當流速。</a:t>
            </a:r>
          </a:p>
          <a:p>
            <a:r>
              <a:rPr lang="zh-TW" altLang="en-US" sz="2400" dirty="0" smtClean="0">
                <a:solidFill>
                  <a:srgbClr val="2E2224"/>
                </a:solidFill>
                <a:latin typeface="標楷體" panose="03000509000000000000" pitchFamily="65" charset="-120"/>
                <a:ea typeface="標楷體" panose="03000509000000000000" pitchFamily="65" charset="-120"/>
              </a:rPr>
              <a:t>二、調整</a:t>
            </a:r>
            <a:r>
              <a:rPr lang="zh-TW" altLang="en-US" sz="2400" dirty="0">
                <a:solidFill>
                  <a:srgbClr val="2E2224"/>
                </a:solidFill>
                <a:latin typeface="標楷體" panose="03000509000000000000" pitchFamily="65" charset="-120"/>
                <a:ea typeface="標楷體" panose="03000509000000000000" pitchFamily="65" charset="-120"/>
              </a:rPr>
              <a:t>流量至適當流速（鼻導管</a:t>
            </a:r>
            <a:r>
              <a:rPr lang="en-US" altLang="zh-TW" sz="2400" dirty="0">
                <a:solidFill>
                  <a:srgbClr val="2E2224"/>
                </a:solidFill>
                <a:latin typeface="標楷體" panose="03000509000000000000" pitchFamily="65" charset="-120"/>
                <a:ea typeface="標楷體" panose="03000509000000000000" pitchFamily="65" charset="-120"/>
              </a:rPr>
              <a:t>1~6 L/min</a:t>
            </a:r>
            <a:r>
              <a:rPr lang="zh-TW" altLang="en-US" sz="2400" dirty="0">
                <a:solidFill>
                  <a:srgbClr val="2E2224"/>
                </a:solidFill>
                <a:latin typeface="標楷體" panose="03000509000000000000" pitchFamily="65" charset="-120"/>
                <a:ea typeface="標楷體" panose="03000509000000000000" pitchFamily="65" charset="-120"/>
              </a:rPr>
              <a:t>、面罩</a:t>
            </a:r>
            <a:r>
              <a:rPr lang="en-US" altLang="zh-TW" sz="2400" dirty="0">
                <a:solidFill>
                  <a:srgbClr val="2E2224"/>
                </a:solidFill>
                <a:latin typeface="標楷體" panose="03000509000000000000" pitchFamily="65" charset="-120"/>
                <a:ea typeface="標楷體" panose="03000509000000000000" pitchFamily="65" charset="-120"/>
              </a:rPr>
              <a:t>6~10 L/min</a:t>
            </a:r>
            <a:r>
              <a:rPr lang="zh-TW" altLang="en-US" sz="2400" dirty="0">
                <a:solidFill>
                  <a:srgbClr val="2E2224"/>
                </a:solidFill>
                <a:latin typeface="標楷體" panose="03000509000000000000" pitchFamily="65" charset="-120"/>
                <a:ea typeface="標楷體" panose="03000509000000000000" pitchFamily="65" charset="-120"/>
              </a:rPr>
              <a:t>、甦醒球</a:t>
            </a:r>
            <a:r>
              <a:rPr lang="en-US" altLang="zh-TW" sz="2400" dirty="0">
                <a:solidFill>
                  <a:srgbClr val="2E2224"/>
                </a:solidFill>
                <a:latin typeface="標楷體" panose="03000509000000000000" pitchFamily="65" charset="-120"/>
                <a:ea typeface="標楷體" panose="03000509000000000000" pitchFamily="65" charset="-120"/>
              </a:rPr>
              <a:t>15 L/min</a:t>
            </a:r>
            <a:r>
              <a:rPr lang="zh-TW" altLang="en-US" sz="2400" dirty="0">
                <a:solidFill>
                  <a:srgbClr val="2E2224"/>
                </a:solidFill>
                <a:latin typeface="標楷體" panose="03000509000000000000" pitchFamily="65" charset="-120"/>
                <a:ea typeface="標楷體" panose="03000509000000000000" pitchFamily="65" charset="-120"/>
              </a:rPr>
              <a:t>）。</a:t>
            </a:r>
          </a:p>
          <a:p>
            <a:r>
              <a:rPr lang="zh-TW" altLang="en-US" sz="2400" dirty="0" smtClean="0">
                <a:solidFill>
                  <a:srgbClr val="2E2224"/>
                </a:solidFill>
                <a:latin typeface="標楷體" panose="03000509000000000000" pitchFamily="65" charset="-120"/>
                <a:ea typeface="標楷體" panose="03000509000000000000" pitchFamily="65" charset="-120"/>
              </a:rPr>
              <a:t>三、將</a:t>
            </a:r>
            <a:r>
              <a:rPr lang="zh-TW" altLang="en-US" sz="2400" dirty="0">
                <a:solidFill>
                  <a:srgbClr val="2E2224"/>
                </a:solidFill>
                <a:latin typeface="標楷體" panose="03000509000000000000" pitchFamily="65" charset="-120"/>
                <a:ea typeface="標楷體" panose="03000509000000000000" pitchFamily="65" charset="-120"/>
              </a:rPr>
              <a:t>氧氣（鼻導管、面罩、甦醒球）置戴於患者。</a:t>
            </a:r>
          </a:p>
        </p:txBody>
      </p:sp>
    </p:spTree>
    <p:extLst>
      <p:ext uri="{BB962C8B-B14F-4D97-AF65-F5344CB8AC3E}">
        <p14:creationId xmlns:p14="http://schemas.microsoft.com/office/powerpoint/2010/main" val="183687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5880" y="836712"/>
            <a:ext cx="7620000" cy="1143000"/>
          </a:xfrm>
        </p:spPr>
        <p:txBody>
          <a:bodyPr>
            <a:normAutofit/>
          </a:bodyPr>
          <a:lstStyle/>
          <a:p>
            <a:pPr algn="ctr"/>
            <a:r>
              <a:rPr lang="zh-TW" altLang="zh-TW" sz="4400" dirty="0">
                <a:solidFill>
                  <a:schemeClr val="tx1"/>
                </a:solidFill>
                <a:latin typeface="Adobe 楷体 Std R" pitchFamily="18" charset="-128"/>
                <a:ea typeface="Adobe 楷体 Std R" pitchFamily="18" charset="-128"/>
              </a:rPr>
              <a:t>氧氣</a:t>
            </a:r>
            <a:r>
              <a:rPr lang="zh-TW" altLang="zh-TW" sz="4400" dirty="0" smtClean="0">
                <a:solidFill>
                  <a:schemeClr val="tx1"/>
                </a:solidFill>
                <a:latin typeface="Adobe 楷体 Std R" pitchFamily="18" charset="-128"/>
                <a:ea typeface="Adobe 楷体 Std R" pitchFamily="18" charset="-128"/>
              </a:rPr>
              <a:t>面罩</a:t>
            </a:r>
            <a:endParaRPr lang="zh-TW" altLang="en-US" sz="4400" dirty="0">
              <a:solidFill>
                <a:schemeClr val="tx1"/>
              </a:solidFill>
              <a:latin typeface="Adobe 楷体 Std R" pitchFamily="18" charset="-128"/>
              <a:ea typeface="Adobe 楷体 Std R" pitchFamily="18" charset="-128"/>
            </a:endParaRPr>
          </a:p>
        </p:txBody>
      </p:sp>
      <p:sp>
        <p:nvSpPr>
          <p:cNvPr id="3" name="矩形 2"/>
          <p:cNvSpPr/>
          <p:nvPr/>
        </p:nvSpPr>
        <p:spPr>
          <a:xfrm>
            <a:off x="3678163" y="2436742"/>
            <a:ext cx="4752528" cy="2308324"/>
          </a:xfrm>
          <a:prstGeom prst="rect">
            <a:avLst/>
          </a:prstGeom>
        </p:spPr>
        <p:txBody>
          <a:bodyPr wrap="square">
            <a:spAutoFit/>
          </a:bodyPr>
          <a:lstStyle/>
          <a:p>
            <a:r>
              <a:rPr lang="zh-TW" altLang="en-US" sz="2400" dirty="0">
                <a:solidFill>
                  <a:srgbClr val="2E2224"/>
                </a:solidFill>
                <a:latin typeface="標楷體" panose="03000509000000000000" pitchFamily="65" charset="-120"/>
                <a:ea typeface="標楷體" panose="03000509000000000000" pitchFamily="65" charset="-120"/>
              </a:rPr>
              <a:t>主要為呼吸短促的病患提供高濃度氧氣。</a:t>
            </a:r>
          </a:p>
          <a:p>
            <a:r>
              <a:rPr lang="zh-TW" altLang="en-US" sz="2400" dirty="0">
                <a:solidFill>
                  <a:srgbClr val="2E2224"/>
                </a:solidFill>
                <a:latin typeface="標楷體" panose="03000509000000000000" pitchFamily="65" charset="-120"/>
                <a:ea typeface="標楷體" panose="03000509000000000000" pitchFamily="65" charset="-120"/>
              </a:rPr>
              <a:t>這種面罩可讓空氣滲入，在使用高流量率時給予氧氣量為 </a:t>
            </a:r>
            <a:r>
              <a:rPr lang="en-US" altLang="zh-TW" sz="2400" dirty="0">
                <a:solidFill>
                  <a:srgbClr val="2E2224"/>
                </a:solidFill>
                <a:latin typeface="標楷體" panose="03000509000000000000" pitchFamily="65" charset="-120"/>
                <a:ea typeface="標楷體" panose="03000509000000000000" pitchFamily="65" charset="-120"/>
              </a:rPr>
              <a:t>60%</a:t>
            </a:r>
            <a:r>
              <a:rPr lang="zh-TW" altLang="en-US" sz="2400" dirty="0">
                <a:solidFill>
                  <a:srgbClr val="2E2224"/>
                </a:solidFill>
                <a:latin typeface="標楷體" panose="03000509000000000000" pitchFamily="65" charset="-120"/>
                <a:ea typeface="標楷體" panose="03000509000000000000" pitchFamily="65" charset="-120"/>
              </a:rPr>
              <a:t>。普通面罩有兩個尺寸，分為成人及兒童</a:t>
            </a:r>
          </a:p>
        </p:txBody>
      </p:sp>
      <p:pic>
        <p:nvPicPr>
          <p:cNvPr id="307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2736000"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6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4744"/>
            <a:ext cx="7620000" cy="1143000"/>
          </a:xfrm>
        </p:spPr>
        <p:txBody>
          <a:bodyPr>
            <a:normAutofit/>
          </a:bodyPr>
          <a:lstStyle/>
          <a:p>
            <a:pPr algn="ctr"/>
            <a:r>
              <a:rPr lang="zh-TW" altLang="zh-TW" sz="4400" dirty="0">
                <a:solidFill>
                  <a:schemeClr val="tx1"/>
                </a:solidFill>
                <a:latin typeface="Adobe 楷体 Std R" pitchFamily="18" charset="-128"/>
                <a:ea typeface="Adobe 楷体 Std R" pitchFamily="18" charset="-128"/>
              </a:rPr>
              <a:t>氧氣鼻管</a:t>
            </a:r>
            <a:endParaRPr lang="zh-TW" altLang="en-US" sz="4400" dirty="0">
              <a:solidFill>
                <a:schemeClr val="tx1"/>
              </a:solidFill>
              <a:latin typeface="Adobe 楷体 Std R" pitchFamily="18" charset="-128"/>
              <a:ea typeface="Adobe 楷体 Std R" pitchFamily="18" charset="-128"/>
            </a:endParaRPr>
          </a:p>
        </p:txBody>
      </p:sp>
      <p:sp>
        <p:nvSpPr>
          <p:cNvPr id="3" name="矩形 2"/>
          <p:cNvSpPr/>
          <p:nvPr/>
        </p:nvSpPr>
        <p:spPr>
          <a:xfrm>
            <a:off x="3779912" y="2683192"/>
            <a:ext cx="4572000" cy="2308324"/>
          </a:xfrm>
          <a:prstGeom prst="rect">
            <a:avLst/>
          </a:prstGeom>
        </p:spPr>
        <p:txBody>
          <a:bodyPr>
            <a:spAutoFit/>
          </a:bodyPr>
          <a:lstStyle/>
          <a:p>
            <a:r>
              <a:rPr lang="zh-TW" altLang="zh-TW" sz="2400" dirty="0" smtClean="0">
                <a:solidFill>
                  <a:srgbClr val="2E2224"/>
                </a:solidFill>
                <a:latin typeface="標楷體" panose="03000509000000000000" pitchFamily="65" charset="-120"/>
                <a:ea typeface="標楷體" panose="03000509000000000000" pitchFamily="65" charset="-120"/>
              </a:rPr>
              <a:t>一</a:t>
            </a:r>
            <a:r>
              <a:rPr lang="zh-TW" altLang="en-US" sz="2400" dirty="0">
                <a:solidFill>
                  <a:srgbClr val="2E2224"/>
                </a:solidFill>
                <a:latin typeface="標楷體" panose="03000509000000000000" pitchFamily="65" charset="-120"/>
                <a:ea typeface="標楷體" panose="03000509000000000000" pitchFamily="65" charset="-120"/>
              </a:rPr>
              <a:t>、</a:t>
            </a:r>
            <a:r>
              <a:rPr lang="zh-TW" altLang="zh-TW" sz="2400" dirty="0" smtClean="0">
                <a:solidFill>
                  <a:srgbClr val="2E2224"/>
                </a:solidFill>
                <a:latin typeface="標楷體" panose="03000509000000000000" pitchFamily="65" charset="-120"/>
                <a:ea typeface="標楷體" panose="03000509000000000000" pitchFamily="65" charset="-120"/>
              </a:rPr>
              <a:t>氧氣</a:t>
            </a:r>
            <a:r>
              <a:rPr lang="zh-TW" altLang="zh-TW" sz="2400" dirty="0">
                <a:solidFill>
                  <a:srgbClr val="2E2224"/>
                </a:solidFill>
                <a:latin typeface="標楷體" panose="03000509000000000000" pitchFamily="65" charset="-120"/>
                <a:ea typeface="標楷體" panose="03000509000000000000" pitchFamily="65" charset="-120"/>
              </a:rPr>
              <a:t>鼻管是放進病患鼻孔的塑膠管子，可用於未有出現明顯缺氧徵狀而呼吸短促的病患身上。</a:t>
            </a:r>
            <a:r>
              <a:rPr lang="en-US" altLang="zh-TW" sz="2400" dirty="0">
                <a:solidFill>
                  <a:srgbClr val="2E2224"/>
                </a:solidFill>
                <a:latin typeface="標楷體" panose="03000509000000000000" pitchFamily="65" charset="-120"/>
                <a:ea typeface="標楷體" panose="03000509000000000000" pitchFamily="65" charset="-120"/>
              </a:rPr>
              <a:t/>
            </a:r>
            <a:br>
              <a:rPr lang="en-US" altLang="zh-TW" sz="2400" dirty="0">
                <a:solidFill>
                  <a:srgbClr val="2E2224"/>
                </a:solidFill>
                <a:latin typeface="標楷體" panose="03000509000000000000" pitchFamily="65" charset="-120"/>
                <a:ea typeface="標楷體" panose="03000509000000000000" pitchFamily="65" charset="-120"/>
              </a:rPr>
            </a:br>
            <a:r>
              <a:rPr lang="zh-TW" altLang="zh-TW" sz="2400" dirty="0" smtClean="0">
                <a:solidFill>
                  <a:srgbClr val="2E2224"/>
                </a:solidFill>
                <a:latin typeface="標楷體" panose="03000509000000000000" pitchFamily="65" charset="-120"/>
                <a:ea typeface="標楷體" panose="03000509000000000000" pitchFamily="65" charset="-120"/>
              </a:rPr>
              <a:t>二</a:t>
            </a:r>
            <a:r>
              <a:rPr lang="zh-TW" altLang="en-US" sz="2400" dirty="0">
                <a:solidFill>
                  <a:srgbClr val="2E2224"/>
                </a:solidFill>
                <a:latin typeface="標楷體" panose="03000509000000000000" pitchFamily="65" charset="-120"/>
                <a:ea typeface="標楷體" panose="03000509000000000000" pitchFamily="65" charset="-120"/>
              </a:rPr>
              <a:t>、</a:t>
            </a:r>
            <a:r>
              <a:rPr lang="zh-TW" altLang="zh-TW" sz="2400" dirty="0" smtClean="0">
                <a:solidFill>
                  <a:srgbClr val="2E2224"/>
                </a:solidFill>
                <a:latin typeface="標楷體" panose="03000509000000000000" pitchFamily="65" charset="-120"/>
                <a:ea typeface="標楷體" panose="03000509000000000000" pitchFamily="65" charset="-120"/>
              </a:rPr>
              <a:t>如果</a:t>
            </a:r>
            <a:r>
              <a:rPr lang="zh-TW" altLang="zh-TW" sz="2400" dirty="0">
                <a:solidFill>
                  <a:srgbClr val="2E2224"/>
                </a:solidFill>
                <a:latin typeface="標楷體" panose="03000509000000000000" pitchFamily="65" charset="-120"/>
                <a:ea typeface="標楷體" panose="03000509000000000000" pitchFamily="65" charset="-120"/>
              </a:rPr>
              <a:t>流量給每分鐘</a:t>
            </a:r>
            <a:r>
              <a:rPr lang="en-US" altLang="zh-TW" sz="2400" dirty="0">
                <a:solidFill>
                  <a:srgbClr val="2E2224"/>
                </a:solidFill>
                <a:latin typeface="標楷體" panose="03000509000000000000" pitchFamily="65" charset="-120"/>
                <a:ea typeface="標楷體" panose="03000509000000000000" pitchFamily="65" charset="-120"/>
              </a:rPr>
              <a:t>1~6</a:t>
            </a:r>
            <a:r>
              <a:rPr lang="zh-TW" altLang="zh-TW" sz="2400" dirty="0">
                <a:solidFill>
                  <a:srgbClr val="2E2224"/>
                </a:solidFill>
                <a:latin typeface="標楷體" panose="03000509000000000000" pitchFamily="65" charset="-120"/>
                <a:ea typeface="標楷體" panose="03000509000000000000" pitchFamily="65" charset="-120"/>
              </a:rPr>
              <a:t>升，則氧氣濃度為</a:t>
            </a:r>
            <a:r>
              <a:rPr lang="en-US" altLang="zh-TW" sz="2400" dirty="0">
                <a:solidFill>
                  <a:srgbClr val="2E2224"/>
                </a:solidFill>
                <a:latin typeface="標楷體" panose="03000509000000000000" pitchFamily="65" charset="-120"/>
                <a:ea typeface="標楷體" panose="03000509000000000000" pitchFamily="65" charset="-120"/>
              </a:rPr>
              <a:t>24 ~ 44%</a:t>
            </a:r>
            <a:r>
              <a:rPr lang="zh-TW" altLang="zh-TW" sz="2400" dirty="0">
                <a:solidFill>
                  <a:srgbClr val="2E2224"/>
                </a:solidFill>
                <a:latin typeface="標楷體" panose="03000509000000000000" pitchFamily="65" charset="-120"/>
                <a:ea typeface="標楷體" panose="03000509000000000000" pitchFamily="65" charset="-120"/>
              </a:rPr>
              <a:t>，可適用於正在嘔吐的病患。</a:t>
            </a:r>
            <a:endParaRPr lang="zh-TW" altLang="en-US" sz="2400" dirty="0">
              <a:solidFill>
                <a:srgbClr val="2E2224"/>
              </a:solidFill>
              <a:latin typeface="標楷體" panose="03000509000000000000" pitchFamily="65" charset="-120"/>
              <a:ea typeface="標楷體" panose="03000509000000000000" pitchFamily="65" charset="-120"/>
            </a:endParaRPr>
          </a:p>
        </p:txBody>
      </p:sp>
      <p:pic>
        <p:nvPicPr>
          <p:cNvPr id="4" name="圖片 3"/>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827584" y="2690336"/>
            <a:ext cx="2736000" cy="2052000"/>
          </a:xfrm>
          <a:prstGeom prst="rect">
            <a:avLst/>
          </a:prstGeom>
        </p:spPr>
      </p:pic>
    </p:spTree>
    <p:extLst>
      <p:ext uri="{BB962C8B-B14F-4D97-AF65-F5344CB8AC3E}">
        <p14:creationId xmlns:p14="http://schemas.microsoft.com/office/powerpoint/2010/main" val="39060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323528" y="2276872"/>
            <a:ext cx="8229600" cy="1081088"/>
          </a:xfrm>
        </p:spPr>
        <p:txBody>
          <a:bodyPr/>
          <a:lstStyle/>
          <a:p>
            <a:pPr algn="ctr"/>
            <a:r>
              <a:rPr lang="en-US" altLang="zh-TW" sz="4400" dirty="0"/>
              <a:t/>
            </a:r>
            <a:br>
              <a:rPr lang="en-US" altLang="zh-TW" sz="4400" dirty="0"/>
            </a:br>
            <a:r>
              <a:rPr lang="zh-TW" altLang="en-US" sz="5400" dirty="0">
                <a:solidFill>
                  <a:schemeClr val="tx1"/>
                </a:solidFill>
                <a:latin typeface="Adobe 楷体 Std R" pitchFamily="18" charset="-128"/>
                <a:ea typeface="Adobe 楷体 Std R" pitchFamily="18" charset="-128"/>
              </a:rPr>
              <a:t>癲癇</a:t>
            </a:r>
            <a:r>
              <a:rPr lang="zh-TW" altLang="en-US" sz="5400" dirty="0" smtClean="0">
                <a:solidFill>
                  <a:schemeClr val="tx1"/>
                </a:solidFill>
                <a:latin typeface="Adobe 楷体 Std R" pitchFamily="18" charset="-128"/>
                <a:ea typeface="Adobe 楷体 Std R" pitchFamily="18" charset="-128"/>
              </a:rPr>
              <a:t>發作的緊急處理</a:t>
            </a:r>
            <a:r>
              <a:rPr lang="en-US" altLang="zh-TW" sz="5400" dirty="0" smtClean="0">
                <a:solidFill>
                  <a:schemeClr val="tx1"/>
                </a:solidFill>
                <a:latin typeface="Adobe 楷体 Std R" pitchFamily="18" charset="-128"/>
                <a:ea typeface="Adobe 楷体 Std R" pitchFamily="18" charset="-128"/>
              </a:rPr>
              <a:t/>
            </a:r>
            <a:br>
              <a:rPr lang="en-US" altLang="zh-TW" sz="5400" dirty="0" smtClean="0">
                <a:solidFill>
                  <a:schemeClr val="tx1"/>
                </a:solidFill>
                <a:latin typeface="Adobe 楷体 Std R" pitchFamily="18" charset="-128"/>
                <a:ea typeface="Adobe 楷体 Std R" pitchFamily="18" charset="-128"/>
              </a:rPr>
            </a:br>
            <a:r>
              <a:rPr lang="zh-TW" altLang="en-US" sz="3200" dirty="0" smtClean="0">
                <a:solidFill>
                  <a:schemeClr val="tx1"/>
                </a:solidFill>
                <a:latin typeface="Adobe 楷体 Std R" pitchFamily="18" charset="-128"/>
                <a:ea typeface="Adobe 楷体 Std R" pitchFamily="18" charset="-128"/>
              </a:rPr>
              <a:t>癲癇危急型發作的判斷與處理</a:t>
            </a:r>
            <a:r>
              <a:rPr lang="en-US" altLang="zh-TW" sz="3200" dirty="0" smtClean="0">
                <a:solidFill>
                  <a:schemeClr val="tx1"/>
                </a:solidFill>
                <a:latin typeface="Adobe 楷体 Std R" pitchFamily="18" charset="-128"/>
                <a:ea typeface="Adobe 楷体 Std R" pitchFamily="18" charset="-128"/>
              </a:rPr>
              <a:t>?</a:t>
            </a:r>
            <a:br>
              <a:rPr lang="en-US" altLang="zh-TW" sz="3200" dirty="0" smtClean="0">
                <a:solidFill>
                  <a:schemeClr val="tx1"/>
                </a:solidFill>
                <a:latin typeface="Adobe 楷体 Std R" pitchFamily="18" charset="-128"/>
                <a:ea typeface="Adobe 楷体 Std R" pitchFamily="18" charset="-128"/>
              </a:rPr>
            </a:br>
            <a:r>
              <a:rPr lang="en-US" altLang="zh-TW" sz="3200" dirty="0" smtClean="0">
                <a:solidFill>
                  <a:schemeClr val="tx1"/>
                </a:solidFill>
                <a:latin typeface="Adobe 楷体 Std R" pitchFamily="18" charset="-128"/>
                <a:ea typeface="Adobe 楷体 Std R" pitchFamily="18" charset="-128"/>
              </a:rPr>
              <a:t/>
            </a:r>
            <a:br>
              <a:rPr lang="en-US" altLang="zh-TW" sz="3200" dirty="0" smtClean="0">
                <a:solidFill>
                  <a:schemeClr val="tx1"/>
                </a:solidFill>
                <a:latin typeface="Adobe 楷体 Std R" pitchFamily="18" charset="-128"/>
                <a:ea typeface="Adobe 楷体 Std R" pitchFamily="18" charset="-128"/>
              </a:rPr>
            </a:br>
            <a:endParaRPr lang="zh-TW" altLang="zh-TW" sz="3200" dirty="0">
              <a:solidFill>
                <a:schemeClr val="tx1"/>
              </a:solidFill>
              <a:latin typeface="Adobe 楷体 Std R" pitchFamily="18" charset="-128"/>
              <a:ea typeface="Adobe 楷体 Std R" pitchFamily="18" charset="-128"/>
            </a:endParaRPr>
          </a:p>
        </p:txBody>
      </p:sp>
    </p:spTree>
    <p:extLst>
      <p:ext uri="{BB962C8B-B14F-4D97-AF65-F5344CB8AC3E}">
        <p14:creationId xmlns:p14="http://schemas.microsoft.com/office/powerpoint/2010/main" val="408548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1560" y="188640"/>
            <a:ext cx="8229600" cy="720725"/>
          </a:xfrm>
        </p:spPr>
        <p:txBody>
          <a:bodyPr>
            <a:noAutofit/>
          </a:bodyPr>
          <a:lstStyle/>
          <a:p>
            <a:pPr algn="ctr"/>
            <a:r>
              <a:rPr lang="zh-TW" altLang="zh-TW" sz="4400" dirty="0">
                <a:solidFill>
                  <a:schemeClr val="tx1"/>
                </a:solidFill>
                <a:latin typeface="Adobe 楷体 Std R" pitchFamily="18" charset="-128"/>
                <a:ea typeface="Adobe 楷体 Std R" pitchFamily="18" charset="-128"/>
              </a:rPr>
              <a:t>緊急送醫處理的指標</a:t>
            </a:r>
            <a:endParaRPr lang="zh-TW" altLang="en-US" sz="4400" dirty="0" smtClean="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467544" y="908720"/>
            <a:ext cx="7920881" cy="5140325"/>
          </a:xfrm>
        </p:spPr>
        <p:txBody>
          <a:bodyPr>
            <a:noAutofit/>
          </a:bodyPr>
          <a:lstStyle/>
          <a:p>
            <a:r>
              <a:rPr lang="zh-TW" altLang="zh-TW" sz="2400" dirty="0">
                <a:solidFill>
                  <a:srgbClr val="FF0000"/>
                </a:solidFill>
                <a:latin typeface="Adobe 楷体 Std R" pitchFamily="18" charset="-128"/>
                <a:ea typeface="Adobe 楷体 Std R" pitchFamily="18" charset="-128"/>
              </a:rPr>
              <a:t>何時應將服務對象送醫？</a:t>
            </a:r>
          </a:p>
          <a:p>
            <a:r>
              <a:rPr lang="en-US" altLang="zh-TW" sz="2400" dirty="0">
                <a:latin typeface="Adobe 楷体 Std R" pitchFamily="18" charset="-128"/>
                <a:ea typeface="Adobe 楷体 Std R" pitchFamily="18" charset="-128"/>
              </a:rPr>
              <a:t>1.</a:t>
            </a:r>
            <a:r>
              <a:rPr lang="zh-TW" altLang="zh-TW" sz="2400" dirty="0">
                <a:latin typeface="Adobe 楷体 Std R" pitchFamily="18" charset="-128"/>
                <a:ea typeface="Adobe 楷体 Std R" pitchFamily="18" charset="-128"/>
              </a:rPr>
              <a:t>服務對象連續抽搐五分鐘以上，仍無停止跡象或連續發作間</a:t>
            </a:r>
            <a:r>
              <a:rPr lang="zh-TW" altLang="zh-TW" sz="2400" dirty="0">
                <a:solidFill>
                  <a:srgbClr val="FF0000"/>
                </a:solidFill>
                <a:latin typeface="Adobe 楷体 Std R" pitchFamily="18" charset="-128"/>
                <a:ea typeface="Adobe 楷体 Std R" pitchFamily="18" charset="-128"/>
              </a:rPr>
              <a:t>神智沒有恢復，則須將服務對象緊急送醫治療</a:t>
            </a:r>
            <a:r>
              <a:rPr lang="zh-TW" altLang="zh-TW" sz="2400" dirty="0">
                <a:latin typeface="Adobe 楷体 Std R" pitchFamily="18" charset="-128"/>
                <a:ea typeface="Adobe 楷体 Std R" pitchFamily="18" charset="-128"/>
              </a:rPr>
              <a:t>。</a:t>
            </a:r>
          </a:p>
          <a:p>
            <a:r>
              <a:rPr lang="en-US" altLang="zh-TW" sz="2400" dirty="0">
                <a:latin typeface="Adobe 楷体 Std R" pitchFamily="18" charset="-128"/>
                <a:ea typeface="Adobe 楷体 Std R" pitchFamily="18" charset="-128"/>
              </a:rPr>
              <a:t>2.</a:t>
            </a:r>
            <a:r>
              <a:rPr lang="zh-TW" altLang="zh-TW" sz="2400" dirty="0">
                <a:latin typeface="Adobe 楷体 Std R" pitchFamily="18" charset="-128"/>
                <a:ea typeface="Adobe 楷体 Std R" pitchFamily="18" charset="-128"/>
              </a:rPr>
              <a:t>發作後服務對象身體出現不正常疼痛，特別是有跌落在硬物上受傷時。</a:t>
            </a:r>
          </a:p>
          <a:p>
            <a:r>
              <a:rPr lang="en-US" altLang="zh-TW" sz="2400" dirty="0">
                <a:latin typeface="Adobe 楷体 Std R" pitchFamily="18" charset="-128"/>
                <a:ea typeface="Adobe 楷体 Std R" pitchFamily="18" charset="-128"/>
              </a:rPr>
              <a:t>3.</a:t>
            </a:r>
            <a:r>
              <a:rPr lang="zh-TW" altLang="zh-TW" sz="2400" dirty="0">
                <a:latin typeface="Adobe 楷体 Std R" pitchFamily="18" charset="-128"/>
                <a:ea typeface="Adobe 楷体 Std R" pitchFamily="18" charset="-128"/>
              </a:rPr>
              <a:t>癲癇發作中</a:t>
            </a:r>
            <a:r>
              <a:rPr lang="zh-TW" altLang="zh-TW" sz="2400" dirty="0">
                <a:solidFill>
                  <a:srgbClr val="FF0000"/>
                </a:solidFill>
                <a:latin typeface="Adobe 楷体 Std R" pitchFamily="18" charset="-128"/>
                <a:ea typeface="Adobe 楷体 Std R" pitchFamily="18" charset="-128"/>
              </a:rPr>
              <a:t>頭部有撞擊</a:t>
            </a:r>
            <a:r>
              <a:rPr lang="zh-TW" altLang="zh-TW" sz="2400" dirty="0">
                <a:latin typeface="Adobe 楷体 Std R" pitchFamily="18" charset="-128"/>
                <a:ea typeface="Adobe 楷体 Std R" pitchFamily="18" charset="-128"/>
              </a:rPr>
              <a:t>到硬物。</a:t>
            </a:r>
          </a:p>
          <a:p>
            <a:r>
              <a:rPr lang="en-US" altLang="zh-TW" sz="2400" dirty="0">
                <a:latin typeface="Adobe 楷体 Std R" pitchFamily="18" charset="-128"/>
                <a:ea typeface="Adobe 楷体 Std R" pitchFamily="18" charset="-128"/>
              </a:rPr>
              <a:t>4.</a:t>
            </a:r>
            <a:r>
              <a:rPr lang="zh-TW" altLang="zh-TW" sz="2400" dirty="0">
                <a:latin typeface="Adobe 楷体 Std R" pitchFamily="18" charset="-128"/>
                <a:ea typeface="Adobe 楷体 Std R" pitchFamily="18" charset="-128"/>
              </a:rPr>
              <a:t>發作後服務對象有</a:t>
            </a:r>
            <a:r>
              <a:rPr lang="zh-TW" altLang="zh-TW" sz="2400" dirty="0">
                <a:solidFill>
                  <a:srgbClr val="FF0000"/>
                </a:solidFill>
                <a:latin typeface="Adobe 楷体 Std R" pitchFamily="18" charset="-128"/>
                <a:ea typeface="Adobe 楷体 Std R" pitchFamily="18" charset="-128"/>
              </a:rPr>
              <a:t>呼吸困難</a:t>
            </a:r>
            <a:r>
              <a:rPr lang="zh-TW" altLang="zh-TW" sz="2400" dirty="0">
                <a:latin typeface="Adobe 楷体 Std R" pitchFamily="18" charset="-128"/>
                <a:ea typeface="Adobe 楷体 Std R" pitchFamily="18" charset="-128"/>
              </a:rPr>
              <a:t>或有胸痛反應。</a:t>
            </a:r>
          </a:p>
          <a:p>
            <a:r>
              <a:rPr lang="en-US" altLang="zh-TW" sz="2400" dirty="0">
                <a:latin typeface="Adobe 楷体 Std R" pitchFamily="18" charset="-128"/>
                <a:ea typeface="Adobe 楷体 Std R" pitchFamily="18" charset="-128"/>
              </a:rPr>
              <a:t>5.</a:t>
            </a:r>
            <a:r>
              <a:rPr lang="zh-TW" altLang="zh-TW" sz="2400" dirty="0">
                <a:latin typeface="Adobe 楷体 Std R" pitchFamily="18" charset="-128"/>
                <a:ea typeface="Adobe 楷体 Std R" pitchFamily="18" charset="-128"/>
              </a:rPr>
              <a:t>身上有因癲癇發作導致受傷時。</a:t>
            </a:r>
          </a:p>
          <a:p>
            <a:r>
              <a:rPr lang="en-US" altLang="zh-TW" sz="2400" dirty="0">
                <a:latin typeface="Adobe 楷体 Std R" pitchFamily="18" charset="-128"/>
                <a:ea typeface="Adobe 楷体 Std R" pitchFamily="18" charset="-128"/>
              </a:rPr>
              <a:t>6.</a:t>
            </a:r>
            <a:r>
              <a:rPr lang="zh-TW" altLang="zh-TW" sz="2400" dirty="0">
                <a:latin typeface="Adobe 楷体 Std R" pitchFamily="18" charset="-128"/>
                <a:ea typeface="Adobe 楷体 Std R" pitchFamily="18" charset="-128"/>
              </a:rPr>
              <a:t>發作後神智模糊是很常見的，但若時間「超過</a:t>
            </a:r>
            <a:r>
              <a:rPr lang="en-US" altLang="zh-TW" sz="2400" dirty="0">
                <a:latin typeface="Adobe 楷体 Std R" pitchFamily="18" charset="-128"/>
                <a:ea typeface="Adobe 楷体 Std R" pitchFamily="18" charset="-128"/>
              </a:rPr>
              <a:t>30 </a:t>
            </a:r>
            <a:r>
              <a:rPr lang="zh-TW" altLang="zh-TW" sz="2400" dirty="0">
                <a:latin typeface="Adobe 楷体 Std R" pitchFamily="18" charset="-128"/>
                <a:ea typeface="Adobe 楷体 Std R" pitchFamily="18" charset="-128"/>
              </a:rPr>
              <a:t>分鐘」，建議送醫治療。</a:t>
            </a:r>
          </a:p>
          <a:p>
            <a:r>
              <a:rPr lang="en-US" altLang="zh-TW" sz="2400" dirty="0">
                <a:latin typeface="Adobe 楷体 Std R" pitchFamily="18" charset="-128"/>
                <a:ea typeface="Adobe 楷体 Std R" pitchFamily="18" charset="-128"/>
              </a:rPr>
              <a:t>7.</a:t>
            </a:r>
            <a:r>
              <a:rPr lang="zh-TW" altLang="zh-TW" sz="2400" dirty="0">
                <a:latin typeface="Adobe 楷体 Std R" pitchFamily="18" charset="-128"/>
                <a:ea typeface="Adobe 楷体 Std R" pitchFamily="18" charset="-128"/>
              </a:rPr>
              <a:t>小發作，但</a:t>
            </a:r>
            <a:r>
              <a:rPr lang="zh-TW" altLang="zh-TW" sz="2400" dirty="0">
                <a:solidFill>
                  <a:srgbClr val="FF0000"/>
                </a:solidFill>
                <a:latin typeface="Adobe 楷体 Std R" pitchFamily="18" charset="-128"/>
                <a:ea typeface="Adobe 楷体 Std R" pitchFamily="18" charset="-128"/>
              </a:rPr>
              <a:t>持續不斷</a:t>
            </a:r>
            <a:r>
              <a:rPr lang="zh-TW" altLang="zh-TW" sz="2400" dirty="0">
                <a:latin typeface="Adobe 楷体 Std R" pitchFamily="18" charset="-128"/>
                <a:ea typeface="Adobe 楷体 Std R" pitchFamily="18" charset="-128"/>
              </a:rPr>
              <a:t>且頻率過高。</a:t>
            </a:r>
          </a:p>
          <a:p>
            <a:r>
              <a:rPr lang="en-US" altLang="zh-TW" sz="2400" dirty="0">
                <a:latin typeface="Adobe 楷体 Std R" pitchFamily="18" charset="-128"/>
                <a:ea typeface="Adobe 楷体 Std R" pitchFamily="18" charset="-128"/>
              </a:rPr>
              <a:t>8.</a:t>
            </a:r>
            <a:r>
              <a:rPr lang="zh-TW" altLang="zh-TW" sz="2400" dirty="0">
                <a:latin typeface="Adobe 楷体 Std R" pitchFamily="18" charset="-128"/>
                <a:ea typeface="Adobe 楷体 Std R" pitchFamily="18" charset="-128"/>
              </a:rPr>
              <a:t>發作型態為</a:t>
            </a:r>
            <a:r>
              <a:rPr lang="zh-TW" altLang="zh-TW" sz="2400" dirty="0">
                <a:solidFill>
                  <a:srgbClr val="FF0000"/>
                </a:solidFill>
                <a:latin typeface="Adobe 楷体 Std R" pitchFamily="18" charset="-128"/>
                <a:ea typeface="Adobe 楷体 Std R" pitchFamily="18" charset="-128"/>
              </a:rPr>
              <a:t>發紺缺氧、意識不清、血壓下降</a:t>
            </a:r>
            <a:r>
              <a:rPr lang="zh-TW" altLang="zh-TW" sz="2400" dirty="0">
                <a:latin typeface="Adobe 楷体 Std R" pitchFamily="18" charset="-128"/>
                <a:ea typeface="Adobe 楷体 Std R" pitchFamily="18" charset="-128"/>
              </a:rPr>
              <a:t>者須立即給氧。</a:t>
            </a:r>
          </a:p>
        </p:txBody>
      </p:sp>
    </p:spTree>
    <p:extLst>
      <p:ext uri="{BB962C8B-B14F-4D97-AF65-F5344CB8AC3E}">
        <p14:creationId xmlns:p14="http://schemas.microsoft.com/office/powerpoint/2010/main" val="283680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323528" y="2276872"/>
            <a:ext cx="8229600" cy="1081088"/>
          </a:xfrm>
        </p:spPr>
        <p:txBody>
          <a:bodyPr/>
          <a:lstStyle/>
          <a:p>
            <a:pPr algn="ctr"/>
            <a:r>
              <a:rPr lang="en-US" altLang="zh-TW" sz="4400" dirty="0"/>
              <a:t/>
            </a:r>
            <a:br>
              <a:rPr lang="en-US" altLang="zh-TW" sz="4400" dirty="0"/>
            </a:br>
            <a:r>
              <a:rPr lang="zh-TW" altLang="en-US" sz="5400" dirty="0">
                <a:solidFill>
                  <a:schemeClr val="tx1"/>
                </a:solidFill>
                <a:latin typeface="Adobe 楷体 Std R" pitchFamily="18" charset="-128"/>
                <a:ea typeface="Adobe 楷体 Std R" pitchFamily="18" charset="-128"/>
              </a:rPr>
              <a:t>癲癇</a:t>
            </a:r>
            <a:r>
              <a:rPr lang="zh-TW" altLang="en-US" sz="5400" dirty="0" smtClean="0">
                <a:solidFill>
                  <a:schemeClr val="tx1"/>
                </a:solidFill>
                <a:latin typeface="Adobe 楷体 Std R" pitchFamily="18" charset="-128"/>
                <a:ea typeface="Adobe 楷体 Std R" pitchFamily="18" charset="-128"/>
              </a:rPr>
              <a:t>發作</a:t>
            </a:r>
            <a:r>
              <a:rPr lang="zh-TW" altLang="en-US" sz="5400" dirty="0">
                <a:solidFill>
                  <a:schemeClr val="tx1"/>
                </a:solidFill>
                <a:latin typeface="Adobe 楷体 Std R" pitchFamily="18" charset="-128"/>
                <a:ea typeface="Adobe 楷体 Std R" pitchFamily="18" charset="-128"/>
              </a:rPr>
              <a:t>的處理</a:t>
            </a:r>
            <a:r>
              <a:rPr lang="en-US" altLang="zh-TW" sz="5400" dirty="0" smtClean="0">
                <a:solidFill>
                  <a:schemeClr val="tx1"/>
                </a:solidFill>
                <a:latin typeface="Adobe 楷体 Std R" pitchFamily="18" charset="-128"/>
                <a:ea typeface="Adobe 楷体 Std R" pitchFamily="18" charset="-128"/>
              </a:rPr>
              <a:t/>
            </a:r>
            <a:br>
              <a:rPr lang="en-US" altLang="zh-TW" sz="5400" dirty="0" smtClean="0">
                <a:solidFill>
                  <a:schemeClr val="tx1"/>
                </a:solidFill>
                <a:latin typeface="Adobe 楷体 Std R" pitchFamily="18" charset="-128"/>
                <a:ea typeface="Adobe 楷体 Std R" pitchFamily="18" charset="-128"/>
              </a:rPr>
            </a:br>
            <a:r>
              <a:rPr lang="zh-TW" altLang="en-US" sz="3200" dirty="0">
                <a:solidFill>
                  <a:schemeClr val="tx1"/>
                </a:solidFill>
                <a:latin typeface="Adobe 楷体 Std R" pitchFamily="18" charset="-128"/>
                <a:ea typeface="Adobe 楷体 Std R" pitchFamily="18" charset="-128"/>
              </a:rPr>
              <a:t>癲癇發作</a:t>
            </a:r>
            <a:r>
              <a:rPr lang="zh-TW" altLang="en-US" sz="3200" dirty="0" smtClean="0">
                <a:solidFill>
                  <a:schemeClr val="tx1"/>
                </a:solidFill>
                <a:latin typeface="Adobe 楷体 Std R" pitchFamily="18" charset="-128"/>
                <a:ea typeface="Adobe 楷体 Std R" pitchFamily="18" charset="-128"/>
              </a:rPr>
              <a:t>的</a:t>
            </a:r>
            <a:r>
              <a:rPr lang="zh-TW" altLang="en-US" sz="3200" dirty="0">
                <a:solidFill>
                  <a:schemeClr val="tx1"/>
                </a:solidFill>
                <a:latin typeface="Adobe 楷体 Std R" pitchFamily="18" charset="-128"/>
                <a:ea typeface="Adobe 楷体 Std R" pitchFamily="18" charset="-128"/>
              </a:rPr>
              <a:t>處理流程與注意事項</a:t>
            </a:r>
            <a:r>
              <a:rPr lang="en-US" altLang="zh-TW" sz="3200" dirty="0" smtClean="0">
                <a:solidFill>
                  <a:schemeClr val="tx1"/>
                </a:solidFill>
                <a:latin typeface="Adobe 楷体 Std R" pitchFamily="18" charset="-128"/>
                <a:ea typeface="Adobe 楷体 Std R" pitchFamily="18" charset="-128"/>
              </a:rPr>
              <a:t>?</a:t>
            </a:r>
            <a:br>
              <a:rPr lang="en-US" altLang="zh-TW" sz="3200" dirty="0" smtClean="0">
                <a:solidFill>
                  <a:schemeClr val="tx1"/>
                </a:solidFill>
                <a:latin typeface="Adobe 楷体 Std R" pitchFamily="18" charset="-128"/>
                <a:ea typeface="Adobe 楷体 Std R" pitchFamily="18" charset="-128"/>
              </a:rPr>
            </a:br>
            <a:r>
              <a:rPr lang="en-US" altLang="zh-TW" sz="3200" dirty="0" smtClean="0">
                <a:solidFill>
                  <a:schemeClr val="tx1"/>
                </a:solidFill>
                <a:latin typeface="Adobe 楷体 Std R" pitchFamily="18" charset="-128"/>
                <a:ea typeface="Adobe 楷体 Std R" pitchFamily="18" charset="-128"/>
              </a:rPr>
              <a:t/>
            </a:r>
            <a:br>
              <a:rPr lang="en-US" altLang="zh-TW" sz="3200" dirty="0" smtClean="0">
                <a:solidFill>
                  <a:schemeClr val="tx1"/>
                </a:solidFill>
                <a:latin typeface="Adobe 楷体 Std R" pitchFamily="18" charset="-128"/>
                <a:ea typeface="Adobe 楷体 Std R" pitchFamily="18" charset="-128"/>
              </a:rPr>
            </a:br>
            <a:endParaRPr lang="zh-TW" altLang="zh-TW" sz="3200" dirty="0">
              <a:solidFill>
                <a:schemeClr val="tx1"/>
              </a:solidFill>
              <a:latin typeface="Adobe 楷体 Std R" pitchFamily="18" charset="-128"/>
              <a:ea typeface="Adobe 楷体 Std R" pitchFamily="18" charset="-128"/>
            </a:endParaRPr>
          </a:p>
        </p:txBody>
      </p:sp>
    </p:spTree>
    <p:extLst>
      <p:ext uri="{BB962C8B-B14F-4D97-AF65-F5344CB8AC3E}">
        <p14:creationId xmlns:p14="http://schemas.microsoft.com/office/powerpoint/2010/main" val="175953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1560" y="476672"/>
            <a:ext cx="8229600" cy="720725"/>
          </a:xfrm>
        </p:spPr>
        <p:txBody>
          <a:bodyPr>
            <a:normAutofit fontScale="90000"/>
          </a:bodyPr>
          <a:lstStyle/>
          <a:p>
            <a:r>
              <a:rPr lang="zh-TW" altLang="en-US" dirty="0" smtClean="0"/>
              <a:t>                   </a:t>
            </a:r>
            <a:r>
              <a:rPr lang="zh-TW" altLang="zh-TW" dirty="0" smtClean="0">
                <a:solidFill>
                  <a:schemeClr val="tx1"/>
                </a:solidFill>
                <a:latin typeface="Adobe 楷体 Std R" pitchFamily="18" charset="-128"/>
                <a:ea typeface="Adobe 楷体 Std R" pitchFamily="18" charset="-128"/>
              </a:rPr>
              <a:t>癲癇</a:t>
            </a:r>
            <a:r>
              <a:rPr lang="zh-TW" altLang="zh-TW" dirty="0">
                <a:solidFill>
                  <a:schemeClr val="tx1"/>
                </a:solidFill>
                <a:latin typeface="Adobe 楷体 Std R" pitchFamily="18" charset="-128"/>
                <a:ea typeface="Adobe 楷体 Std R" pitchFamily="18" charset="-128"/>
              </a:rPr>
              <a:t>重積狀態</a:t>
            </a:r>
            <a:endParaRPr lang="zh-TW" altLang="en-US" sz="2000" dirty="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611560" y="1052736"/>
            <a:ext cx="7848872" cy="4924301"/>
          </a:xfrm>
        </p:spPr>
        <p:txBody>
          <a:bodyPr>
            <a:noAutofit/>
          </a:bodyPr>
          <a:lstStyle/>
          <a:p>
            <a:pPr>
              <a:lnSpc>
                <a:spcPct val="110000"/>
              </a:lnSpc>
              <a:buFont typeface="Wingdings" panose="05000000000000000000" pitchFamily="2" charset="2"/>
              <a:buChar char="u"/>
            </a:pPr>
            <a:r>
              <a:rPr lang="zh-TW" altLang="zh-TW" sz="2400" dirty="0">
                <a:latin typeface="Adobe 楷体 Std R" pitchFamily="18" charset="-128"/>
                <a:ea typeface="Adobe 楷体 Std R" pitchFamily="18" charset="-128"/>
              </a:rPr>
              <a:t>服務對象在超過三十分鐘內，持續或反覆的連續癲癇發作（可以是各種類型），且</a:t>
            </a:r>
            <a:r>
              <a:rPr lang="zh-TW" altLang="zh-TW" sz="2400" dirty="0">
                <a:solidFill>
                  <a:srgbClr val="FF0000"/>
                </a:solidFill>
                <a:latin typeface="Adobe 楷体 Std R" pitchFamily="18" charset="-128"/>
                <a:ea typeface="Adobe 楷体 Std R" pitchFamily="18" charset="-128"/>
              </a:rPr>
              <a:t>兩次發作之間，病人的意識沒有完全恢復</a:t>
            </a:r>
            <a:r>
              <a:rPr lang="zh-TW" altLang="zh-TW" sz="2400" dirty="0">
                <a:latin typeface="Adobe 楷体 Std R" pitchFamily="18" charset="-128"/>
                <a:ea typeface="Adobe 楷体 Std R" pitchFamily="18" charset="-128"/>
              </a:rPr>
              <a:t>，稱之為癲癇重積狀態（</a:t>
            </a:r>
            <a:r>
              <a:rPr lang="en-US" altLang="zh-TW" sz="2400" dirty="0">
                <a:latin typeface="Adobe 楷体 Std R" pitchFamily="18" charset="-128"/>
                <a:ea typeface="Adobe 楷体 Std R" pitchFamily="18" charset="-128"/>
              </a:rPr>
              <a:t>status </a:t>
            </a:r>
            <a:r>
              <a:rPr lang="en-US" altLang="zh-TW" sz="2400" dirty="0" err="1" smtClean="0">
                <a:latin typeface="Adobe 楷体 Std R" pitchFamily="18" charset="-128"/>
                <a:ea typeface="Adobe 楷体 Std R" pitchFamily="18" charset="-128"/>
              </a:rPr>
              <a:t>epilepticus</a:t>
            </a:r>
            <a:r>
              <a:rPr lang="zh-TW" altLang="zh-TW" sz="2400" dirty="0">
                <a:latin typeface="Adobe 楷体 Std R" pitchFamily="18" charset="-128"/>
                <a:ea typeface="Adobe 楷体 Std R" pitchFamily="18" charset="-128"/>
              </a:rPr>
              <a:t>泛發性發作的癲癇重積狀態（</a:t>
            </a:r>
            <a:r>
              <a:rPr lang="en-US" altLang="zh-TW" sz="2400" dirty="0">
                <a:latin typeface="Adobe 楷体 Std R" pitchFamily="18" charset="-128"/>
                <a:ea typeface="Adobe 楷体 Std R" pitchFamily="18" charset="-128"/>
              </a:rPr>
              <a:t> convulsive status </a:t>
            </a:r>
            <a:r>
              <a:rPr lang="en-US" altLang="zh-TW" sz="2400" dirty="0" err="1">
                <a:latin typeface="Adobe 楷体 Std R" pitchFamily="18" charset="-128"/>
                <a:ea typeface="Adobe 楷体 Std R" pitchFamily="18" charset="-128"/>
              </a:rPr>
              <a:t>epilepticus</a:t>
            </a:r>
            <a:r>
              <a:rPr lang="zh-TW" altLang="zh-TW" sz="2400" dirty="0">
                <a:latin typeface="Adobe 楷体 Std R" pitchFamily="18" charset="-128"/>
                <a:ea typeface="Adobe 楷体 Std R" pitchFamily="18" charset="-128"/>
              </a:rPr>
              <a:t>）</a:t>
            </a:r>
            <a:r>
              <a:rPr lang="zh-TW" altLang="zh-TW" sz="2400" dirty="0">
                <a:solidFill>
                  <a:srgbClr val="FF0000"/>
                </a:solidFill>
                <a:latin typeface="Adobe 楷体 Std R" pitchFamily="18" charset="-128"/>
                <a:ea typeface="Adobe 楷体 Std R" pitchFamily="18" charset="-128"/>
              </a:rPr>
              <a:t>一次接著一次的全身抽搐</a:t>
            </a:r>
            <a:r>
              <a:rPr lang="zh-TW" altLang="zh-TW" sz="2400" dirty="0">
                <a:latin typeface="Adobe 楷体 Std R" pitchFamily="18" charset="-128"/>
                <a:ea typeface="Adobe 楷体 Std R" pitchFamily="18" charset="-128"/>
              </a:rPr>
              <a:t>，在意識尚未恢復時再一次發作，亦導致腦</a:t>
            </a:r>
            <a:r>
              <a:rPr lang="zh-TW" altLang="zh-TW" sz="2400" dirty="0" smtClean="0">
                <a:latin typeface="Adobe 楷体 Std R" pitchFamily="18" charset="-128"/>
                <a:ea typeface="Adobe 楷体 Std R" pitchFamily="18" charset="-128"/>
              </a:rPr>
              <a:t>缺</a:t>
            </a:r>
            <a:r>
              <a:rPr lang="zh-TW" altLang="en-US" sz="2400" dirty="0" smtClean="0">
                <a:latin typeface="Adobe 楷体 Std R" pitchFamily="18" charset="-128"/>
                <a:ea typeface="Adobe 楷体 Std R" pitchFamily="18" charset="-128"/>
              </a:rPr>
              <a:t>氧</a:t>
            </a:r>
            <a:r>
              <a:rPr lang="zh-TW" altLang="zh-TW" sz="2400" dirty="0" smtClean="0">
                <a:latin typeface="Adobe 楷体 Std R" pitchFamily="18" charset="-128"/>
                <a:ea typeface="Adobe 楷体 Std R" pitchFamily="18" charset="-128"/>
              </a:rPr>
              <a:t>或</a:t>
            </a:r>
            <a:r>
              <a:rPr lang="zh-TW" altLang="zh-TW" sz="2400" dirty="0">
                <a:latin typeface="Adobe 楷体 Std R" pitchFamily="18" charset="-128"/>
                <a:ea typeface="Adobe 楷体 Std R" pitchFamily="18" charset="-128"/>
              </a:rPr>
              <a:t>電解質不平衡引發心臟衰竭這是最危險的癲癇重積現象</a:t>
            </a:r>
            <a:r>
              <a:rPr lang="zh-TW" altLang="zh-TW" sz="2400" dirty="0" smtClean="0">
                <a:latin typeface="Adobe 楷体 Std R" pitchFamily="18" charset="-128"/>
                <a:ea typeface="Adobe 楷体 Std R" pitchFamily="18" charset="-128"/>
              </a:rPr>
              <a:t>。</a:t>
            </a:r>
            <a:endParaRPr lang="en-US" altLang="zh-TW" sz="2400" dirty="0" smtClean="0">
              <a:latin typeface="Adobe 楷体 Std R" pitchFamily="18" charset="-128"/>
              <a:ea typeface="Adobe 楷体 Std R" pitchFamily="18" charset="-128"/>
            </a:endParaRPr>
          </a:p>
          <a:p>
            <a:pPr>
              <a:lnSpc>
                <a:spcPct val="110000"/>
              </a:lnSpc>
              <a:buFont typeface="Wingdings" panose="05000000000000000000" pitchFamily="2" charset="2"/>
              <a:buChar char="u"/>
            </a:pPr>
            <a:r>
              <a:rPr lang="zh-TW" altLang="zh-TW" sz="2400" dirty="0" smtClean="0">
                <a:latin typeface="Adobe 楷体 Std R" pitchFamily="18" charset="-128"/>
                <a:ea typeface="Adobe 楷体 Std R" pitchFamily="18" charset="-128"/>
              </a:rPr>
              <a:t>任何</a:t>
            </a:r>
            <a:r>
              <a:rPr lang="zh-TW" altLang="zh-TW" sz="2400" dirty="0">
                <a:latin typeface="Adobe 楷体 Std R" pitchFamily="18" charset="-128"/>
                <a:ea typeface="Adobe 楷体 Std R" pitchFamily="18" charset="-128"/>
              </a:rPr>
              <a:t>類型的發作持續時間超過</a:t>
            </a:r>
            <a:r>
              <a:rPr lang="zh-TW" altLang="zh-TW" sz="2400" dirty="0">
                <a:solidFill>
                  <a:srgbClr val="FF0000"/>
                </a:solidFill>
                <a:latin typeface="Adobe 楷体 Std R" pitchFamily="18" charset="-128"/>
                <a:ea typeface="Adobe 楷体 Std R" pitchFamily="18" charset="-128"/>
              </a:rPr>
              <a:t>「</a:t>
            </a:r>
            <a:r>
              <a:rPr lang="en-US" altLang="zh-TW" sz="2400" dirty="0">
                <a:solidFill>
                  <a:srgbClr val="FF0000"/>
                </a:solidFill>
                <a:latin typeface="Adobe 楷体 Std R" pitchFamily="18" charset="-128"/>
                <a:ea typeface="Adobe 楷体 Std R" pitchFamily="18" charset="-128"/>
              </a:rPr>
              <a:t>30</a:t>
            </a:r>
            <a:r>
              <a:rPr lang="zh-TW" altLang="zh-TW" sz="2400" dirty="0">
                <a:solidFill>
                  <a:srgbClr val="FF0000"/>
                </a:solidFill>
                <a:latin typeface="Adobe 楷体 Std R" pitchFamily="18" charset="-128"/>
                <a:ea typeface="Adobe 楷体 Std R" pitchFamily="18" charset="-128"/>
              </a:rPr>
              <a:t>分鐘的反覆發作</a:t>
            </a:r>
            <a:r>
              <a:rPr lang="zh-TW" altLang="zh-TW" sz="2400" dirty="0" smtClean="0">
                <a:solidFill>
                  <a:srgbClr val="FF0000"/>
                </a:solidFill>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a:t>
            </a:r>
            <a:endParaRPr lang="en-US" altLang="zh-TW" sz="2400" dirty="0" smtClean="0">
              <a:latin typeface="Adobe 楷体 Std R" pitchFamily="18" charset="-128"/>
              <a:ea typeface="Adobe 楷体 Std R" pitchFamily="18" charset="-128"/>
            </a:endParaRPr>
          </a:p>
          <a:p>
            <a:pPr>
              <a:lnSpc>
                <a:spcPct val="110000"/>
              </a:lnSpc>
              <a:buFont typeface="Wingdings" panose="05000000000000000000" pitchFamily="2" charset="2"/>
              <a:buChar char="u"/>
            </a:pPr>
            <a:r>
              <a:rPr lang="zh-TW" altLang="zh-TW" sz="2400" dirty="0">
                <a:latin typeface="Adobe 楷体 Std R" pitchFamily="18" charset="-128"/>
                <a:ea typeface="Adobe 楷体 Std R" pitchFamily="18" charset="-128"/>
              </a:rPr>
              <a:t> 造成</a:t>
            </a:r>
            <a:r>
              <a:rPr lang="zh-TW" altLang="zh-TW" sz="2400" u="sng" dirty="0">
                <a:latin typeface="Adobe 楷体 Std R" pitchFamily="18" charset="-128"/>
                <a:ea typeface="Adobe 楷体 Std R" pitchFamily="18" charset="-128"/>
              </a:rPr>
              <a:t>癲癇重積狀態</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status </a:t>
            </a:r>
            <a:r>
              <a:rPr lang="en-US" altLang="zh-TW" sz="2400" dirty="0" err="1">
                <a:latin typeface="Adobe 楷体 Std R" pitchFamily="18" charset="-128"/>
                <a:ea typeface="Adobe 楷体 Std R" pitchFamily="18" charset="-128"/>
              </a:rPr>
              <a:t>epilepticus</a:t>
            </a:r>
            <a:r>
              <a:rPr lang="zh-TW" altLang="zh-TW" sz="2400" dirty="0">
                <a:latin typeface="Adobe 楷体 Std R" pitchFamily="18" charset="-128"/>
                <a:ea typeface="Adobe 楷体 Std R" pitchFamily="18" charset="-128"/>
              </a:rPr>
              <a:t>）的原因通常是因為</a:t>
            </a:r>
            <a:r>
              <a:rPr lang="zh-TW" altLang="zh-TW" sz="2400" dirty="0">
                <a:solidFill>
                  <a:srgbClr val="FF0000"/>
                </a:solidFill>
                <a:latin typeface="Adobe 楷体 Std R" pitchFamily="18" charset="-128"/>
                <a:ea typeface="Adobe 楷体 Std R" pitchFamily="18" charset="-128"/>
              </a:rPr>
              <a:t>突然停藥或減藥</a:t>
            </a:r>
            <a:r>
              <a:rPr lang="zh-TW" altLang="zh-TW" sz="2400" dirty="0">
                <a:latin typeface="Adobe 楷体 Std R" pitchFamily="18" charset="-128"/>
                <a:ea typeface="Adobe 楷体 Std R" pitchFamily="18" charset="-128"/>
              </a:rPr>
              <a:t>，造成血中抗癲癇藥物的濃度突然下降所</a:t>
            </a:r>
            <a:r>
              <a:rPr lang="zh-TW" altLang="zh-TW" sz="2400" dirty="0" smtClean="0">
                <a:latin typeface="Adobe 楷体 Std R" pitchFamily="18" charset="-128"/>
                <a:ea typeface="Adobe 楷体 Std R" pitchFamily="18" charset="-128"/>
              </a:rPr>
              <a:t>致，</a:t>
            </a:r>
            <a:r>
              <a:rPr lang="zh-TW" altLang="zh-TW" sz="2400" dirty="0">
                <a:latin typeface="Adobe 楷体 Std R" pitchFamily="18" charset="-128"/>
                <a:ea typeface="Adobe 楷体 Std R" pitchFamily="18" charset="-128"/>
              </a:rPr>
              <a:t>因此癲癇藥物絕不能漏吃或是自行停藥，需要依照醫生指示服藥，而另外可能產生的原因是腦炎或是急性腦受傷。</a:t>
            </a:r>
          </a:p>
          <a:p>
            <a:pPr>
              <a:lnSpc>
                <a:spcPct val="110000"/>
              </a:lnSpc>
            </a:pPr>
            <a:endParaRPr lang="zh-TW" altLang="en-US" sz="2400" dirty="0">
              <a:latin typeface="+mn-ea"/>
            </a:endParaRPr>
          </a:p>
        </p:txBody>
      </p:sp>
    </p:spTree>
    <p:extLst>
      <p:ext uri="{BB962C8B-B14F-4D97-AF65-F5344CB8AC3E}">
        <p14:creationId xmlns:p14="http://schemas.microsoft.com/office/powerpoint/2010/main" val="97809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395536" y="836712"/>
            <a:ext cx="8229600" cy="720725"/>
          </a:xfrm>
        </p:spPr>
        <p:txBody>
          <a:bodyPr>
            <a:normAutofit fontScale="90000"/>
          </a:bodyPr>
          <a:lstStyle/>
          <a:p>
            <a:r>
              <a:rPr lang="zh-TW" altLang="en-US" dirty="0" smtClean="0"/>
              <a:t>             </a:t>
            </a:r>
            <a:r>
              <a:rPr lang="zh-TW" altLang="zh-TW" dirty="0" smtClean="0">
                <a:latin typeface="Adobe 楷体 Std R" pitchFamily="18" charset="-128"/>
                <a:ea typeface="Adobe 楷体 Std R" pitchFamily="18" charset="-128"/>
              </a:rPr>
              <a:t>癲癇</a:t>
            </a:r>
            <a:r>
              <a:rPr lang="zh-TW" altLang="zh-TW" dirty="0">
                <a:latin typeface="Adobe 楷体 Std R" pitchFamily="18" charset="-128"/>
                <a:ea typeface="Adobe 楷体 Std R" pitchFamily="18" charset="-128"/>
              </a:rPr>
              <a:t>大發作的處理流程</a:t>
            </a:r>
          </a:p>
        </p:txBody>
      </p:sp>
      <p:pic>
        <p:nvPicPr>
          <p:cNvPr id="5122" name="資料庫圖表 1"/>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904656"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44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500063" y="0"/>
            <a:ext cx="8229600" cy="990600"/>
          </a:xfrm>
        </p:spPr>
        <p:txBody>
          <a:bodyPr/>
          <a:lstStyle/>
          <a:p>
            <a:pPr eaLnBrk="1" hangingPunct="1"/>
            <a:r>
              <a:rPr lang="zh-TW" altLang="en-US" smtClean="0"/>
              <a:t> </a:t>
            </a:r>
          </a:p>
        </p:txBody>
      </p:sp>
      <p:sp>
        <p:nvSpPr>
          <p:cNvPr id="40965" name="Rectangle 5"/>
          <p:cNvSpPr>
            <a:spLocks noGrp="1" noChangeArrowheads="1"/>
          </p:cNvSpPr>
          <p:nvPr>
            <p:ph idx="1"/>
          </p:nvPr>
        </p:nvSpPr>
        <p:spPr>
          <a:xfrm>
            <a:off x="965262" y="794415"/>
            <a:ext cx="7429500" cy="5463431"/>
          </a:xfrm>
        </p:spPr>
        <p:txBody>
          <a:bodyPr>
            <a:normAutofit/>
          </a:bodyPr>
          <a:lstStyle/>
          <a:p>
            <a:pPr marL="0" indent="0" algn="ctr">
              <a:lnSpc>
                <a:spcPct val="150000"/>
              </a:lnSpc>
              <a:spcAft>
                <a:spcPts val="0"/>
              </a:spcAft>
              <a:buNone/>
            </a:pPr>
            <a:endParaRPr lang="zh-TW" altLang="zh-TW" sz="2000" kern="100" dirty="0">
              <a:latin typeface="Calibri"/>
              <a:ea typeface="新細明體"/>
              <a:cs typeface="Calibri"/>
            </a:endParaRPr>
          </a:p>
          <a:p>
            <a:r>
              <a:rPr lang="zh-TW" altLang="zh-TW" sz="2400" dirty="0">
                <a:latin typeface="Adobe 楷体 Std R" pitchFamily="18" charset="-128"/>
                <a:ea typeface="Adobe 楷体 Std R" pitchFamily="18" charset="-128"/>
              </a:rPr>
              <a:t>癲癇發作持續的時間在十分鐘以上，或視其發作型態為發紺缺氧型的狀態，則需要在機構環境中準備氧氣筒以備不時之</a:t>
            </a:r>
            <a:r>
              <a:rPr lang="zh-TW" altLang="zh-TW" sz="2400" dirty="0" smtClean="0">
                <a:latin typeface="Adobe 楷体 Std R" pitchFamily="18" charset="-128"/>
                <a:ea typeface="Adobe 楷体 Std R" pitchFamily="18" charset="-128"/>
              </a:rPr>
              <a:t>需</a:t>
            </a:r>
            <a:endParaRPr lang="en-US" altLang="zh-TW" sz="2400" dirty="0" smtClean="0">
              <a:latin typeface="Adobe 楷体 Std R" pitchFamily="18" charset="-128"/>
              <a:ea typeface="Adobe 楷体 Std R" pitchFamily="18" charset="-128"/>
            </a:endParaRPr>
          </a:p>
          <a:p>
            <a:r>
              <a:rPr lang="zh-TW" altLang="zh-TW" sz="2400" dirty="0">
                <a:latin typeface="Adobe 楷体 Std R" pitchFamily="18" charset="-128"/>
                <a:ea typeface="Adobe 楷体 Std R" pitchFamily="18" charset="-128"/>
              </a:rPr>
              <a:t>協助服務對象呼吸</a:t>
            </a:r>
          </a:p>
          <a:p>
            <a:r>
              <a:rPr lang="zh-TW" altLang="zh-TW" sz="2400" dirty="0" smtClean="0">
                <a:latin typeface="Adobe 楷体 Std R" pitchFamily="18" charset="-128"/>
                <a:ea typeface="Adobe 楷体 Std R" pitchFamily="18" charset="-128"/>
              </a:rPr>
              <a:t>假如</a:t>
            </a:r>
            <a:r>
              <a:rPr lang="zh-TW" altLang="zh-TW" sz="2400" dirty="0">
                <a:latin typeface="Adobe 楷体 Std R" pitchFamily="18" charset="-128"/>
                <a:ea typeface="Adobe 楷体 Std R" pitchFamily="18" charset="-128"/>
              </a:rPr>
              <a:t>服務對象仰臥著，當抽搐期過了之後，就可以把服務對象推成側臥，這個姿勢</a:t>
            </a:r>
            <a:r>
              <a:rPr lang="zh-TW" altLang="zh-TW" sz="2400" dirty="0">
                <a:solidFill>
                  <a:srgbClr val="FF0000"/>
                </a:solidFill>
                <a:latin typeface="Adobe 楷体 Std R" pitchFamily="18" charset="-128"/>
                <a:ea typeface="Adobe 楷体 Std R" pitchFamily="18" charset="-128"/>
              </a:rPr>
              <a:t>方便舌頭恢復回到原來的位置</a:t>
            </a:r>
            <a:r>
              <a:rPr lang="zh-TW" altLang="zh-TW" sz="2400" dirty="0">
                <a:latin typeface="Adobe 楷体 Std R" pitchFamily="18" charset="-128"/>
                <a:ea typeface="Adobe 楷体 Std R" pitchFamily="18" charset="-128"/>
              </a:rPr>
              <a:t>。因為先前它可能落向喉頭，堵住了呼吸</a:t>
            </a:r>
            <a:r>
              <a:rPr lang="zh-TW" altLang="zh-TW" sz="2400" dirty="0" smtClean="0">
                <a:latin typeface="Adobe 楷体 Std R" pitchFamily="18" charset="-128"/>
                <a:ea typeface="Adobe 楷体 Std R" pitchFamily="18" charset="-128"/>
              </a:rPr>
              <a:t>。</a:t>
            </a:r>
            <a:endParaRPr lang="en-US" altLang="zh-TW" sz="2400" dirty="0" smtClean="0">
              <a:latin typeface="Adobe 楷体 Std R" pitchFamily="18" charset="-128"/>
              <a:ea typeface="Adobe 楷体 Std R" pitchFamily="18" charset="-128"/>
            </a:endParaRPr>
          </a:p>
          <a:p>
            <a:r>
              <a:rPr lang="zh-TW" altLang="zh-TW" sz="2400" dirty="0" smtClean="0">
                <a:latin typeface="Adobe 楷体 Std R" pitchFamily="18" charset="-128"/>
                <a:ea typeface="Adobe 楷体 Std R" pitchFamily="18" charset="-128"/>
              </a:rPr>
              <a:t>側臥</a:t>
            </a:r>
            <a:r>
              <a:rPr lang="zh-TW" altLang="zh-TW" sz="2400" dirty="0">
                <a:latin typeface="Adobe 楷体 Std R" pitchFamily="18" charset="-128"/>
                <a:ea typeface="Adobe 楷体 Std R" pitchFamily="18" charset="-128"/>
              </a:rPr>
              <a:t>姿勢也方便</a:t>
            </a:r>
            <a:r>
              <a:rPr lang="zh-TW" altLang="zh-TW" sz="2400" dirty="0">
                <a:solidFill>
                  <a:srgbClr val="FF0000"/>
                </a:solidFill>
                <a:latin typeface="Adobe 楷体 Std R" pitchFamily="18" charset="-128"/>
                <a:ea typeface="Adobe 楷体 Std R" pitchFamily="18" charset="-128"/>
              </a:rPr>
              <a:t>蓄積的口水，從口腔之中向外流</a:t>
            </a:r>
            <a:r>
              <a:rPr lang="zh-TW" altLang="zh-TW" sz="2400" dirty="0">
                <a:latin typeface="Adobe 楷体 Std R" pitchFamily="18" charset="-128"/>
                <a:ea typeface="Adobe 楷体 Std R" pitchFamily="18" charset="-128"/>
              </a:rPr>
              <a:t>。可是，別嚐試清理病人的呼吸道，癲癇發作過後，呼吸的動作便自然會恢復。</a:t>
            </a:r>
          </a:p>
          <a:p>
            <a:endParaRPr lang="en-US" altLang="zh-TW" sz="2400" dirty="0" smtClean="0">
              <a:latin typeface="Adobe 楷体 Std R" pitchFamily="18" charset="-128"/>
              <a:ea typeface="Adobe 楷体 Std R" pitchFamily="18" charset="-128"/>
            </a:endParaRPr>
          </a:p>
          <a:p>
            <a:endParaRPr lang="zh-TW" altLang="en-US" sz="2400" dirty="0">
              <a:latin typeface="Adobe 楷体 Std R" pitchFamily="18" charset="-128"/>
              <a:ea typeface="Adobe 楷体 Std R" pitchFamily="18" charset="-128"/>
            </a:endParaRPr>
          </a:p>
        </p:txBody>
      </p:sp>
      <p:sp>
        <p:nvSpPr>
          <p:cNvPr id="2" name="矩形 1"/>
          <p:cNvSpPr/>
          <p:nvPr/>
        </p:nvSpPr>
        <p:spPr>
          <a:xfrm>
            <a:off x="2987824" y="476672"/>
            <a:ext cx="5976664" cy="769441"/>
          </a:xfrm>
          <a:prstGeom prst="rect">
            <a:avLst/>
          </a:prstGeom>
        </p:spPr>
        <p:txBody>
          <a:bodyPr wrap="square">
            <a:spAutoFit/>
          </a:bodyPr>
          <a:lstStyle/>
          <a:p>
            <a:r>
              <a:rPr lang="zh-TW" altLang="en-US" sz="4400" dirty="0">
                <a:latin typeface="Adobe 楷体 Std R" pitchFamily="18" charset="-128"/>
                <a:ea typeface="Adobe 楷体 Std R" pitchFamily="18" charset="-128"/>
              </a:rPr>
              <a:t>缺氧型發作</a:t>
            </a:r>
          </a:p>
        </p:txBody>
      </p:sp>
    </p:spTree>
    <p:extLst>
      <p:ext uri="{BB962C8B-B14F-4D97-AF65-F5344CB8AC3E}">
        <p14:creationId xmlns:p14="http://schemas.microsoft.com/office/powerpoint/2010/main" val="331840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324544" y="764704"/>
            <a:ext cx="8229600" cy="720725"/>
          </a:xfrm>
        </p:spPr>
        <p:txBody>
          <a:bodyPr>
            <a:normAutofit fontScale="90000"/>
          </a:bodyPr>
          <a:lstStyle/>
          <a:p>
            <a:r>
              <a:rPr lang="zh-TW" altLang="en-US" dirty="0" smtClean="0">
                <a:solidFill>
                  <a:schemeClr val="tx1"/>
                </a:solidFill>
              </a:rPr>
              <a:t>                         </a:t>
            </a:r>
            <a:r>
              <a:rPr lang="zh-TW" altLang="zh-TW" sz="4900" dirty="0" smtClean="0">
                <a:solidFill>
                  <a:schemeClr val="tx1"/>
                </a:solidFill>
                <a:latin typeface="Adobe 楷体 Std R" pitchFamily="18" charset="-128"/>
                <a:ea typeface="Adobe 楷体 Std R" pitchFamily="18" charset="-128"/>
              </a:rPr>
              <a:t>發作完畢</a:t>
            </a:r>
            <a:r>
              <a:rPr lang="zh-TW" altLang="en-US" sz="4900" dirty="0" smtClean="0">
                <a:solidFill>
                  <a:schemeClr val="tx1"/>
                </a:solidFill>
                <a:latin typeface="Adobe 楷体 Std R" pitchFamily="18" charset="-128"/>
                <a:ea typeface="Adobe 楷体 Std R" pitchFamily="18" charset="-128"/>
              </a:rPr>
              <a:t>時的處理</a:t>
            </a:r>
            <a:endParaRPr lang="zh-TW" altLang="zh-TW" sz="4900" dirty="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899592" y="1717675"/>
            <a:ext cx="7056785" cy="5140325"/>
          </a:xfrm>
        </p:spPr>
        <p:txBody>
          <a:bodyPr>
            <a:normAutofit/>
          </a:bodyPr>
          <a:lstStyle/>
          <a:p>
            <a:r>
              <a:rPr lang="zh-TW" altLang="en-US" sz="2800" dirty="0">
                <a:solidFill>
                  <a:srgbClr val="FF0000"/>
                </a:solidFill>
                <a:latin typeface="Adobe 楷体 Std R" pitchFamily="18" charset="-128"/>
                <a:ea typeface="Adobe 楷体 Std R" pitchFamily="18" charset="-128"/>
              </a:rPr>
              <a:t>勿提供任何流質</a:t>
            </a:r>
            <a:r>
              <a:rPr lang="zh-TW" altLang="en-US" sz="2800" dirty="0" smtClean="0">
                <a:solidFill>
                  <a:srgbClr val="FF0000"/>
                </a:solidFill>
                <a:latin typeface="Adobe 楷体 Std R" pitchFamily="18" charset="-128"/>
                <a:ea typeface="Adobe 楷体 Std R" pitchFamily="18" charset="-128"/>
              </a:rPr>
              <a:t>食物</a:t>
            </a:r>
            <a:r>
              <a:rPr lang="zh-TW" altLang="en-US" sz="2800" dirty="0" smtClean="0">
                <a:latin typeface="Adobe 楷体 Std R" pitchFamily="18" charset="-128"/>
                <a:ea typeface="Adobe 楷体 Std R" pitchFamily="18" charset="-128"/>
              </a:rPr>
              <a:t>，</a:t>
            </a:r>
            <a:r>
              <a:rPr lang="zh-TW" altLang="zh-TW" sz="2800" dirty="0" smtClean="0">
                <a:latin typeface="Adobe 楷体 Std R" pitchFamily="18" charset="-128"/>
                <a:ea typeface="Adobe 楷体 Std R" pitchFamily="18" charset="-128"/>
              </a:rPr>
              <a:t>這</a:t>
            </a:r>
            <a:r>
              <a:rPr lang="zh-TW" altLang="zh-TW" sz="2800" dirty="0">
                <a:latin typeface="Adobe 楷体 Std R" pitchFamily="18" charset="-128"/>
                <a:ea typeface="Adobe 楷体 Std R" pitchFamily="18" charset="-128"/>
              </a:rPr>
              <a:t>可能使服務對象噎哽或者嗆到</a:t>
            </a:r>
            <a:r>
              <a:rPr lang="zh-TW" altLang="zh-TW" sz="2800" dirty="0" smtClean="0">
                <a:latin typeface="Adobe 楷体 Std R" pitchFamily="18" charset="-128"/>
                <a:ea typeface="Adobe 楷体 Std R" pitchFamily="18" charset="-128"/>
              </a:rPr>
              <a:t>。</a:t>
            </a:r>
            <a:endParaRPr lang="en-US" altLang="zh-TW" sz="2800" dirty="0" smtClean="0">
              <a:latin typeface="Adobe 楷体 Std R" pitchFamily="18" charset="-128"/>
              <a:ea typeface="Adobe 楷体 Std R" pitchFamily="18" charset="-128"/>
            </a:endParaRPr>
          </a:p>
          <a:p>
            <a:r>
              <a:rPr lang="zh-TW" altLang="zh-TW" sz="2800" dirty="0" smtClean="0">
                <a:latin typeface="Adobe 楷体 Std R" pitchFamily="18" charset="-128"/>
                <a:ea typeface="Adobe 楷体 Std R" pitchFamily="18" charset="-128"/>
              </a:rPr>
              <a:t>發作</a:t>
            </a:r>
            <a:r>
              <a:rPr lang="zh-TW" altLang="zh-TW" sz="2800" dirty="0">
                <a:latin typeface="Adobe 楷体 Std R" pitchFamily="18" charset="-128"/>
                <a:ea typeface="Adobe 楷体 Std R" pitchFamily="18" charset="-128"/>
              </a:rPr>
              <a:t>過後，服務對象處於意識混亂的狀態，請勿急忙要求他站立或行走，服務對象終究會起身</a:t>
            </a:r>
            <a:r>
              <a:rPr lang="zh-TW" altLang="zh-TW" sz="2800" dirty="0" smtClean="0">
                <a:latin typeface="Adobe 楷体 Std R" pitchFamily="18" charset="-128"/>
                <a:ea typeface="Adobe 楷体 Std R" pitchFamily="18" charset="-128"/>
              </a:rPr>
              <a:t>的</a:t>
            </a:r>
            <a:r>
              <a:rPr lang="en-US" altLang="zh-TW" sz="2800" dirty="0">
                <a:latin typeface="標楷體"/>
                <a:ea typeface="標楷體"/>
              </a:rPr>
              <a:t>，</a:t>
            </a:r>
            <a:r>
              <a:rPr lang="zh-TW" altLang="zh-TW" sz="2800" dirty="0" smtClean="0">
                <a:latin typeface="Adobe 楷体 Std R" pitchFamily="18" charset="-128"/>
                <a:ea typeface="Adobe 楷体 Std R" pitchFamily="18" charset="-128"/>
              </a:rPr>
              <a:t>無需</a:t>
            </a:r>
            <a:r>
              <a:rPr lang="zh-TW" altLang="zh-TW" sz="2800" dirty="0">
                <a:latin typeface="Adobe 楷体 Std R" pitchFamily="18" charset="-128"/>
                <a:ea typeface="Adobe 楷体 Std R" pitchFamily="18" charset="-128"/>
              </a:rPr>
              <a:t>鼓勵或強制</a:t>
            </a:r>
            <a:r>
              <a:rPr lang="zh-TW" altLang="zh-TW" sz="2800" dirty="0" smtClean="0">
                <a:latin typeface="Adobe 楷体 Std R" pitchFamily="18" charset="-128"/>
                <a:ea typeface="Adobe 楷体 Std R" pitchFamily="18" charset="-128"/>
              </a:rPr>
              <a:t>，</a:t>
            </a:r>
            <a:r>
              <a:rPr lang="zh-TW" altLang="en-US" sz="2800" dirty="0" smtClean="0">
                <a:latin typeface="Adobe 楷体 Std R" pitchFamily="18" charset="-128"/>
                <a:ea typeface="Adobe 楷体 Std R" pitchFamily="18" charset="-128"/>
              </a:rPr>
              <a:t>讓</a:t>
            </a:r>
            <a:r>
              <a:rPr lang="zh-TW" altLang="zh-TW" sz="2800" dirty="0" smtClean="0">
                <a:latin typeface="Adobe 楷体 Std R" pitchFamily="18" charset="-128"/>
                <a:ea typeface="Adobe 楷体 Std R" pitchFamily="18" charset="-128"/>
              </a:rPr>
              <a:t>他</a:t>
            </a:r>
            <a:r>
              <a:rPr lang="zh-TW" altLang="zh-TW" sz="2800" dirty="0">
                <a:latin typeface="Adobe 楷体 Std R" pitchFamily="18" charset="-128"/>
                <a:ea typeface="Adobe 楷体 Std R" pitchFamily="18" charset="-128"/>
              </a:rPr>
              <a:t>逐漸</a:t>
            </a:r>
            <a:r>
              <a:rPr lang="zh-TW" altLang="zh-TW" sz="2800" dirty="0" smtClean="0">
                <a:latin typeface="Adobe 楷体 Std R" pitchFamily="18" charset="-128"/>
                <a:ea typeface="Adobe 楷体 Std R" pitchFamily="18" charset="-128"/>
              </a:rPr>
              <a:t>恢復。</a:t>
            </a:r>
            <a:endParaRPr lang="en-US" altLang="zh-TW" sz="2800" dirty="0" smtClean="0">
              <a:latin typeface="Adobe 楷体 Std R" pitchFamily="18" charset="-128"/>
              <a:ea typeface="Adobe 楷体 Std R" pitchFamily="18" charset="-128"/>
            </a:endParaRPr>
          </a:p>
          <a:p>
            <a:r>
              <a:rPr lang="zh-TW" altLang="zh-TW" sz="2800" dirty="0" smtClean="0">
                <a:latin typeface="Adobe 楷体 Std R" pitchFamily="18" charset="-128"/>
                <a:ea typeface="Adobe 楷体 Std R" pitchFamily="18" charset="-128"/>
              </a:rPr>
              <a:t>任何</a:t>
            </a:r>
            <a:r>
              <a:rPr lang="zh-TW" altLang="zh-TW" sz="2800" dirty="0">
                <a:latin typeface="Adobe 楷体 Std R" pitchFamily="18" charset="-128"/>
                <a:ea typeface="Adobe 楷体 Std R" pitchFamily="18" charset="-128"/>
              </a:rPr>
              <a:t>無癲癇病史之服務對象，</a:t>
            </a:r>
            <a:r>
              <a:rPr lang="zh-TW" altLang="zh-TW" sz="2800" dirty="0">
                <a:solidFill>
                  <a:srgbClr val="FF0000"/>
                </a:solidFill>
                <a:latin typeface="Adobe 楷体 Std R" pitchFamily="18" charset="-128"/>
                <a:ea typeface="Adobe 楷体 Std R" pitchFamily="18" charset="-128"/>
              </a:rPr>
              <a:t>在第一次全身性大發作</a:t>
            </a:r>
            <a:r>
              <a:rPr lang="zh-TW" altLang="zh-TW" sz="2800" dirty="0" smtClean="0">
                <a:solidFill>
                  <a:srgbClr val="FF0000"/>
                </a:solidFill>
                <a:latin typeface="Adobe 楷体 Std R" pitchFamily="18" charset="-128"/>
                <a:ea typeface="Adobe 楷体 Std R" pitchFamily="18" charset="-128"/>
              </a:rPr>
              <a:t>時</a:t>
            </a:r>
            <a:r>
              <a:rPr lang="zh-TW" altLang="zh-TW" sz="2800" dirty="0">
                <a:solidFill>
                  <a:srgbClr val="FF0000"/>
                </a:solidFill>
                <a:latin typeface="Adobe 楷体 Std R" pitchFamily="18" charset="-128"/>
                <a:ea typeface="Adobe 楷体 Std R" pitchFamily="18" charset="-128"/>
              </a:rPr>
              <a:t>，</a:t>
            </a:r>
            <a:r>
              <a:rPr lang="zh-TW" altLang="zh-TW" sz="2800" dirty="0" smtClean="0">
                <a:solidFill>
                  <a:srgbClr val="FF0000"/>
                </a:solidFill>
                <a:latin typeface="Adobe 楷体 Std R" pitchFamily="18" charset="-128"/>
                <a:ea typeface="Adobe 楷体 Std R" pitchFamily="18" charset="-128"/>
              </a:rPr>
              <a:t>皆</a:t>
            </a:r>
            <a:r>
              <a:rPr lang="zh-TW" altLang="zh-TW" sz="2800" dirty="0">
                <a:solidFill>
                  <a:srgbClr val="FF0000"/>
                </a:solidFill>
                <a:latin typeface="Adobe 楷体 Std R" pitchFamily="18" charset="-128"/>
                <a:ea typeface="Adobe 楷体 Std R" pitchFamily="18" charset="-128"/>
              </a:rPr>
              <a:t>應送到就近的醫療院所檢查</a:t>
            </a:r>
            <a:r>
              <a:rPr lang="zh-TW" altLang="zh-TW" sz="2800" dirty="0">
                <a:latin typeface="Adobe 楷体 Std R" pitchFamily="18" charset="-128"/>
                <a:ea typeface="Adobe 楷体 Std R" pitchFamily="18" charset="-128"/>
              </a:rPr>
              <a:t>，以排除掉前述會引起全身抽搐的情形。</a:t>
            </a:r>
          </a:p>
          <a:p>
            <a:pPr marL="114300" indent="0">
              <a:buNone/>
            </a:pPr>
            <a:endParaRPr lang="zh-TW" altLang="en-US" sz="2800" dirty="0">
              <a:latin typeface="Adobe 楷体 Std R" pitchFamily="18" charset="-128"/>
              <a:ea typeface="Adobe 楷体 Std R" pitchFamily="18" charset="-128"/>
            </a:endParaRPr>
          </a:p>
        </p:txBody>
      </p:sp>
    </p:spTree>
    <p:extLst>
      <p:ext uri="{BB962C8B-B14F-4D97-AF65-F5344CB8AC3E}">
        <p14:creationId xmlns:p14="http://schemas.microsoft.com/office/powerpoint/2010/main" val="197137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764704"/>
            <a:ext cx="8102352" cy="504056"/>
          </a:xfrm>
        </p:spPr>
        <p:txBody>
          <a:bodyPr>
            <a:noAutofit/>
          </a:bodyPr>
          <a:lstStyle/>
          <a:p>
            <a:r>
              <a:rPr lang="zh-TW" altLang="en-US" sz="4400" dirty="0">
                <a:solidFill>
                  <a:schemeClr val="tx1"/>
                </a:solidFill>
                <a:latin typeface="Adobe 楷体 Std R" pitchFamily="18" charset="-128"/>
                <a:ea typeface="Adobe 楷体 Std R" pitchFamily="18" charset="-128"/>
              </a:rPr>
              <a:t>日常生活</a:t>
            </a:r>
            <a:r>
              <a:rPr lang="zh-TW" altLang="en-US" sz="4400" dirty="0" smtClean="0">
                <a:solidFill>
                  <a:schemeClr val="tx1"/>
                </a:solidFill>
                <a:latin typeface="Adobe 楷体 Std R" pitchFamily="18" charset="-128"/>
                <a:ea typeface="Adobe 楷体 Std R" pitchFamily="18" charset="-128"/>
              </a:rPr>
              <a:t>照顧支持重點</a:t>
            </a:r>
            <a:r>
              <a:rPr lang="zh-TW" altLang="en-US" sz="3200" dirty="0">
                <a:solidFill>
                  <a:srgbClr val="002060"/>
                </a:solidFill>
                <a:latin typeface="Adobe 楷体 Std R" pitchFamily="18" charset="-128"/>
                <a:ea typeface="Adobe 楷体 Std R" pitchFamily="18" charset="-128"/>
              </a:rPr>
              <a:t/>
            </a:r>
            <a:br>
              <a:rPr lang="zh-TW" altLang="en-US" sz="3200" dirty="0">
                <a:solidFill>
                  <a:srgbClr val="002060"/>
                </a:solidFill>
                <a:latin typeface="Adobe 楷体 Std R" pitchFamily="18" charset="-128"/>
                <a:ea typeface="Adobe 楷体 Std R" pitchFamily="18" charset="-128"/>
              </a:rPr>
            </a:br>
            <a:endParaRPr lang="zh-TW" altLang="en-US" sz="3200" dirty="0">
              <a:solidFill>
                <a:srgbClr val="002060"/>
              </a:solidFill>
              <a:latin typeface="Adobe 楷体 Std R" pitchFamily="18" charset="-128"/>
              <a:ea typeface="Adobe 楷体 Std R" pitchFamily="18" charset="-128"/>
            </a:endParaRPr>
          </a:p>
        </p:txBody>
      </p:sp>
      <p:sp>
        <p:nvSpPr>
          <p:cNvPr id="3" name="內容版面配置區 2"/>
          <p:cNvSpPr>
            <a:spLocks noGrp="1"/>
          </p:cNvSpPr>
          <p:nvPr>
            <p:ph sz="quarter" idx="4294967295"/>
          </p:nvPr>
        </p:nvSpPr>
        <p:spPr>
          <a:xfrm>
            <a:off x="539552" y="1309410"/>
            <a:ext cx="8352928" cy="5548590"/>
          </a:xfrm>
          <a:prstGeom prst="rect">
            <a:avLst/>
          </a:prstGeom>
        </p:spPr>
        <p:txBody>
          <a:bodyPr>
            <a:normAutofit/>
          </a:bodyPr>
          <a:lstStyle/>
          <a:p>
            <a:pPr marL="457200" indent="-457200">
              <a:buFont typeface="Wingdings" panose="05000000000000000000" pitchFamily="2" charset="2"/>
              <a:buChar char="l"/>
            </a:pPr>
            <a:r>
              <a:rPr lang="zh-TW" altLang="en-US" sz="2800" b="0" dirty="0">
                <a:latin typeface="標楷體" panose="03000509000000000000" pitchFamily="65" charset="-120"/>
                <a:ea typeface="標楷體" panose="03000509000000000000" pitchFamily="65" charset="-120"/>
              </a:rPr>
              <a:t>採正面的態度</a:t>
            </a:r>
            <a:r>
              <a:rPr lang="zh-TW" altLang="en-US" sz="2800" b="0" dirty="0" smtClean="0">
                <a:latin typeface="標楷體" panose="03000509000000000000" pitchFamily="65" charset="-120"/>
                <a:ea typeface="標楷體" panose="03000509000000000000" pitchFamily="65" charset="-120"/>
              </a:rPr>
              <a:t>幫助</a:t>
            </a:r>
            <a:r>
              <a:rPr lang="zh-TW" altLang="en-US" sz="2800" b="0" dirty="0">
                <a:latin typeface="標楷體" panose="03000509000000000000" pitchFamily="65" charset="-120"/>
                <a:ea typeface="標楷體" panose="03000509000000000000" pitchFamily="65" charset="-120"/>
              </a:rPr>
              <a:t>服務對象、</a:t>
            </a:r>
            <a:r>
              <a:rPr lang="zh-TW" altLang="en-US" sz="2800" b="0" dirty="0">
                <a:solidFill>
                  <a:srgbClr val="FF0000"/>
                </a:solidFill>
                <a:latin typeface="標楷體" panose="03000509000000000000" pitchFamily="65" charset="-120"/>
                <a:ea typeface="標楷體" panose="03000509000000000000" pitchFamily="65" charset="-120"/>
              </a:rPr>
              <a:t>家人</a:t>
            </a:r>
            <a:r>
              <a:rPr lang="zh-TW" altLang="en-US" sz="2800" b="0" dirty="0" smtClean="0">
                <a:solidFill>
                  <a:srgbClr val="FF0000"/>
                </a:solidFill>
                <a:latin typeface="標楷體" panose="03000509000000000000" pitchFamily="65" charset="-120"/>
                <a:ea typeface="標楷體" panose="03000509000000000000" pitchFamily="65" charset="-120"/>
              </a:rPr>
              <a:t>認識癲癇</a:t>
            </a:r>
            <a:endParaRPr lang="en-US" altLang="zh-TW" sz="2800" b="0" dirty="0" smtClean="0">
              <a:solidFill>
                <a:srgbClr val="FF0000"/>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a:latin typeface="標楷體" panose="03000509000000000000" pitchFamily="65" charset="-120"/>
                <a:ea typeface="標楷體" panose="03000509000000000000" pitchFamily="65" charset="-120"/>
              </a:rPr>
              <a:t>鼓勵</a:t>
            </a:r>
            <a:r>
              <a:rPr lang="zh-TW" altLang="en-US" sz="2800" b="0" dirty="0" smtClean="0">
                <a:latin typeface="標楷體" panose="03000509000000000000" pitchFamily="65" charset="-120"/>
                <a:ea typeface="標楷體" panose="03000509000000000000" pitchFamily="65" charset="-120"/>
              </a:rPr>
              <a:t>參與</a:t>
            </a:r>
            <a:r>
              <a:rPr lang="zh-TW" altLang="en-US" sz="2800" b="0" dirty="0">
                <a:latin typeface="標楷體" panose="03000509000000000000" pitchFamily="65" charset="-120"/>
                <a:ea typeface="標楷體" panose="03000509000000000000" pitchFamily="65" charset="-120"/>
              </a:rPr>
              <a:t>有益</a:t>
            </a:r>
            <a:r>
              <a:rPr lang="zh-TW" altLang="en-US" sz="2800" b="0" dirty="0" smtClean="0">
                <a:latin typeface="標楷體" panose="03000509000000000000" pitchFamily="65" charset="-120"/>
                <a:ea typeface="標楷體" panose="03000509000000000000" pitchFamily="65" charset="-120"/>
              </a:rPr>
              <a:t>身心的社交活動，</a:t>
            </a:r>
            <a:r>
              <a:rPr lang="zh-TW" altLang="en-US" sz="2800" b="0" dirty="0">
                <a:latin typeface="標楷體" panose="03000509000000000000" pitchFamily="65" charset="-120"/>
                <a:ea typeface="標楷體" panose="03000509000000000000" pitchFamily="65" charset="-120"/>
              </a:rPr>
              <a:t>避免養成孤癖</a:t>
            </a:r>
            <a:r>
              <a:rPr lang="zh-TW" altLang="en-US" sz="2800" b="0" dirty="0" smtClean="0">
                <a:latin typeface="標楷體" panose="03000509000000000000" pitchFamily="65" charset="-120"/>
                <a:ea typeface="標楷體" panose="03000509000000000000" pitchFamily="65" charset="-120"/>
              </a:rPr>
              <a:t>不合群</a:t>
            </a:r>
            <a:r>
              <a:rPr lang="zh-TW" altLang="en-US" sz="2800" b="0" dirty="0">
                <a:latin typeface="標楷體" panose="03000509000000000000" pitchFamily="65" charset="-120"/>
                <a:ea typeface="標楷體" panose="03000509000000000000" pitchFamily="65" charset="-120"/>
              </a:rPr>
              <a:t>的習慣</a:t>
            </a:r>
            <a:endParaRPr lang="en-US" altLang="zh-TW" sz="2800" b="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a:solidFill>
                  <a:srgbClr val="FF0000"/>
                </a:solidFill>
                <a:latin typeface="標楷體" panose="03000509000000000000" pitchFamily="65" charset="-120"/>
                <a:ea typeface="標楷體" panose="03000509000000000000" pitchFamily="65" charset="-120"/>
              </a:rPr>
              <a:t>避免過度勞累或劇烈</a:t>
            </a:r>
            <a:r>
              <a:rPr lang="zh-TW" altLang="en-US" sz="2800" b="0" dirty="0" smtClean="0">
                <a:solidFill>
                  <a:srgbClr val="FF0000"/>
                </a:solidFill>
                <a:latin typeface="標楷體" panose="03000509000000000000" pitchFamily="65" charset="-120"/>
                <a:ea typeface="標楷體" panose="03000509000000000000" pitchFamily="65" charset="-120"/>
              </a:rPr>
              <a:t>運動</a:t>
            </a:r>
            <a:endParaRPr lang="en-US" altLang="zh-TW" sz="2800" b="0" dirty="0" smtClean="0">
              <a:solidFill>
                <a:srgbClr val="FF0000"/>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a:latin typeface="標楷體" panose="03000509000000000000" pitchFamily="65" charset="-120"/>
                <a:ea typeface="標楷體" panose="03000509000000000000" pitchFamily="65" charset="-120"/>
              </a:rPr>
              <a:t>養成良好的生活</a:t>
            </a:r>
            <a:r>
              <a:rPr lang="zh-TW" altLang="en-US" sz="2800" b="0" dirty="0" smtClean="0">
                <a:latin typeface="標楷體" panose="03000509000000000000" pitchFamily="65" charset="-120"/>
                <a:ea typeface="標楷體" panose="03000509000000000000" pitchFamily="65" charset="-120"/>
              </a:rPr>
              <a:t>習慣</a:t>
            </a:r>
            <a:endParaRPr lang="en-US" altLang="zh-TW" sz="2800" b="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smtClean="0">
                <a:latin typeface="標楷體" panose="03000509000000000000" pitchFamily="65" charset="-120"/>
                <a:ea typeface="標楷體" panose="03000509000000000000" pitchFamily="65" charset="-120"/>
              </a:rPr>
              <a:t>除去會</a:t>
            </a:r>
            <a:r>
              <a:rPr lang="zh-TW" altLang="en-US" sz="2800" b="0" dirty="0">
                <a:latin typeface="標楷體" panose="03000509000000000000" pitchFamily="65" charset="-120"/>
                <a:ea typeface="標楷體" panose="03000509000000000000" pitchFamily="65" charset="-120"/>
              </a:rPr>
              <a:t>引起癲癇的環境</a:t>
            </a:r>
            <a:r>
              <a:rPr lang="zh-TW" altLang="en-US" sz="2800" b="0" dirty="0" smtClean="0">
                <a:latin typeface="標楷體" panose="03000509000000000000" pitchFamily="65" charset="-120"/>
                <a:ea typeface="標楷體" panose="03000509000000000000" pitchFamily="65" charset="-120"/>
              </a:rPr>
              <a:t>因素</a:t>
            </a:r>
            <a:endParaRPr lang="en-US" altLang="zh-TW" sz="2800" b="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smtClean="0">
                <a:latin typeface="標楷體" panose="03000509000000000000" pitchFamily="65" charset="-120"/>
                <a:ea typeface="標楷體" panose="03000509000000000000" pitchFamily="65" charset="-120"/>
              </a:rPr>
              <a:t>保持</a:t>
            </a:r>
            <a:r>
              <a:rPr lang="zh-TW" altLang="en-US" sz="2800" b="0" dirty="0" smtClean="0">
                <a:solidFill>
                  <a:srgbClr val="FF0000"/>
                </a:solidFill>
                <a:latin typeface="標楷體" panose="03000509000000000000" pitchFamily="65" charset="-120"/>
                <a:ea typeface="標楷體" panose="03000509000000000000" pitchFamily="65" charset="-120"/>
              </a:rPr>
              <a:t>情緒穩定</a:t>
            </a:r>
            <a:endParaRPr lang="en-US" altLang="zh-TW" sz="2800" b="0" dirty="0" smtClean="0">
              <a:solidFill>
                <a:srgbClr val="FF0000"/>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a:latin typeface="標楷體" panose="03000509000000000000" pitchFamily="65" charset="-120"/>
                <a:ea typeface="標楷體" panose="03000509000000000000" pitchFamily="65" charset="-120"/>
              </a:rPr>
              <a:t>依處方</a:t>
            </a:r>
            <a:r>
              <a:rPr lang="zh-TW" altLang="en-US" sz="2800" b="0" dirty="0">
                <a:solidFill>
                  <a:srgbClr val="FF0000"/>
                </a:solidFill>
                <a:latin typeface="標楷體" panose="03000509000000000000" pitchFamily="65" charset="-120"/>
                <a:ea typeface="標楷體" panose="03000509000000000000" pitchFamily="65" charset="-120"/>
              </a:rPr>
              <a:t>按時</a:t>
            </a:r>
            <a:r>
              <a:rPr lang="zh-TW" altLang="en-US" sz="2800" b="0" dirty="0" smtClean="0">
                <a:solidFill>
                  <a:srgbClr val="FF0000"/>
                </a:solidFill>
                <a:latin typeface="標楷體" panose="03000509000000000000" pitchFamily="65" charset="-120"/>
                <a:ea typeface="標楷體" panose="03000509000000000000" pitchFamily="65" charset="-120"/>
              </a:rPr>
              <a:t>服藥</a:t>
            </a:r>
            <a:endParaRPr lang="en-US" altLang="zh-TW" sz="2800" b="0" dirty="0" smtClean="0">
              <a:solidFill>
                <a:srgbClr val="FF0000"/>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b="0" dirty="0">
                <a:latin typeface="標楷體" panose="03000509000000000000" pitchFamily="65" charset="-120"/>
                <a:ea typeface="標楷體" panose="03000509000000000000" pitchFamily="65" charset="-120"/>
              </a:rPr>
              <a:t>在參與任何活動前，最好先請教主治醫師並事先告知主辦單位，以做事先之防範</a:t>
            </a:r>
            <a:r>
              <a:rPr lang="zh-TW" altLang="en-US" sz="20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3541247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252536" y="620688"/>
            <a:ext cx="8229600" cy="720725"/>
          </a:xfrm>
        </p:spPr>
        <p:txBody>
          <a:bodyPr>
            <a:normAutofit fontScale="90000"/>
          </a:bodyPr>
          <a:lstStyle/>
          <a:p>
            <a:r>
              <a:rPr lang="zh-TW" altLang="en-US" dirty="0" smtClean="0">
                <a:latin typeface="Adobe 楷体 Std R" pitchFamily="18" charset="-128"/>
                <a:ea typeface="Adobe 楷体 Std R" pitchFamily="18" charset="-128"/>
              </a:rPr>
              <a:t>          </a:t>
            </a:r>
            <a:r>
              <a:rPr lang="zh-TW" altLang="zh-TW" dirty="0" smtClean="0">
                <a:solidFill>
                  <a:schemeClr val="tx1"/>
                </a:solidFill>
                <a:latin typeface="Adobe 楷体 Std R" pitchFamily="18" charset="-128"/>
                <a:ea typeface="Adobe 楷体 Std R" pitchFamily="18" charset="-128"/>
              </a:rPr>
              <a:t>癲癇</a:t>
            </a:r>
            <a:r>
              <a:rPr lang="zh-TW" altLang="zh-TW" dirty="0">
                <a:solidFill>
                  <a:schemeClr val="tx1"/>
                </a:solidFill>
                <a:latin typeface="Adobe 楷体 Std R" pitchFamily="18" charset="-128"/>
                <a:ea typeface="Adobe 楷体 Std R" pitchFamily="18" charset="-128"/>
              </a:rPr>
              <a:t>發作可能導致之意外事件</a:t>
            </a:r>
            <a:endParaRPr lang="zh-TW" altLang="en-US" sz="2000" dirty="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827584" y="1268760"/>
            <a:ext cx="7366248" cy="5373216"/>
          </a:xfrm>
        </p:spPr>
        <p:txBody>
          <a:bodyPr/>
          <a:lstStyle/>
          <a:p>
            <a:pPr lvl="0">
              <a:lnSpc>
                <a:spcPct val="150000"/>
              </a:lnSpc>
              <a:buFont typeface="Wingdings" panose="05000000000000000000" pitchFamily="2" charset="2"/>
              <a:buChar char="u"/>
            </a:pPr>
            <a:r>
              <a:rPr lang="zh-TW" altLang="zh-TW" sz="2400" dirty="0">
                <a:solidFill>
                  <a:srgbClr val="FF0000"/>
                </a:solidFill>
                <a:latin typeface="Adobe 楷体 Std R" pitchFamily="18" charset="-128"/>
                <a:ea typeface="Adobe 楷体 Std R" pitchFamily="18" charset="-128"/>
              </a:rPr>
              <a:t>游泳</a:t>
            </a:r>
            <a:r>
              <a:rPr lang="zh-TW" altLang="zh-TW" sz="2400" dirty="0">
                <a:latin typeface="Adobe 楷体 Std R" pitchFamily="18" charset="-128"/>
                <a:ea typeface="Adobe 楷体 Std R" pitchFamily="18" charset="-128"/>
              </a:rPr>
              <a:t>或泡澡，癲癇突然發作而溺水。</a:t>
            </a:r>
          </a:p>
          <a:p>
            <a:pPr lvl="0">
              <a:lnSpc>
                <a:spcPct val="150000"/>
              </a:lnSpc>
              <a:buFont typeface="Wingdings" panose="05000000000000000000" pitchFamily="2" charset="2"/>
              <a:buChar char="u"/>
            </a:pPr>
            <a:r>
              <a:rPr lang="zh-TW" altLang="zh-TW" sz="2400" dirty="0">
                <a:solidFill>
                  <a:srgbClr val="FF0000"/>
                </a:solidFill>
                <a:latin typeface="Adobe 楷体 Std R" pitchFamily="18" charset="-128"/>
                <a:ea typeface="Adobe 楷体 Std R" pitchFamily="18" charset="-128"/>
              </a:rPr>
              <a:t>攀爬</a:t>
            </a:r>
            <a:r>
              <a:rPr lang="zh-TW" altLang="zh-TW" sz="2400" dirty="0">
                <a:latin typeface="Adobe 楷体 Std R" pitchFamily="18" charset="-128"/>
                <a:ea typeface="Adobe 楷体 Std R" pitchFamily="18" charset="-128"/>
              </a:rPr>
              <a:t>活動，因癲癇發作導致嚴重摔傷。</a:t>
            </a:r>
          </a:p>
          <a:p>
            <a:pPr lvl="0">
              <a:lnSpc>
                <a:spcPct val="150000"/>
              </a:lnSpc>
              <a:buFont typeface="Wingdings" panose="05000000000000000000" pitchFamily="2" charset="2"/>
              <a:buChar char="u"/>
            </a:pPr>
            <a:r>
              <a:rPr lang="zh-TW" altLang="zh-TW" sz="2400" dirty="0">
                <a:latin typeface="Adobe 楷体 Std R" pitchFamily="18" charset="-128"/>
                <a:ea typeface="Adobe 楷体 Std R" pitchFamily="18" charset="-128"/>
              </a:rPr>
              <a:t>從事居家活動</a:t>
            </a:r>
            <a:r>
              <a:rPr lang="zh-TW" altLang="zh-TW" sz="2400" dirty="0">
                <a:solidFill>
                  <a:srgbClr val="FF0000"/>
                </a:solidFill>
                <a:latin typeface="Adobe 楷体 Std R" pitchFamily="18" charset="-128"/>
                <a:ea typeface="Adobe 楷体 Std R" pitchFamily="18" charset="-128"/>
              </a:rPr>
              <a:t>烹飪</a:t>
            </a:r>
            <a:r>
              <a:rPr lang="zh-TW" altLang="zh-TW" sz="2400" dirty="0">
                <a:latin typeface="Adobe 楷体 Std R" pitchFamily="18" charset="-128"/>
                <a:ea typeface="Adobe 楷体 Std R" pitchFamily="18" charset="-128"/>
              </a:rPr>
              <a:t>等，因癲癇發作而燙傷。</a:t>
            </a:r>
          </a:p>
          <a:p>
            <a:pPr lvl="0">
              <a:lnSpc>
                <a:spcPct val="150000"/>
              </a:lnSpc>
              <a:buFont typeface="Wingdings" panose="05000000000000000000" pitchFamily="2" charset="2"/>
              <a:buChar char="u"/>
            </a:pPr>
            <a:r>
              <a:rPr lang="zh-TW" altLang="zh-TW" sz="2400" dirty="0">
                <a:latin typeface="Adobe 楷体 Std R" pitchFamily="18" charset="-128"/>
                <a:ea typeface="Adobe 楷体 Std R" pitchFamily="18" charset="-128"/>
              </a:rPr>
              <a:t>社區適應</a:t>
            </a:r>
            <a:r>
              <a:rPr lang="zh-TW" altLang="zh-TW" sz="2400" dirty="0">
                <a:solidFill>
                  <a:srgbClr val="FF0000"/>
                </a:solidFill>
                <a:latin typeface="Adobe 楷体 Std R" pitchFamily="18" charset="-128"/>
                <a:ea typeface="Adobe 楷体 Std R" pitchFamily="18" charset="-128"/>
              </a:rPr>
              <a:t>過馬路</a:t>
            </a:r>
            <a:r>
              <a:rPr lang="zh-TW" altLang="zh-TW" sz="2400" dirty="0">
                <a:latin typeface="Adobe 楷体 Std R" pitchFamily="18" charset="-128"/>
                <a:ea typeface="Adobe 楷体 Std R" pitchFamily="18" charset="-128"/>
              </a:rPr>
              <a:t>時因癲癇發作而發生車禍。</a:t>
            </a:r>
          </a:p>
          <a:p>
            <a:pPr lvl="0">
              <a:lnSpc>
                <a:spcPct val="150000"/>
              </a:lnSpc>
              <a:buFont typeface="Wingdings" panose="05000000000000000000" pitchFamily="2" charset="2"/>
              <a:buChar char="u"/>
            </a:pPr>
            <a:r>
              <a:rPr lang="zh-TW" altLang="zh-TW" sz="2400" dirty="0">
                <a:solidFill>
                  <a:srgbClr val="FF0000"/>
                </a:solidFill>
                <a:latin typeface="Adobe 楷体 Std R" pitchFamily="18" charset="-128"/>
                <a:ea typeface="Adobe 楷体 Std R" pitchFamily="18" charset="-128"/>
              </a:rPr>
              <a:t>爬樓梯</a:t>
            </a:r>
            <a:r>
              <a:rPr lang="zh-TW" altLang="zh-TW" sz="2400" dirty="0">
                <a:latin typeface="Adobe 楷体 Std R" pitchFamily="18" charset="-128"/>
                <a:ea typeface="Adobe 楷体 Std R" pitchFamily="18" charset="-128"/>
              </a:rPr>
              <a:t>，因癲癇發作而摔傷。</a:t>
            </a:r>
          </a:p>
          <a:p>
            <a:pPr lvl="0">
              <a:lnSpc>
                <a:spcPct val="150000"/>
              </a:lnSpc>
              <a:buFont typeface="Wingdings" panose="05000000000000000000" pitchFamily="2" charset="2"/>
              <a:buChar char="u"/>
            </a:pPr>
            <a:r>
              <a:rPr lang="zh-TW" altLang="zh-TW" sz="2400" dirty="0">
                <a:latin typeface="Adobe 楷体 Std R" pitchFamily="18" charset="-128"/>
                <a:ea typeface="Adobe 楷体 Std R" pitchFamily="18" charset="-128"/>
              </a:rPr>
              <a:t>癲癇發作時摔倒在地，碰撞尖銳物而導致</a:t>
            </a:r>
            <a:r>
              <a:rPr lang="zh-TW" altLang="zh-TW" sz="2400" dirty="0">
                <a:solidFill>
                  <a:srgbClr val="FF0000"/>
                </a:solidFill>
                <a:latin typeface="Adobe 楷体 Std R" pitchFamily="18" charset="-128"/>
                <a:ea typeface="Adobe 楷体 Std R" pitchFamily="18" charset="-128"/>
              </a:rPr>
              <a:t>頭部撞傷</a:t>
            </a:r>
            <a:r>
              <a:rPr lang="zh-TW" altLang="zh-TW" sz="2400" dirty="0">
                <a:latin typeface="Adobe 楷体 Std R" pitchFamily="18" charset="-128"/>
                <a:ea typeface="Adobe 楷体 Std R" pitchFamily="18" charset="-128"/>
              </a:rPr>
              <a:t>。</a:t>
            </a:r>
          </a:p>
          <a:p>
            <a:pPr lvl="0">
              <a:lnSpc>
                <a:spcPct val="150000"/>
              </a:lnSpc>
              <a:buFont typeface="Wingdings" panose="05000000000000000000" pitchFamily="2" charset="2"/>
              <a:buChar char="u"/>
            </a:pPr>
            <a:r>
              <a:rPr lang="zh-TW" altLang="zh-TW" sz="2400" dirty="0">
                <a:latin typeface="Adobe 楷体 Std R" pitchFamily="18" charset="-128"/>
                <a:ea typeface="Adobe 楷体 Std R" pitchFamily="18" charset="-128"/>
              </a:rPr>
              <a:t>服務對象進食當中癲癇發作，導致</a:t>
            </a:r>
            <a:r>
              <a:rPr lang="zh-TW" altLang="zh-TW" sz="2400" dirty="0">
                <a:solidFill>
                  <a:srgbClr val="FF0000"/>
                </a:solidFill>
                <a:latin typeface="Adobe 楷体 Std R" pitchFamily="18" charset="-128"/>
                <a:ea typeface="Adobe 楷体 Std R" pitchFamily="18" charset="-128"/>
              </a:rPr>
              <a:t>異物哽塞</a:t>
            </a:r>
            <a:r>
              <a:rPr lang="zh-TW" altLang="zh-TW" sz="2400" dirty="0">
                <a:latin typeface="Adobe 楷体 Std R" pitchFamily="18" charset="-128"/>
                <a:ea typeface="Adobe 楷体 Std R" pitchFamily="18" charset="-128"/>
              </a:rPr>
              <a:t>，甚至氣管阻塞</a:t>
            </a:r>
            <a:r>
              <a:rPr lang="zh-TW" altLang="zh-TW" sz="2400" dirty="0" smtClean="0">
                <a:latin typeface="Adobe 楷体 Std R" pitchFamily="18" charset="-128"/>
                <a:ea typeface="Adobe 楷体 Std R" pitchFamily="18" charset="-128"/>
              </a:rPr>
              <a:t>窒息</a:t>
            </a:r>
          </a:p>
          <a:p>
            <a:pPr indent="-342900">
              <a:buFont typeface="Wingdings" panose="05000000000000000000" pitchFamily="2" charset="2"/>
              <a:buChar char="u"/>
            </a:pPr>
            <a:endParaRPr lang="zh-TW" altLang="en-US" sz="2400" dirty="0"/>
          </a:p>
        </p:txBody>
      </p:sp>
    </p:spTree>
    <p:extLst>
      <p:ext uri="{BB962C8B-B14F-4D97-AF65-F5344CB8AC3E}">
        <p14:creationId xmlns:p14="http://schemas.microsoft.com/office/powerpoint/2010/main" val="17069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0" y="2996952"/>
            <a:ext cx="8229600" cy="1081088"/>
          </a:xfrm>
        </p:spPr>
        <p:txBody>
          <a:bodyPr>
            <a:normAutofit fontScale="90000"/>
          </a:bodyPr>
          <a:lstStyle/>
          <a:p>
            <a:pPr algn="ctr">
              <a:spcAft>
                <a:spcPts val="0"/>
              </a:spcAft>
            </a:pPr>
            <a:r>
              <a:rPr lang="zh-TW" altLang="zh-TW" sz="4900" dirty="0">
                <a:solidFill>
                  <a:srgbClr val="002060"/>
                </a:solidFill>
                <a:latin typeface="Adobe 楷体 Std R" pitchFamily="18" charset="-128"/>
                <a:ea typeface="Adobe 楷体 Std R" pitchFamily="18" charset="-128"/>
              </a:rPr>
              <a:t/>
            </a:r>
            <a:br>
              <a:rPr lang="zh-TW" altLang="zh-TW" sz="4900" dirty="0">
                <a:solidFill>
                  <a:srgbClr val="002060"/>
                </a:solidFill>
                <a:latin typeface="Adobe 楷体 Std R" pitchFamily="18" charset="-128"/>
                <a:ea typeface="Adobe 楷体 Std R" pitchFamily="18" charset="-128"/>
              </a:rPr>
            </a:br>
            <a:r>
              <a:rPr lang="en-US" altLang="zh-TW" sz="4900" dirty="0">
                <a:solidFill>
                  <a:srgbClr val="002060"/>
                </a:solidFill>
                <a:latin typeface="Adobe 楷体 Std R" pitchFamily="18" charset="-128"/>
                <a:ea typeface="Adobe 楷体 Std R" pitchFamily="18" charset="-128"/>
              </a:rPr>
              <a:t> </a:t>
            </a:r>
            <a:r>
              <a:rPr lang="zh-TW" altLang="zh-TW" sz="4900" dirty="0">
                <a:solidFill>
                  <a:schemeClr val="tx1"/>
                </a:solidFill>
                <a:latin typeface="Adobe 楷体 Std R" pitchFamily="18" charset="-128"/>
                <a:ea typeface="Adobe 楷体 Std R" pitchFamily="18" charset="-128"/>
              </a:rPr>
              <a:t>癲癇</a:t>
            </a:r>
            <a:r>
              <a:rPr lang="zh-TW" altLang="zh-TW" sz="4900" dirty="0" smtClean="0">
                <a:solidFill>
                  <a:schemeClr val="tx1"/>
                </a:solidFill>
                <a:latin typeface="Adobe 楷体 Std R" pitchFamily="18" charset="-128"/>
                <a:ea typeface="Adobe 楷体 Std R" pitchFamily="18" charset="-128"/>
              </a:rPr>
              <a:t>發作</a:t>
            </a:r>
            <a:r>
              <a:rPr lang="zh-TW" altLang="en-US" sz="4900" dirty="0" smtClean="0">
                <a:solidFill>
                  <a:schemeClr val="tx1"/>
                </a:solidFill>
                <a:latin typeface="Adobe 楷体 Std R" pitchFamily="18" charset="-128"/>
                <a:ea typeface="Adobe 楷体 Std R" pitchFamily="18" charset="-128"/>
              </a:rPr>
              <a:t>與記</a:t>
            </a:r>
            <a:r>
              <a:rPr lang="zh-TW" altLang="zh-TW" sz="4900" dirty="0" smtClean="0">
                <a:solidFill>
                  <a:schemeClr val="tx1"/>
                </a:solidFill>
                <a:latin typeface="Adobe 楷体 Std R" pitchFamily="18" charset="-128"/>
                <a:ea typeface="Adobe 楷体 Std R" pitchFamily="18" charset="-128"/>
              </a:rPr>
              <a:t>錄</a:t>
            </a:r>
            <a:r>
              <a:rPr lang="en-US" altLang="zh-TW" sz="4900" dirty="0">
                <a:solidFill>
                  <a:schemeClr val="tx1"/>
                </a:solidFill>
                <a:latin typeface="Adobe 楷体 Std R" pitchFamily="18" charset="-128"/>
                <a:ea typeface="Adobe 楷体 Std R" pitchFamily="18" charset="-128"/>
              </a:rPr>
              <a:t/>
            </a:r>
            <a:br>
              <a:rPr lang="en-US" altLang="zh-TW" sz="4900" dirty="0">
                <a:solidFill>
                  <a:schemeClr val="tx1"/>
                </a:solidFill>
                <a:latin typeface="Adobe 楷体 Std R" pitchFamily="18" charset="-128"/>
                <a:ea typeface="Adobe 楷体 Std R" pitchFamily="18" charset="-128"/>
              </a:rPr>
            </a:br>
            <a:r>
              <a:rPr lang="en-US" altLang="zh-TW" sz="4400" dirty="0">
                <a:solidFill>
                  <a:schemeClr val="tx1"/>
                </a:solidFill>
              </a:rPr>
              <a:t>  </a:t>
            </a:r>
            <a:br>
              <a:rPr lang="en-US" altLang="zh-TW" sz="4400" dirty="0">
                <a:solidFill>
                  <a:schemeClr val="tx1"/>
                </a:solidFill>
              </a:rPr>
            </a:br>
            <a:r>
              <a:rPr lang="en-US" altLang="zh-TW" sz="4400" kern="100" dirty="0" smtClean="0">
                <a:solidFill>
                  <a:schemeClr val="tx1"/>
                </a:solidFill>
                <a:latin typeface="Calibri"/>
                <a:cs typeface="標楷體"/>
              </a:rPr>
              <a:t/>
            </a:r>
            <a:br>
              <a:rPr lang="en-US" altLang="zh-TW" sz="4400" kern="100" dirty="0" smtClean="0">
                <a:solidFill>
                  <a:schemeClr val="tx1"/>
                </a:solidFill>
                <a:latin typeface="Calibri"/>
                <a:cs typeface="標楷體"/>
              </a:rPr>
            </a:br>
            <a:r>
              <a:rPr lang="zh-TW" altLang="zh-TW" sz="1600" kern="100" dirty="0" smtClean="0">
                <a:latin typeface="Calibri"/>
                <a:ea typeface="新細明體"/>
                <a:cs typeface="Calibri"/>
              </a:rPr>
              <a:t/>
            </a:r>
            <a:br>
              <a:rPr lang="zh-TW" altLang="zh-TW" sz="1600" kern="100" dirty="0" smtClean="0">
                <a:latin typeface="Calibri"/>
                <a:ea typeface="新細明體"/>
                <a:cs typeface="Calibri"/>
              </a:rPr>
            </a:br>
            <a:endParaRPr lang="zh-TW" altLang="en-US" dirty="0" smtClean="0">
              <a:solidFill>
                <a:srgbClr val="C00000"/>
              </a:solidFill>
            </a:endParaRPr>
          </a:p>
        </p:txBody>
      </p:sp>
    </p:spTree>
    <p:extLst>
      <p:ext uri="{BB962C8B-B14F-4D97-AF65-F5344CB8AC3E}">
        <p14:creationId xmlns:p14="http://schemas.microsoft.com/office/powerpoint/2010/main" val="3551338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2"/>
          <p:cNvSpPr>
            <a:spLocks noChangeArrowheads="1"/>
          </p:cNvSpPr>
          <p:nvPr/>
        </p:nvSpPr>
        <p:spPr bwMode="auto">
          <a:xfrm>
            <a:off x="971600" y="873126"/>
            <a:ext cx="305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800">
                <a:solidFill>
                  <a:schemeClr val="tx2"/>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a:solidFill>
                  <a:schemeClr val="tx1"/>
                </a:solidFill>
                <a:latin typeface="Calibri" pitchFamily="34" charset="0"/>
                <a:ea typeface="新細明體" pitchFamily="18" charset="-120"/>
              </a:defRPr>
            </a:lvl2pPr>
            <a:lvl3pPr marL="1143000" indent="-228600" eaLnBrk="0" hangingPunct="0">
              <a:spcBef>
                <a:spcPct val="20000"/>
              </a:spcBef>
              <a:buFont typeface="Calibri" pitchFamily="34" charset="0"/>
              <a:buChar char="+"/>
              <a:defRPr>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3200" b="1" u="sng" dirty="0">
                <a:solidFill>
                  <a:srgbClr val="4D5B6B"/>
                </a:solidFill>
                <a:latin typeface="Arial" pitchFamily="34" charset="0"/>
                <a:ea typeface="標楷體" pitchFamily="65" charset="-120"/>
                <a:cs typeface="Times New Roman" pitchFamily="18" charset="0"/>
              </a:rPr>
              <a:t>癲癇發作的類型</a:t>
            </a:r>
            <a:endParaRPr lang="zh-TW" altLang="en-US" sz="3200" u="sng" dirty="0">
              <a:solidFill>
                <a:srgbClr val="4D5B6B"/>
              </a:solidFill>
              <a:latin typeface="Arial" pitchFamily="34" charset="0"/>
              <a:ea typeface="標楷體" pitchFamily="65" charset="-120"/>
              <a:cs typeface="Times New Roman" pitchFamily="18" charset="0"/>
            </a:endParaRPr>
          </a:p>
        </p:txBody>
      </p:sp>
      <p:sp>
        <p:nvSpPr>
          <p:cNvPr id="75779" name="矩形 3"/>
          <p:cNvSpPr>
            <a:spLocks noChangeArrowheads="1"/>
          </p:cNvSpPr>
          <p:nvPr/>
        </p:nvSpPr>
        <p:spPr bwMode="auto">
          <a:xfrm>
            <a:off x="734244" y="1700809"/>
            <a:ext cx="7596138"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ts val="1500"/>
              </a:lnSpc>
              <a:defRPr/>
            </a:pPr>
            <a:r>
              <a:rPr lang="en-US" altLang="zh-TW" sz="2400" b="1" dirty="0" smtClean="0">
                <a:solidFill>
                  <a:srgbClr val="FF0000"/>
                </a:solidFill>
                <a:latin typeface="標楷體" pitchFamily="65" charset="-120"/>
              </a:rPr>
              <a:t>(</a:t>
            </a:r>
            <a:r>
              <a:rPr lang="zh-TW" altLang="zh-TW" sz="2400" b="1" dirty="0" smtClean="0">
                <a:solidFill>
                  <a:srgbClr val="FF0000"/>
                </a:solidFill>
                <a:latin typeface="Calibri" pitchFamily="34" charset="0"/>
                <a:ea typeface="標楷體" pitchFamily="65" charset="-120"/>
                <a:cs typeface="新細明體" charset="-120"/>
              </a:rPr>
              <a:t>一</a:t>
            </a:r>
            <a:r>
              <a:rPr lang="en-US" altLang="zh-TW" sz="2400" b="1" dirty="0" smtClean="0">
                <a:solidFill>
                  <a:srgbClr val="FF0000"/>
                </a:solidFill>
                <a:latin typeface="Calibri" pitchFamily="34" charset="0"/>
                <a:ea typeface="標楷體" pitchFamily="65" charset="-120"/>
                <a:cs typeface="新細明體" charset="-120"/>
              </a:rPr>
              <a:t>)</a:t>
            </a:r>
            <a:r>
              <a:rPr lang="zh-TW" altLang="zh-TW" sz="2400" b="1" dirty="0" smtClean="0">
                <a:solidFill>
                  <a:srgbClr val="FF0000"/>
                </a:solidFill>
                <a:latin typeface="Calibri" pitchFamily="34" charset="0"/>
                <a:ea typeface="標楷體" pitchFamily="65" charset="-120"/>
                <a:cs typeface="新細明體" charset="-120"/>
              </a:rPr>
              <a:t>、泛發性發作（</a:t>
            </a:r>
            <a:r>
              <a:rPr lang="en-US" altLang="zh-TW" sz="2400" b="1" dirty="0" smtClean="0">
                <a:solidFill>
                  <a:srgbClr val="FF0000"/>
                </a:solidFill>
                <a:latin typeface="Calibri" pitchFamily="34" charset="0"/>
                <a:ea typeface="標楷體" pitchFamily="65" charset="-120"/>
                <a:cs typeface="新細明體" charset="-120"/>
              </a:rPr>
              <a:t>Generalized seizures</a:t>
            </a:r>
            <a:r>
              <a:rPr lang="zh-TW" altLang="zh-TW" sz="2400" b="1" dirty="0" smtClean="0">
                <a:solidFill>
                  <a:srgbClr val="FF0000"/>
                </a:solidFill>
                <a:latin typeface="Calibri" pitchFamily="34" charset="0"/>
                <a:ea typeface="標楷體" pitchFamily="65" charset="-120"/>
                <a:cs typeface="新細明體" charset="-120"/>
              </a:rPr>
              <a:t>）</a:t>
            </a:r>
            <a:endParaRPr lang="zh-TW" altLang="zh-TW" sz="2400" dirty="0" smtClean="0">
              <a:solidFill>
                <a:srgbClr val="FF0000"/>
              </a:solidFill>
              <a:latin typeface="Calibri" pitchFamily="34" charset="0"/>
              <a:ea typeface="標楷體" pitchFamily="65" charset="-120"/>
              <a:cs typeface="新細明體" charset="-120"/>
            </a:endParaRPr>
          </a:p>
          <a:p>
            <a:pPr eaLnBrk="1" hangingPunct="1">
              <a:lnSpc>
                <a:spcPts val="1500"/>
              </a:lnSpc>
              <a:defRPr/>
            </a:pPr>
            <a:r>
              <a:rPr lang="en-US" altLang="zh-TW" sz="2400" b="1" dirty="0" smtClean="0">
                <a:latin typeface="標楷體" pitchFamily="65" charset="-120"/>
                <a:ea typeface="標楷體" pitchFamily="65" charset="-120"/>
                <a:cs typeface="新細明體" charset="-120"/>
              </a:rPr>
              <a:t> </a:t>
            </a:r>
            <a:endParaRPr lang="zh-TW" altLang="zh-TW" sz="2400" dirty="0" smtClean="0">
              <a:latin typeface="Calibri" pitchFamily="34" charset="0"/>
              <a:ea typeface="標楷體" pitchFamily="65" charset="-120"/>
              <a:cs typeface="新細明體" charset="-120"/>
            </a:endParaRPr>
          </a:p>
          <a:p>
            <a:pPr eaLnBrk="1" hangingPunct="1">
              <a:defRPr/>
            </a:pPr>
            <a:r>
              <a:rPr lang="zh-TW" altLang="zh-TW" sz="2400" dirty="0" smtClean="0">
                <a:solidFill>
                  <a:schemeClr val="tx1">
                    <a:lumMod val="50000"/>
                  </a:schemeClr>
                </a:solidFill>
                <a:ea typeface="標楷體" pitchFamily="65" charset="-120"/>
              </a:rPr>
              <a:t>大致上有七種不同形式的泛發性發作分別為：大發作</a:t>
            </a:r>
            <a:r>
              <a:rPr lang="en-US" altLang="zh-TW" sz="2400" dirty="0" smtClean="0">
                <a:solidFill>
                  <a:schemeClr val="tx1">
                    <a:lumMod val="50000"/>
                  </a:schemeClr>
                </a:solidFill>
                <a:ea typeface="標楷體" pitchFamily="65" charset="-120"/>
              </a:rPr>
              <a:t>(Grand mal</a:t>
            </a:r>
            <a:r>
              <a:rPr lang="zh-TW" altLang="zh-TW" sz="2400" dirty="0" smtClean="0">
                <a:solidFill>
                  <a:schemeClr val="tx1">
                    <a:lumMod val="50000"/>
                  </a:schemeClr>
                </a:solidFill>
                <a:ea typeface="標楷體" pitchFamily="65" charset="-120"/>
              </a:rPr>
              <a:t>）、強直性發作</a:t>
            </a:r>
            <a:r>
              <a:rPr lang="en-US" altLang="zh-TW" sz="2400" dirty="0" smtClean="0">
                <a:solidFill>
                  <a:schemeClr val="tx1">
                    <a:lumMod val="50000"/>
                  </a:schemeClr>
                </a:solidFill>
                <a:ea typeface="標楷體" pitchFamily="65" charset="-120"/>
              </a:rPr>
              <a:t>(</a:t>
            </a:r>
            <a:r>
              <a:rPr lang="en-US" altLang="zh-TW" sz="2400" dirty="0" smtClean="0">
                <a:solidFill>
                  <a:schemeClr val="tx1">
                    <a:lumMod val="50000"/>
                  </a:schemeClr>
                </a:solidFill>
                <a:latin typeface="標楷體" pitchFamily="65" charset="-120"/>
                <a:cs typeface="Times New Roman" pitchFamily="18" charset="0"/>
              </a:rPr>
              <a:t>Tonic </a:t>
            </a:r>
            <a:r>
              <a:rPr lang="en-US" altLang="zh-TW" sz="2400" dirty="0" smtClean="0">
                <a:solidFill>
                  <a:schemeClr val="tx1">
                    <a:lumMod val="50000"/>
                  </a:schemeClr>
                </a:solidFill>
                <a:latin typeface="標楷體" pitchFamily="65" charset="-120"/>
              </a:rPr>
              <a:t> seizure)</a:t>
            </a:r>
            <a:r>
              <a:rPr lang="zh-TW" altLang="zh-TW" sz="2400" dirty="0" smtClean="0">
                <a:solidFill>
                  <a:schemeClr val="tx1">
                    <a:lumMod val="50000"/>
                  </a:schemeClr>
                </a:solidFill>
                <a:ea typeface="標楷體" pitchFamily="65" charset="-120"/>
              </a:rPr>
              <a:t>、肌抽躍性發作</a:t>
            </a:r>
            <a:r>
              <a:rPr lang="en-US" altLang="zh-TW" sz="2400" dirty="0" smtClean="0">
                <a:solidFill>
                  <a:schemeClr val="tx1">
                    <a:lumMod val="50000"/>
                  </a:schemeClr>
                </a:solidFill>
                <a:ea typeface="標楷體" pitchFamily="65" charset="-120"/>
              </a:rPr>
              <a:t>(Myoclonic  seizure)</a:t>
            </a:r>
            <a:r>
              <a:rPr lang="zh-TW" altLang="zh-TW" sz="2400" dirty="0" smtClean="0">
                <a:solidFill>
                  <a:schemeClr val="tx1">
                    <a:lumMod val="50000"/>
                  </a:schemeClr>
                </a:solidFill>
                <a:ea typeface="標楷體" pitchFamily="65" charset="-120"/>
              </a:rPr>
              <a:t>、嬰兒痙攣</a:t>
            </a:r>
            <a:r>
              <a:rPr lang="en-US" altLang="zh-TW" sz="2400" dirty="0" smtClean="0">
                <a:solidFill>
                  <a:schemeClr val="tx1">
                    <a:lumMod val="50000"/>
                  </a:schemeClr>
                </a:solidFill>
                <a:ea typeface="標楷體" pitchFamily="65" charset="-120"/>
              </a:rPr>
              <a:t>(Infantile</a:t>
            </a:r>
            <a:r>
              <a:rPr lang="en-US" altLang="zh-TW" sz="2400" dirty="0" smtClean="0">
                <a:solidFill>
                  <a:schemeClr val="tx1">
                    <a:lumMod val="50000"/>
                  </a:schemeClr>
                </a:solidFill>
                <a:latin typeface="標楷體" pitchFamily="65" charset="-120"/>
              </a:rPr>
              <a:t> </a:t>
            </a:r>
            <a:r>
              <a:rPr lang="en-US" altLang="zh-TW" sz="2400" dirty="0" smtClean="0">
                <a:solidFill>
                  <a:schemeClr val="tx1">
                    <a:lumMod val="50000"/>
                  </a:schemeClr>
                </a:solidFill>
                <a:latin typeface="標楷體" pitchFamily="65" charset="-120"/>
                <a:cs typeface="Times New Roman" pitchFamily="18" charset="0"/>
              </a:rPr>
              <a:t> Spasm)</a:t>
            </a:r>
            <a:r>
              <a:rPr lang="zh-TW" altLang="zh-TW" sz="2400" dirty="0" smtClean="0">
                <a:solidFill>
                  <a:schemeClr val="tx1">
                    <a:lumMod val="50000"/>
                  </a:schemeClr>
                </a:solidFill>
                <a:ea typeface="標楷體" pitchFamily="65" charset="-120"/>
              </a:rPr>
              <a:t>、 失張性發作（</a:t>
            </a:r>
            <a:r>
              <a:rPr lang="en-US" altLang="zh-TW" sz="2400" dirty="0" smtClean="0">
                <a:solidFill>
                  <a:schemeClr val="tx1">
                    <a:lumMod val="50000"/>
                  </a:schemeClr>
                </a:solidFill>
                <a:ea typeface="標楷體" pitchFamily="65" charset="-120"/>
              </a:rPr>
              <a:t>Atonic seizure</a:t>
            </a:r>
            <a:r>
              <a:rPr lang="zh-TW" altLang="zh-TW" sz="2400" dirty="0" smtClean="0">
                <a:solidFill>
                  <a:schemeClr val="tx1">
                    <a:lumMod val="50000"/>
                  </a:schemeClr>
                </a:solidFill>
                <a:ea typeface="標楷體" pitchFamily="65" charset="-120"/>
              </a:rPr>
              <a:t>）、擴展性發作</a:t>
            </a:r>
            <a:r>
              <a:rPr lang="en-US" altLang="zh-TW" sz="2400" dirty="0" smtClean="0">
                <a:solidFill>
                  <a:schemeClr val="tx1">
                    <a:lumMod val="50000"/>
                  </a:schemeClr>
                </a:solidFill>
                <a:ea typeface="標楷體" pitchFamily="65" charset="-120"/>
              </a:rPr>
              <a:t>(Focal seizure with secondary generalization)</a:t>
            </a:r>
            <a:r>
              <a:rPr lang="zh-TW" altLang="zh-TW" sz="2400" dirty="0" smtClean="0">
                <a:solidFill>
                  <a:schemeClr val="tx1">
                    <a:lumMod val="50000"/>
                  </a:schemeClr>
                </a:solidFill>
                <a:ea typeface="標楷體" pitchFamily="65" charset="-120"/>
              </a:rPr>
              <a:t>、失神發作</a:t>
            </a:r>
            <a:r>
              <a:rPr lang="en-US" altLang="zh-TW" sz="2400" dirty="0" smtClean="0">
                <a:solidFill>
                  <a:schemeClr val="tx1">
                    <a:lumMod val="50000"/>
                  </a:schemeClr>
                </a:solidFill>
                <a:latin typeface="標楷體" pitchFamily="65" charset="-120"/>
                <a:cs typeface="Times New Roman" pitchFamily="18" charset="0"/>
              </a:rPr>
              <a:t>(Absence Seizures)</a:t>
            </a:r>
            <a:r>
              <a:rPr lang="zh-TW" altLang="zh-TW" sz="2400" dirty="0" smtClean="0">
                <a:solidFill>
                  <a:schemeClr val="tx1">
                    <a:lumMod val="50000"/>
                  </a:schemeClr>
                </a:solidFill>
                <a:ea typeface="標楷體" pitchFamily="65" charset="-120"/>
              </a:rPr>
              <a:t>。</a:t>
            </a:r>
            <a:endParaRPr lang="en-US" altLang="zh-TW" sz="2400" dirty="0" smtClean="0">
              <a:solidFill>
                <a:schemeClr val="tx1">
                  <a:lumMod val="50000"/>
                </a:schemeClr>
              </a:solidFill>
              <a:ea typeface="標楷體" pitchFamily="65" charset="-120"/>
            </a:endParaRPr>
          </a:p>
          <a:p>
            <a:pPr eaLnBrk="1" hangingPunct="1">
              <a:lnSpc>
                <a:spcPct val="150000"/>
              </a:lnSpc>
              <a:defRPr/>
            </a:pPr>
            <a:r>
              <a:rPr lang="en-US" altLang="zh-TW" sz="2400" b="1" dirty="0" smtClean="0">
                <a:solidFill>
                  <a:srgbClr val="FF0000"/>
                </a:solidFill>
                <a:latin typeface="標楷體" pitchFamily="65" charset="-120"/>
                <a:cs typeface="Times New Roman" pitchFamily="18" charset="0"/>
              </a:rPr>
              <a:t>(</a:t>
            </a:r>
            <a:r>
              <a:rPr lang="zh-TW" altLang="zh-TW" sz="2400" b="1" dirty="0" smtClean="0">
                <a:solidFill>
                  <a:srgbClr val="FF0000"/>
                </a:solidFill>
                <a:latin typeface="Calibri" pitchFamily="34" charset="0"/>
                <a:ea typeface="標楷體" pitchFamily="65" charset="-120"/>
              </a:rPr>
              <a:t>二</a:t>
            </a:r>
            <a:r>
              <a:rPr lang="en-US" altLang="zh-TW" sz="2400" b="1" dirty="0" smtClean="0">
                <a:solidFill>
                  <a:srgbClr val="FF0000"/>
                </a:solidFill>
                <a:latin typeface="Calibri" pitchFamily="34" charset="0"/>
                <a:ea typeface="標楷體" pitchFamily="65" charset="-120"/>
              </a:rPr>
              <a:t>)</a:t>
            </a:r>
            <a:r>
              <a:rPr lang="zh-TW" altLang="zh-TW" sz="2400" b="1" dirty="0" smtClean="0">
                <a:solidFill>
                  <a:srgbClr val="FF0000"/>
                </a:solidFill>
                <a:latin typeface="Calibri" pitchFamily="34" charset="0"/>
                <a:ea typeface="標楷體" pitchFamily="65" charset="-120"/>
              </a:rPr>
              <a:t>局部性發作</a:t>
            </a:r>
            <a:r>
              <a:rPr lang="en-US" altLang="zh-TW" sz="2400" b="1" dirty="0" smtClean="0">
                <a:solidFill>
                  <a:srgbClr val="FF0000"/>
                </a:solidFill>
                <a:latin typeface="Calibri" pitchFamily="34" charset="0"/>
                <a:ea typeface="標楷體" pitchFamily="65" charset="-120"/>
              </a:rPr>
              <a:t>( Partial Seizure</a:t>
            </a:r>
            <a:r>
              <a:rPr lang="zh-TW" altLang="zh-TW" sz="2400" b="1" dirty="0" smtClean="0">
                <a:solidFill>
                  <a:srgbClr val="FF0000"/>
                </a:solidFill>
                <a:latin typeface="Calibri" pitchFamily="34" charset="0"/>
                <a:ea typeface="標楷體" pitchFamily="65" charset="-120"/>
              </a:rPr>
              <a:t>；</a:t>
            </a:r>
            <a:r>
              <a:rPr lang="en-US" altLang="zh-TW" sz="2400" b="1" dirty="0" smtClean="0">
                <a:solidFill>
                  <a:srgbClr val="FF0000"/>
                </a:solidFill>
                <a:latin typeface="Calibri" pitchFamily="34" charset="0"/>
                <a:ea typeface="標楷體" pitchFamily="65" charset="-120"/>
              </a:rPr>
              <a:t>PS)</a:t>
            </a:r>
            <a:endParaRPr lang="zh-TW" altLang="zh-TW" sz="2400" dirty="0" smtClean="0">
              <a:solidFill>
                <a:srgbClr val="FF0000"/>
              </a:solidFill>
              <a:latin typeface="Calibri" pitchFamily="34" charset="0"/>
            </a:endParaRPr>
          </a:p>
          <a:p>
            <a:pPr eaLnBrk="1" hangingPunct="1">
              <a:defRPr/>
            </a:pPr>
            <a:r>
              <a:rPr lang="en-US" altLang="zh-TW" sz="2400" dirty="0" smtClean="0">
                <a:latin typeface="標楷體" pitchFamily="65" charset="-120"/>
              </a:rPr>
              <a:t> </a:t>
            </a:r>
            <a:r>
              <a:rPr lang="zh-TW" altLang="zh-TW" sz="2400" dirty="0" smtClean="0">
                <a:solidFill>
                  <a:schemeClr val="tx1">
                    <a:lumMod val="50000"/>
                  </a:schemeClr>
                </a:solidFill>
                <a:latin typeface="Calibri" pitchFamily="34" charset="0"/>
                <a:ea typeface="標楷體" pitchFamily="65" charset="-120"/>
              </a:rPr>
              <a:t>分為五種不同形式的發作分別為：肌搐發作、感覺發作、精神發作、自律神經發作</a:t>
            </a:r>
            <a:r>
              <a:rPr lang="zh-TW" altLang="zh-TW" sz="2400" dirty="0" smtClean="0">
                <a:solidFill>
                  <a:schemeClr val="tx1">
                    <a:lumMod val="50000"/>
                  </a:schemeClr>
                </a:solidFill>
                <a:latin typeface="Calibri" pitchFamily="34" charset="0"/>
                <a:ea typeface="標楷體" pitchFamily="65" charset="-120"/>
              </a:rPr>
              <a:t>、</a:t>
            </a:r>
            <a:r>
              <a:rPr lang="zh-TW" altLang="zh-TW" sz="2400" dirty="0" smtClean="0">
                <a:solidFill>
                  <a:schemeClr val="tx1">
                    <a:lumMod val="50000"/>
                  </a:schemeClr>
                </a:solidFill>
                <a:ea typeface="標楷體" pitchFamily="65" charset="-120"/>
              </a:rPr>
              <a:t>複雜</a:t>
            </a:r>
            <a:r>
              <a:rPr lang="zh-TW" altLang="zh-TW" sz="2400" dirty="0" smtClean="0">
                <a:solidFill>
                  <a:schemeClr val="tx1">
                    <a:lumMod val="50000"/>
                  </a:schemeClr>
                </a:solidFill>
                <a:ea typeface="標楷體" pitchFamily="65" charset="-120"/>
              </a:rPr>
              <a:t>性</a:t>
            </a:r>
            <a:r>
              <a:rPr lang="zh-TW" altLang="zh-TW" sz="2400" dirty="0" smtClean="0">
                <a:solidFill>
                  <a:schemeClr val="tx1">
                    <a:lumMod val="50000"/>
                  </a:schemeClr>
                </a:solidFill>
                <a:ea typeface="標楷體" pitchFamily="65" charset="-120"/>
              </a:rPr>
              <a:t>發作</a:t>
            </a:r>
            <a:r>
              <a:rPr lang="zh-TW" altLang="en-US" sz="2400" dirty="0" smtClean="0">
                <a:solidFill>
                  <a:schemeClr val="tx1">
                    <a:lumMod val="50000"/>
                  </a:schemeClr>
                </a:solidFill>
                <a:latin typeface="標楷體"/>
                <a:ea typeface="標楷體"/>
              </a:rPr>
              <a:t>、擴展性發作</a:t>
            </a:r>
            <a:r>
              <a:rPr lang="zh-TW" altLang="zh-TW" sz="2400" dirty="0" smtClean="0">
                <a:solidFill>
                  <a:schemeClr val="tx1">
                    <a:lumMod val="50000"/>
                  </a:schemeClr>
                </a:solidFill>
                <a:ea typeface="標楷體" pitchFamily="65" charset="-120"/>
              </a:rPr>
              <a:t>。</a:t>
            </a:r>
            <a:endParaRPr kumimoji="0" lang="zh-TW" altLang="zh-TW" sz="2400" dirty="0" smtClean="0">
              <a:solidFill>
                <a:schemeClr val="tx1">
                  <a:lumMod val="50000"/>
                </a:schemeClr>
              </a:solidFill>
              <a:latin typeface="Lucida Sans Unicode" pitchFamily="34" charset="0"/>
              <a:ea typeface="微軟正黑體" pitchFamily="34" charset="-120"/>
            </a:endParaRPr>
          </a:p>
        </p:txBody>
      </p:sp>
    </p:spTree>
    <p:extLst>
      <p:ext uri="{BB962C8B-B14F-4D97-AF65-F5344CB8AC3E}">
        <p14:creationId xmlns:p14="http://schemas.microsoft.com/office/powerpoint/2010/main" val="378298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a:xfrm>
            <a:off x="611188" y="549275"/>
            <a:ext cx="7772400" cy="1362075"/>
          </a:xfrm>
        </p:spPr>
        <p:txBody>
          <a:bodyPr/>
          <a:lstStyle/>
          <a:p>
            <a:pPr algn="ctr" eaLnBrk="1" hangingPunct="1"/>
            <a:r>
              <a:rPr kumimoji="0" lang="zh-TW" altLang="zh-TW" sz="4400" cap="none" dirty="0" smtClean="0">
                <a:solidFill>
                  <a:srgbClr val="464646"/>
                </a:solidFill>
                <a:latin typeface="Lucida Sans Unicode" pitchFamily="34" charset="0"/>
                <a:ea typeface="標楷體" pitchFamily="65" charset="-120"/>
                <a:cs typeface="新細明體" pitchFamily="18" charset="-120"/>
              </a:rPr>
              <a:t>發作型態分類</a:t>
            </a:r>
            <a:endParaRPr lang="zh-TW" altLang="en-US" cap="none" dirty="0" smtClean="0">
              <a:ea typeface="標楷體" pitchFamily="65" charset="-120"/>
              <a:cs typeface="新細明體" pitchFamily="18"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216628998"/>
              </p:ext>
            </p:extLst>
          </p:nvPr>
        </p:nvGraphicFramePr>
        <p:xfrm>
          <a:off x="395536" y="1484784"/>
          <a:ext cx="7704138" cy="4627822"/>
        </p:xfrm>
        <a:graphic>
          <a:graphicData uri="http://schemas.openxmlformats.org/drawingml/2006/table">
            <a:tbl>
              <a:tblPr/>
              <a:tblGrid>
                <a:gridCol w="1046600"/>
                <a:gridCol w="3328004"/>
                <a:gridCol w="3329534"/>
              </a:tblGrid>
              <a:tr h="693601">
                <a:tc rowSpan="6">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 </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泛</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發</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性</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發</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A4A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大發作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意識障礙，全身強直發作及陣攣發作交替出現，最後鬆軟沈睡。</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r>
              <a:tr h="243839">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2.</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強直發作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全身性強直發作，伴意識障礙。</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r>
              <a:tr h="243839">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3.</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陣攣發作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全身性陣攣發作，伴意識障礙。</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r>
              <a:tr h="243839">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4.</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點頭發作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發作時頭往下點，手腳對稱性伸展。</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r>
              <a:tr h="243839">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5.</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失張發作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全身肌肉突發性鬆軟而跌倒。</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r>
              <a:tr h="243839">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6.</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失神發作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短暫性失去意識，但仍能維持姿勢。</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0D1"/>
                    </a:solidFill>
                  </a:tcPr>
                </a:tc>
              </a:tr>
              <a:tr h="243839">
                <a:tc rowSpan="6">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部</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性</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發</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rPr>
                        <a:t>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肌搐發作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局部肌肉突發抽搐。</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r>
              <a:tr h="487677">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2.</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感覺發作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突發性自訴感覺異常，如：皮膚有蟲爬、聞到異味、視聽異常</a:t>
                      </a:r>
                      <a:r>
                        <a:rPr kumimoji="0" lang="en-US" alt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等。</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r>
              <a:tr h="487677">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3.</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精神發作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突發性情緒行為出現，如：哭、笑、怒；咀嚼、吞嚥、比手劃腳、</a:t>
                      </a:r>
                      <a:r>
                        <a:rPr kumimoji="0" lang="en-US" alt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等。</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r>
              <a:tr h="73151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4.</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自律神經發作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突發性自律神經症狀：如，臉色蒼白、心跳加速、腹絞痛、起雞皮疙瘩</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r>
              <a:tr h="33758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5.</a:t>
                      </a:r>
                      <a:r>
                        <a:rPr kumimoji="0" lang="zh-TW" sz="1600" b="0" i="0" u="none" strike="noStrike" cap="none" normalizeH="0" baseline="0" smtClean="0">
                          <a:ln>
                            <a:noFill/>
                          </a:ln>
                          <a:solidFill>
                            <a:schemeClr val="tx1"/>
                          </a:solidFill>
                          <a:effectLst/>
                          <a:latin typeface="Calibri" pitchFamily="34" charset="0"/>
                          <a:ea typeface="標楷體" pitchFamily="65" charset="-120"/>
                          <a:cs typeface="Calibri" pitchFamily="34" charset="0"/>
                        </a:rPr>
                        <a:t>複雜性發作</a:t>
                      </a:r>
                      <a:endParaRPr kumimoji="0" lang="zh-TW" sz="1600" b="0" i="0" u="none" strike="noStrike" cap="none" normalizeH="0" baseline="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意識障礙，伴有以上的局部性發作。</a:t>
                      </a: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r>
              <a:tr h="207087">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6.</a:t>
                      </a:r>
                      <a:r>
                        <a:rPr kumimoji="0" lang="zh-TW" alt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擴展性發作</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2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cap="none" normalizeH="0" baseline="0" dirty="0" smtClean="0">
                          <a:ln>
                            <a:noFill/>
                          </a:ln>
                          <a:solidFill>
                            <a:schemeClr val="tx1"/>
                          </a:solidFill>
                          <a:effectLst/>
                          <a:latin typeface="標楷體" pitchFamily="65" charset="-120"/>
                          <a:ea typeface="新細明體" pitchFamily="18" charset="-120"/>
                        </a:rPr>
                        <a:t> </a:t>
                      </a:r>
                      <a:r>
                        <a:rPr kumimoji="0" lang="zh-TW" altLang="zh-TW" sz="16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先局部肌搐發作，繼而出現大發作。</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200" b="0" i="0" u="none" strike="noStrike" cap="none" normalizeH="0" baseline="0" dirty="0" smtClean="0">
                        <a:ln>
                          <a:noFill/>
                        </a:ln>
                        <a:solidFill>
                          <a:schemeClr val="tx1"/>
                        </a:solidFill>
                        <a:effectLst/>
                        <a:latin typeface="Calibri" pitchFamily="34" charset="0"/>
                        <a:ea typeface="新細明體" pitchFamily="18" charset="-12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8E7"/>
                    </a:solidFill>
                  </a:tcPr>
                </a:tc>
              </a:tr>
            </a:tbl>
          </a:graphicData>
        </a:graphic>
      </p:graphicFrame>
    </p:spTree>
    <p:extLst>
      <p:ext uri="{BB962C8B-B14F-4D97-AF65-F5344CB8AC3E}">
        <p14:creationId xmlns:p14="http://schemas.microsoft.com/office/powerpoint/2010/main" val="204971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5576" y="332656"/>
            <a:ext cx="7620000" cy="1143000"/>
          </a:xfrm>
        </p:spPr>
        <p:txBody>
          <a:bodyPr/>
          <a:lstStyle/>
          <a:p>
            <a:pPr indent="0">
              <a:lnSpc>
                <a:spcPts val="1500"/>
              </a:lnSpc>
              <a:spcAft>
                <a:spcPts val="0"/>
              </a:spcAft>
            </a:pPr>
            <a:r>
              <a:rPr lang="en-US" altLang="zh-TW" sz="3600" kern="0" dirty="0">
                <a:solidFill>
                  <a:srgbClr val="FF0000"/>
                </a:solidFill>
                <a:latin typeface="標楷體"/>
                <a:cs typeface="新細明體"/>
              </a:rPr>
              <a:t>1.</a:t>
            </a:r>
            <a:r>
              <a:rPr lang="zh-TW" altLang="zh-TW" sz="3600" kern="0" dirty="0">
                <a:solidFill>
                  <a:srgbClr val="FF0000"/>
                </a:solidFill>
                <a:latin typeface="Times New Roman"/>
                <a:ea typeface="標楷體"/>
                <a:cs typeface="新細明體"/>
              </a:rPr>
              <a:t>僵直陣攣性發作</a:t>
            </a:r>
            <a:r>
              <a:rPr lang="en-US" altLang="zh-TW" sz="3600" kern="0" dirty="0">
                <a:solidFill>
                  <a:srgbClr val="FF0000"/>
                </a:solidFill>
                <a:latin typeface="Times New Roman"/>
                <a:ea typeface="標楷體"/>
                <a:cs typeface="新細明體"/>
              </a:rPr>
              <a:t>(</a:t>
            </a:r>
            <a:r>
              <a:rPr lang="zh-TW" altLang="zh-TW" sz="3600" kern="0" dirty="0">
                <a:solidFill>
                  <a:srgbClr val="FF0000"/>
                </a:solidFill>
                <a:latin typeface="Times New Roman"/>
                <a:ea typeface="標楷體"/>
                <a:cs typeface="新細明體"/>
              </a:rPr>
              <a:t>大發作</a:t>
            </a:r>
            <a:r>
              <a:rPr lang="en-US" altLang="zh-TW" sz="3600" kern="0" dirty="0">
                <a:latin typeface="Times New Roman"/>
                <a:ea typeface="標楷體"/>
                <a:cs typeface="新細明體"/>
              </a:rPr>
              <a:t>)</a:t>
            </a:r>
            <a:endParaRPr lang="zh-TW" altLang="zh-TW" sz="3600" kern="100" dirty="0">
              <a:latin typeface="Times New Roman"/>
            </a:endParaRPr>
          </a:p>
        </p:txBody>
      </p:sp>
      <p:sp>
        <p:nvSpPr>
          <p:cNvPr id="78851" name="Rectangle 3"/>
          <p:cNvSpPr>
            <a:spLocks noGrp="1" noChangeArrowheads="1"/>
          </p:cNvSpPr>
          <p:nvPr>
            <p:ph type="body" idx="1"/>
          </p:nvPr>
        </p:nvSpPr>
        <p:spPr>
          <a:xfrm>
            <a:off x="395536" y="1052736"/>
            <a:ext cx="7632848" cy="5184576"/>
          </a:xfrm>
        </p:spPr>
        <p:txBody>
          <a:bodyPr>
            <a:normAutofit fontScale="77500" lnSpcReduction="20000"/>
          </a:bodyPr>
          <a:lstStyle/>
          <a:p>
            <a:pPr algn="just" eaLnBrk="1" hangingPunct="1">
              <a:buFont typeface="Wingdings" pitchFamily="2" charset="2"/>
              <a:buNone/>
              <a:defRPr/>
            </a:pPr>
            <a:r>
              <a:rPr lang="en-US" altLang="zh-TW" sz="3100" dirty="0" smtClean="0">
                <a:latin typeface="標楷體" pitchFamily="65" charset="-120"/>
                <a:ea typeface="標楷體" pitchFamily="65" charset="-120"/>
              </a:rPr>
              <a:t> </a:t>
            </a:r>
            <a:endParaRPr lang="en-US" altLang="zh-TW" sz="2800" dirty="0">
              <a:latin typeface="標楷體" pitchFamily="65" charset="-120"/>
              <a:ea typeface="標楷體" pitchFamily="65" charset="-120"/>
            </a:endParaRPr>
          </a:p>
          <a:p>
            <a:pPr marL="800100" indent="-457200">
              <a:lnSpc>
                <a:spcPct val="150000"/>
              </a:lnSpc>
              <a:spcAft>
                <a:spcPts val="0"/>
              </a:spcAft>
              <a:buFont typeface="Wingdings" panose="05000000000000000000" pitchFamily="2" charset="2"/>
              <a:buChar char="u"/>
            </a:pPr>
            <a:r>
              <a:rPr lang="zh-TW" altLang="zh-TW" sz="3100" kern="100" dirty="0" smtClean="0">
                <a:latin typeface="Times New Roman"/>
                <a:ea typeface="標楷體"/>
              </a:rPr>
              <a:t>為</a:t>
            </a:r>
            <a:r>
              <a:rPr lang="zh-TW" altLang="zh-TW" sz="3100" kern="100" dirty="0">
                <a:latin typeface="Times New Roman"/>
                <a:ea typeface="標楷體"/>
              </a:rPr>
              <a:t>最常見的發作。可先出現局部性發作，再續發為廣泛性發作，或發生相反狀況</a:t>
            </a:r>
            <a:r>
              <a:rPr lang="zh-TW" altLang="zh-TW" sz="3100" kern="100" dirty="0" smtClean="0">
                <a:latin typeface="Times New Roman"/>
                <a:ea typeface="標楷體"/>
              </a:rPr>
              <a:t>。</a:t>
            </a:r>
            <a:endParaRPr lang="en-US" altLang="zh-TW" sz="3100" kern="100" dirty="0" smtClean="0">
              <a:latin typeface="Times New Roman"/>
              <a:ea typeface="標楷體"/>
            </a:endParaRPr>
          </a:p>
          <a:p>
            <a:pPr marL="800100" indent="-457200">
              <a:lnSpc>
                <a:spcPct val="150000"/>
              </a:lnSpc>
              <a:spcAft>
                <a:spcPts val="0"/>
              </a:spcAft>
              <a:buFont typeface="Wingdings" panose="05000000000000000000" pitchFamily="2" charset="2"/>
              <a:buChar char="u"/>
            </a:pPr>
            <a:r>
              <a:rPr lang="zh-TW" altLang="zh-TW" sz="3100" kern="100" dirty="0" smtClean="0">
                <a:solidFill>
                  <a:srgbClr val="FF0000"/>
                </a:solidFill>
                <a:latin typeface="Times New Roman"/>
                <a:ea typeface="標楷體"/>
              </a:rPr>
              <a:t>先</a:t>
            </a:r>
            <a:r>
              <a:rPr lang="zh-TW" altLang="zh-TW" sz="3100" kern="100" dirty="0">
                <a:solidFill>
                  <a:srgbClr val="FF0000"/>
                </a:solidFill>
                <a:latin typeface="Times New Roman"/>
                <a:ea typeface="標楷體"/>
              </a:rPr>
              <a:t>出現前</a:t>
            </a:r>
            <a:r>
              <a:rPr lang="zh-TW" altLang="zh-TW" sz="3100" dirty="0">
                <a:solidFill>
                  <a:srgbClr val="FF0000"/>
                </a:solidFill>
                <a:latin typeface="Times New Roman"/>
                <a:ea typeface="標楷體"/>
                <a:cs typeface="Arial"/>
              </a:rPr>
              <a:t>兆，隨後意識喪失，吼叫一聲，身體仆倒於地，隨即眼睛上弔、全身發生僵直性痙攣，逐步轉</a:t>
            </a:r>
            <a:r>
              <a:rPr lang="zh-TW" altLang="zh-TW" sz="3100" kern="0" dirty="0">
                <a:solidFill>
                  <a:srgbClr val="FF0000"/>
                </a:solidFill>
                <a:latin typeface="Times New Roman"/>
                <a:ea typeface="標楷體"/>
                <a:cs typeface="新細明體"/>
              </a:rPr>
              <a:t>為陣發性</a:t>
            </a:r>
            <a:r>
              <a:rPr lang="zh-TW" altLang="zh-TW" sz="3100" kern="0" dirty="0" smtClean="0">
                <a:solidFill>
                  <a:srgbClr val="FF0000"/>
                </a:solidFill>
                <a:latin typeface="Times New Roman"/>
                <a:ea typeface="標楷體"/>
                <a:cs typeface="新細明體"/>
              </a:rPr>
              <a:t>痙攣</a:t>
            </a:r>
            <a:r>
              <a:rPr lang="zh-TW" altLang="zh-TW" sz="3100" kern="0" dirty="0" smtClean="0">
                <a:latin typeface="Times New Roman"/>
                <a:ea typeface="標楷體"/>
                <a:cs typeface="新細明體"/>
              </a:rPr>
              <a:t>而</a:t>
            </a:r>
            <a:r>
              <a:rPr lang="zh-TW" altLang="zh-TW" sz="3100" kern="0" dirty="0">
                <a:latin typeface="Times New Roman"/>
                <a:ea typeface="標楷體"/>
                <a:cs typeface="新細明體"/>
              </a:rPr>
              <a:t>結束</a:t>
            </a:r>
            <a:r>
              <a:rPr lang="zh-TW" altLang="zh-TW" sz="3100" kern="0" dirty="0" smtClean="0">
                <a:latin typeface="Times New Roman"/>
                <a:ea typeface="標楷體"/>
                <a:cs typeface="新細明體"/>
              </a:rPr>
              <a:t>。</a:t>
            </a:r>
            <a:endParaRPr lang="en-US" altLang="zh-TW" sz="3100" kern="0" dirty="0" smtClean="0">
              <a:latin typeface="Times New Roman"/>
              <a:ea typeface="標楷體"/>
              <a:cs typeface="新細明體"/>
            </a:endParaRPr>
          </a:p>
          <a:p>
            <a:pPr marL="800100" indent="-457200">
              <a:lnSpc>
                <a:spcPct val="150000"/>
              </a:lnSpc>
              <a:spcAft>
                <a:spcPts val="0"/>
              </a:spcAft>
              <a:buFont typeface="Wingdings" panose="05000000000000000000" pitchFamily="2" charset="2"/>
              <a:buChar char="u"/>
            </a:pPr>
            <a:r>
              <a:rPr lang="zh-TW" altLang="zh-TW" sz="3100" kern="0" dirty="0" smtClean="0">
                <a:latin typeface="Times New Roman"/>
                <a:ea typeface="標楷體"/>
                <a:cs typeface="新細明體"/>
              </a:rPr>
              <a:t>通常</a:t>
            </a:r>
            <a:r>
              <a:rPr lang="zh-TW" altLang="zh-TW" sz="3100" kern="0" dirty="0">
                <a:latin typeface="Times New Roman"/>
                <a:ea typeface="標楷體"/>
                <a:cs typeface="新細明體"/>
              </a:rPr>
              <a:t>一次發作的時間約</a:t>
            </a:r>
            <a:r>
              <a:rPr lang="en-US" altLang="zh-TW" sz="3100" kern="0" dirty="0">
                <a:latin typeface="Times New Roman"/>
                <a:ea typeface="標楷體"/>
                <a:cs typeface="新細明體"/>
              </a:rPr>
              <a:t>1~3</a:t>
            </a:r>
            <a:r>
              <a:rPr lang="zh-TW" altLang="zh-TW" sz="3100" kern="0" dirty="0">
                <a:latin typeface="Times New Roman"/>
                <a:ea typeface="標楷體"/>
                <a:cs typeface="新細明體"/>
              </a:rPr>
              <a:t>分，很少超過</a:t>
            </a:r>
            <a:r>
              <a:rPr lang="en-US" altLang="zh-TW" sz="3100" kern="0" dirty="0">
                <a:latin typeface="Times New Roman"/>
                <a:ea typeface="標楷體"/>
                <a:cs typeface="新細明體"/>
              </a:rPr>
              <a:t>5</a:t>
            </a:r>
            <a:r>
              <a:rPr lang="zh-TW" altLang="zh-TW" sz="3100" kern="0" dirty="0">
                <a:latin typeface="Times New Roman"/>
                <a:ea typeface="標楷體"/>
                <a:cs typeface="新細明體"/>
              </a:rPr>
              <a:t>分，其間無法呼吸，口水直流</a:t>
            </a:r>
            <a:r>
              <a:rPr lang="zh-TW" altLang="zh-TW" sz="3100" kern="0" dirty="0" smtClean="0">
                <a:latin typeface="Times New Roman"/>
                <a:ea typeface="標楷體"/>
                <a:cs typeface="新細明體"/>
              </a:rPr>
              <a:t>。</a:t>
            </a:r>
            <a:endParaRPr lang="en-US" altLang="zh-TW" sz="3100" kern="0" dirty="0" smtClean="0">
              <a:latin typeface="Times New Roman"/>
              <a:ea typeface="標楷體"/>
              <a:cs typeface="新細明體"/>
            </a:endParaRPr>
          </a:p>
          <a:p>
            <a:pPr marL="800100" indent="-457200">
              <a:lnSpc>
                <a:spcPct val="150000"/>
              </a:lnSpc>
              <a:spcAft>
                <a:spcPts val="0"/>
              </a:spcAft>
              <a:buFont typeface="Wingdings" panose="05000000000000000000" pitchFamily="2" charset="2"/>
              <a:buChar char="u"/>
            </a:pPr>
            <a:r>
              <a:rPr lang="zh-TW" altLang="zh-TW" sz="3100" kern="0" dirty="0" smtClean="0">
                <a:latin typeface="Times New Roman"/>
                <a:ea typeface="標楷體"/>
                <a:cs typeface="新細明體"/>
              </a:rPr>
              <a:t>抽搐</a:t>
            </a:r>
            <a:r>
              <a:rPr lang="zh-TW" altLang="zh-TW" sz="3100" kern="0" dirty="0">
                <a:latin typeface="Times New Roman"/>
                <a:ea typeface="標楷體"/>
                <a:cs typeface="新細明體"/>
              </a:rPr>
              <a:t>時間過長就會出現發紺的現象。結束後會陷入長達半小時到數小時的昏睡狀態。</a:t>
            </a:r>
            <a:endParaRPr lang="zh-TW" altLang="zh-TW" sz="3100" kern="100" dirty="0">
              <a:latin typeface="Times New Roman"/>
            </a:endParaRPr>
          </a:p>
          <a:p>
            <a:pPr algn="just" eaLnBrk="1" hangingPunct="1">
              <a:lnSpc>
                <a:spcPct val="150000"/>
              </a:lnSpc>
              <a:buFont typeface="Wingdings" pitchFamily="2" charset="2"/>
              <a:buNone/>
              <a:defRPr/>
            </a:pPr>
            <a:endParaRPr lang="en-US" altLang="zh-TW" sz="2800" dirty="0" smtClean="0">
              <a:latin typeface="標楷體" pitchFamily="65" charset="-120"/>
              <a:ea typeface="標楷體" pitchFamily="65" charset="-120"/>
            </a:endParaRPr>
          </a:p>
          <a:p>
            <a:pPr algn="just" eaLnBrk="1" hangingPunct="1">
              <a:lnSpc>
                <a:spcPct val="150000"/>
              </a:lnSpc>
              <a:buFont typeface="Wingdings" pitchFamily="2" charset="2"/>
              <a:buNone/>
              <a:defRPr/>
            </a:pPr>
            <a:endParaRPr lang="en-US" altLang="zh-TW" sz="3100" kern="900" dirty="0" smtClean="0">
              <a:latin typeface="標楷體" pitchFamily="65" charset="-120"/>
              <a:ea typeface="標楷體" pitchFamily="65" charset="-120"/>
            </a:endParaRPr>
          </a:p>
          <a:p>
            <a:pPr algn="just" eaLnBrk="1" hangingPunct="1">
              <a:buFont typeface="Wingdings" pitchFamily="2" charset="2"/>
              <a:buNone/>
              <a:defRPr/>
            </a:pPr>
            <a:endParaRPr lang="en-US" altLang="zh-TW" sz="3100" dirty="0" smtClean="0">
              <a:latin typeface="標楷體" pitchFamily="65" charset="-120"/>
              <a:ea typeface="標楷體" pitchFamily="65" charset="-120"/>
            </a:endParaRPr>
          </a:p>
          <a:p>
            <a:pPr algn="just" eaLnBrk="1" hangingPunct="1">
              <a:buFont typeface="Wingdings" pitchFamily="2" charset="2"/>
              <a:buNone/>
              <a:defRPr/>
            </a:pPr>
            <a:endParaRPr lang="en-US" altLang="zh-TW" sz="3100" dirty="0" smtClean="0">
              <a:latin typeface="標楷體" pitchFamily="65" charset="-120"/>
              <a:ea typeface="標楷體" pitchFamily="65" charset="-120"/>
            </a:endParaRPr>
          </a:p>
        </p:txBody>
      </p:sp>
    </p:spTree>
    <p:extLst>
      <p:ext uri="{BB962C8B-B14F-4D97-AF65-F5344CB8AC3E}">
        <p14:creationId xmlns:p14="http://schemas.microsoft.com/office/powerpoint/2010/main" val="53531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7992887" cy="1143000"/>
          </a:xfrm>
        </p:spPr>
        <p:txBody>
          <a:bodyPr/>
          <a:lstStyle/>
          <a:p>
            <a:r>
              <a:rPr lang="zh-TW" altLang="en-US" sz="4400" dirty="0" smtClean="0">
                <a:solidFill>
                  <a:srgbClr val="002060"/>
                </a:solidFill>
                <a:latin typeface="Adobe 楷体 Std R" pitchFamily="18" charset="-128"/>
                <a:ea typeface="Adobe 楷体 Std R" pitchFamily="18" charset="-128"/>
              </a:rPr>
              <a:t>   </a:t>
            </a:r>
            <a:r>
              <a:rPr lang="zh-TW" altLang="en-US" sz="4400" dirty="0" smtClean="0">
                <a:solidFill>
                  <a:schemeClr val="tx1"/>
                </a:solidFill>
                <a:latin typeface="Adobe 楷体 Std R" pitchFamily="18" charset="-128"/>
                <a:ea typeface="Adobe 楷体 Std R" pitchFamily="18" charset="-128"/>
              </a:rPr>
              <a:t>直接照護人員</a:t>
            </a:r>
            <a:r>
              <a:rPr lang="zh-TW" altLang="en-US" sz="4400" dirty="0">
                <a:solidFill>
                  <a:schemeClr val="tx1"/>
                </a:solidFill>
                <a:latin typeface="Adobe 楷体 Std R" pitchFamily="18" charset="-128"/>
                <a:ea typeface="Adobe 楷体 Std R" pitchFamily="18" charset="-128"/>
              </a:rPr>
              <a:t>的基本</a:t>
            </a:r>
            <a:r>
              <a:rPr lang="zh-TW" altLang="en-US" sz="4400" dirty="0" smtClean="0">
                <a:solidFill>
                  <a:schemeClr val="tx1"/>
                </a:solidFill>
                <a:latin typeface="Adobe 楷体 Std R" pitchFamily="18" charset="-128"/>
                <a:ea typeface="Adobe 楷体 Std R" pitchFamily="18" charset="-128"/>
              </a:rPr>
              <a:t>認識</a:t>
            </a:r>
            <a:endParaRPr lang="zh-TW" altLang="en-US" sz="4400" dirty="0">
              <a:solidFill>
                <a:schemeClr val="tx1"/>
              </a:solidFill>
              <a:latin typeface="Adobe 楷体 Std R" pitchFamily="18" charset="-128"/>
              <a:ea typeface="Adobe 楷体 Std R" pitchFamily="18" charset="-128"/>
            </a:endParaRPr>
          </a:p>
        </p:txBody>
      </p:sp>
      <p:sp>
        <p:nvSpPr>
          <p:cNvPr id="4" name="內容版面配置區 3"/>
          <p:cNvSpPr>
            <a:spLocks noGrp="1"/>
          </p:cNvSpPr>
          <p:nvPr>
            <p:ph sz="quarter" idx="4294967295"/>
          </p:nvPr>
        </p:nvSpPr>
        <p:spPr>
          <a:xfrm>
            <a:off x="755576" y="1988840"/>
            <a:ext cx="7488832" cy="2952328"/>
          </a:xfrm>
          <a:prstGeom prst="rect">
            <a:avLst/>
          </a:prstGeom>
        </p:spPr>
        <p:txBody>
          <a:bodyPr>
            <a:normAutofit/>
          </a:bodyPr>
          <a:lstStyle/>
          <a:p>
            <a:pPr marL="457200" indent="-457200">
              <a:buFont typeface="Wingdings" panose="05000000000000000000" pitchFamily="2" charset="2"/>
              <a:buChar char="l"/>
            </a:pPr>
            <a:r>
              <a:rPr lang="zh-TW" altLang="en-US" sz="3000" dirty="0">
                <a:latin typeface="標楷體" panose="03000509000000000000" pitchFamily="65" charset="-120"/>
                <a:ea typeface="標楷體" panose="03000509000000000000" pitchFamily="65" charset="-120"/>
              </a:rPr>
              <a:t>各類</a:t>
            </a:r>
            <a:r>
              <a:rPr lang="zh-TW" altLang="en-US" sz="3000" dirty="0" smtClean="0">
                <a:latin typeface="標楷體" panose="03000509000000000000" pitchFamily="65" charset="-120"/>
                <a:ea typeface="標楷體" panose="03000509000000000000" pitchFamily="65" charset="-120"/>
              </a:rPr>
              <a:t>癲癇型態</a:t>
            </a:r>
            <a:r>
              <a:rPr lang="zh-TW" altLang="en-US" sz="3000" b="0" dirty="0" smtClean="0">
                <a:latin typeface="標楷體" panose="03000509000000000000" pitchFamily="65" charset="-120"/>
                <a:ea typeface="標楷體" panose="03000509000000000000" pitchFamily="65" charset="-120"/>
              </a:rPr>
              <a:t>發作的處理</a:t>
            </a:r>
            <a:endParaRPr lang="en-US" altLang="zh-TW" sz="3000" b="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000" b="0" dirty="0" smtClean="0">
                <a:latin typeface="標楷體" panose="03000509000000000000" pitchFamily="65" charset="-120"/>
                <a:ea typeface="標楷體" panose="03000509000000000000" pitchFamily="65" charset="-120"/>
              </a:rPr>
              <a:t>那些情況</a:t>
            </a:r>
            <a:r>
              <a:rPr lang="zh-TW" altLang="en-US" sz="3000" b="0" dirty="0">
                <a:latin typeface="標楷體" panose="03000509000000000000" pitchFamily="65" charset="-120"/>
                <a:ea typeface="標楷體" panose="03000509000000000000" pitchFamily="65" charset="-120"/>
              </a:rPr>
              <a:t>須立即送</a:t>
            </a:r>
            <a:r>
              <a:rPr lang="zh-TW" altLang="en-US" sz="3000" b="0" dirty="0" smtClean="0">
                <a:latin typeface="標楷體" panose="03000509000000000000" pitchFamily="65" charset="-120"/>
                <a:ea typeface="標楷體" panose="03000509000000000000" pitchFamily="65" charset="-120"/>
              </a:rPr>
              <a:t>醫</a:t>
            </a:r>
            <a:endParaRPr lang="en-US" altLang="zh-TW" sz="3000" b="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000" b="0" dirty="0" smtClean="0">
                <a:latin typeface="標楷體" panose="03000509000000000000" pitchFamily="65" charset="-120"/>
                <a:ea typeface="標楷體" panose="03000509000000000000" pitchFamily="65" charset="-120"/>
              </a:rPr>
              <a:t>發作</a:t>
            </a:r>
            <a:r>
              <a:rPr lang="zh-TW" altLang="en-US" sz="3000" b="0" dirty="0">
                <a:latin typeface="標楷體" panose="03000509000000000000" pitchFamily="65" charset="-120"/>
                <a:ea typeface="標楷體" panose="03000509000000000000" pitchFamily="65" charset="-120"/>
              </a:rPr>
              <a:t>時如何觀察與</a:t>
            </a:r>
            <a:r>
              <a:rPr lang="zh-TW" altLang="en-US" sz="3000" b="0" dirty="0" smtClean="0">
                <a:latin typeface="標楷體" panose="03000509000000000000" pitchFamily="65" charset="-120"/>
                <a:ea typeface="標楷體" panose="03000509000000000000" pitchFamily="65" charset="-120"/>
              </a:rPr>
              <a:t>紀錄</a:t>
            </a:r>
            <a:endParaRPr lang="en-US" altLang="zh-TW" sz="3000" b="0"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000" b="0" dirty="0" smtClean="0">
                <a:latin typeface="標楷體" panose="03000509000000000000" pitchFamily="65" charset="-120"/>
                <a:ea typeface="標楷體" panose="03000509000000000000" pitchFamily="65" charset="-120"/>
              </a:rPr>
              <a:t>日常生活</a:t>
            </a:r>
            <a:r>
              <a:rPr lang="zh-TW" altLang="en-US" sz="3000" b="0" dirty="0">
                <a:latin typeface="標楷體" panose="03000509000000000000" pitchFamily="65" charset="-120"/>
                <a:ea typeface="標楷體" panose="03000509000000000000" pitchFamily="65" charset="-120"/>
              </a:rPr>
              <a:t>照顧</a:t>
            </a:r>
            <a:r>
              <a:rPr lang="zh-TW" altLang="en-US" sz="3000" b="0" dirty="0" smtClean="0">
                <a:latin typeface="標楷體" panose="03000509000000000000" pitchFamily="65" charset="-120"/>
                <a:ea typeface="標楷體" panose="03000509000000000000" pitchFamily="65" charset="-120"/>
              </a:rPr>
              <a:t>護理</a:t>
            </a:r>
            <a:r>
              <a:rPr lang="zh-TW" altLang="en-US" sz="3000" b="0" dirty="0">
                <a:latin typeface="標楷體" panose="03000509000000000000" pitchFamily="65" charset="-120"/>
                <a:ea typeface="標楷體" panose="03000509000000000000" pitchFamily="65" charset="-120"/>
              </a:rPr>
              <a:t>及</a:t>
            </a:r>
            <a:r>
              <a:rPr lang="zh-TW" altLang="en-US" sz="3000" b="0" dirty="0" smtClean="0">
                <a:latin typeface="標楷體" panose="03000509000000000000" pitchFamily="65" charset="-120"/>
                <a:ea typeface="標楷體" panose="03000509000000000000" pitchFamily="65" charset="-120"/>
              </a:rPr>
              <a:t>家人、如何支</a:t>
            </a:r>
            <a:r>
              <a:rPr lang="zh-TW" altLang="en-US" sz="3000" dirty="0">
                <a:latin typeface="標楷體" panose="03000509000000000000" pitchFamily="65" charset="-120"/>
                <a:ea typeface="標楷體" panose="03000509000000000000" pitchFamily="65" charset="-120"/>
              </a:rPr>
              <a:t>持</a:t>
            </a:r>
            <a:endParaRPr lang="en-US" altLang="zh-TW" sz="3000" b="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000" b="0" dirty="0" smtClean="0">
                <a:latin typeface="標楷體" panose="03000509000000000000" pitchFamily="65" charset="-120"/>
                <a:ea typeface="標楷體" panose="03000509000000000000" pitchFamily="65" charset="-120"/>
              </a:rPr>
              <a:t>用藥</a:t>
            </a:r>
            <a:r>
              <a:rPr lang="zh-TW" altLang="en-US" sz="3000" b="0" dirty="0">
                <a:latin typeface="標楷體" panose="03000509000000000000" pitchFamily="65" charset="-120"/>
                <a:ea typeface="標楷體" panose="03000509000000000000" pitchFamily="65" charset="-120"/>
              </a:rPr>
              <a:t>須知</a:t>
            </a:r>
            <a:endParaRPr lang="en-US" altLang="zh-TW" sz="3000" b="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dirty="0" smtClean="0"/>
          </a:p>
          <a:p>
            <a:pPr>
              <a:buFont typeface="Wingdings" panose="05000000000000000000" pitchFamily="2" charset="2"/>
              <a:buChar char="l"/>
            </a:pPr>
            <a:endParaRPr lang="zh-TW" altLang="en-US" dirty="0"/>
          </a:p>
        </p:txBody>
      </p:sp>
    </p:spTree>
    <p:extLst>
      <p:ext uri="{BB962C8B-B14F-4D97-AF65-F5344CB8AC3E}">
        <p14:creationId xmlns:p14="http://schemas.microsoft.com/office/powerpoint/2010/main" val="3369296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55576" y="682432"/>
            <a:ext cx="7620000" cy="1143000"/>
          </a:xfrm>
        </p:spPr>
        <p:txBody>
          <a:bodyPr/>
          <a:lstStyle/>
          <a:p>
            <a:r>
              <a:rPr lang="en-US" altLang="zh-TW" sz="3600" dirty="0" smtClean="0">
                <a:solidFill>
                  <a:srgbClr val="FF0000"/>
                </a:solidFill>
                <a:latin typeface="Calibri" pitchFamily="34" charset="0"/>
                <a:ea typeface="標楷體" pitchFamily="65" charset="-120"/>
                <a:cs typeface="Calibri" pitchFamily="34" charset="0"/>
              </a:rPr>
              <a:t>2.</a:t>
            </a:r>
            <a:r>
              <a:rPr lang="zh-TW" altLang="en-US" sz="3600" dirty="0" smtClean="0">
                <a:solidFill>
                  <a:srgbClr val="FF0000"/>
                </a:solidFill>
                <a:latin typeface="Calibri" pitchFamily="34" charset="0"/>
                <a:ea typeface="標楷體" pitchFamily="65" charset="-120"/>
                <a:cs typeface="Calibri" pitchFamily="34" charset="0"/>
              </a:rPr>
              <a:t>強</a:t>
            </a:r>
            <a:r>
              <a:rPr lang="zh-TW" altLang="zh-TW" sz="3600" dirty="0" smtClean="0">
                <a:solidFill>
                  <a:srgbClr val="FF0000"/>
                </a:solidFill>
                <a:latin typeface="Calibri" pitchFamily="34" charset="0"/>
                <a:ea typeface="標楷體" pitchFamily="65" charset="-120"/>
                <a:cs typeface="Calibri" pitchFamily="34" charset="0"/>
              </a:rPr>
              <a:t>直</a:t>
            </a:r>
            <a:r>
              <a:rPr lang="zh-TW" altLang="zh-TW" sz="3600" dirty="0">
                <a:solidFill>
                  <a:srgbClr val="FF0000"/>
                </a:solidFill>
                <a:latin typeface="Calibri" pitchFamily="34" charset="0"/>
                <a:ea typeface="標楷體" pitchFamily="65" charset="-120"/>
                <a:cs typeface="Calibri" pitchFamily="34" charset="0"/>
              </a:rPr>
              <a:t>發作</a:t>
            </a:r>
            <a:r>
              <a:rPr lang="en-US" altLang="zh-TW" sz="3600" dirty="0">
                <a:solidFill>
                  <a:srgbClr val="FF0000"/>
                </a:solidFill>
                <a:latin typeface="標楷體" pitchFamily="65" charset="-120"/>
                <a:ea typeface="標楷體" pitchFamily="65" charset="-120"/>
                <a:cs typeface="Calibri" pitchFamily="34" charset="0"/>
              </a:rPr>
              <a:t>(</a:t>
            </a:r>
            <a:r>
              <a:rPr lang="en-US" altLang="zh-TW" sz="3600" dirty="0">
                <a:solidFill>
                  <a:srgbClr val="FF0000"/>
                </a:solidFill>
                <a:latin typeface="標楷體" pitchFamily="65" charset="-120"/>
                <a:ea typeface="標楷體" pitchFamily="65" charset="-120"/>
                <a:cs typeface="Times New Roman" pitchFamily="18" charset="0"/>
              </a:rPr>
              <a:t>Tonic  seizure)</a:t>
            </a:r>
            <a:endParaRPr lang="zh-TW" altLang="zh-TW" sz="3600" dirty="0">
              <a:solidFill>
                <a:srgbClr val="FF0000"/>
              </a:solidFill>
              <a:latin typeface="Calibri" pitchFamily="34" charset="0"/>
              <a:ea typeface="標楷體" pitchFamily="65" charset="-120"/>
              <a:cs typeface="Times New Roman" pitchFamily="18" charset="0"/>
            </a:endParaRPr>
          </a:p>
        </p:txBody>
      </p:sp>
      <p:sp>
        <p:nvSpPr>
          <p:cNvPr id="78851" name="Rectangle 3"/>
          <p:cNvSpPr>
            <a:spLocks noGrp="1" noChangeArrowheads="1"/>
          </p:cNvSpPr>
          <p:nvPr>
            <p:ph type="body" idx="1"/>
          </p:nvPr>
        </p:nvSpPr>
        <p:spPr>
          <a:xfrm>
            <a:off x="450712" y="1562139"/>
            <a:ext cx="8229600" cy="1541463"/>
          </a:xfrm>
        </p:spPr>
        <p:txBody>
          <a:bodyPr/>
          <a:lstStyle/>
          <a:p>
            <a:pPr algn="just" eaLnBrk="1" hangingPunct="1">
              <a:buFont typeface="Wingdings" pitchFamily="2" charset="2"/>
              <a:buNone/>
              <a:defRPr/>
            </a:pPr>
            <a:endParaRPr lang="en-US" altLang="zh-TW" sz="3100" dirty="0" smtClean="0">
              <a:latin typeface="標楷體" pitchFamily="65" charset="-120"/>
              <a:ea typeface="標楷體" pitchFamily="65" charset="-120"/>
            </a:endParaRPr>
          </a:p>
          <a:p>
            <a:pPr algn="just" eaLnBrk="1" hangingPunct="1">
              <a:buFont typeface="Wingdings" pitchFamily="2" charset="2"/>
              <a:buNone/>
              <a:defRPr/>
            </a:pPr>
            <a:endParaRPr lang="en-US" altLang="zh-TW" sz="3100" dirty="0" smtClean="0">
              <a:latin typeface="標楷體" pitchFamily="65" charset="-120"/>
              <a:ea typeface="標楷體" pitchFamily="65" charset="-120"/>
            </a:endParaRPr>
          </a:p>
          <a:p>
            <a:pPr algn="just" eaLnBrk="1" hangingPunct="1">
              <a:buFont typeface="Wingdings" pitchFamily="2" charset="2"/>
              <a:buNone/>
              <a:defRPr/>
            </a:pPr>
            <a:endParaRPr lang="en-US" altLang="zh-TW" sz="3100" dirty="0" smtClean="0">
              <a:latin typeface="標楷體" pitchFamily="65" charset="-120"/>
              <a:ea typeface="標楷體" pitchFamily="65" charset="-120"/>
            </a:endParaRPr>
          </a:p>
          <a:p>
            <a:pPr algn="just" eaLnBrk="1" hangingPunct="1">
              <a:buFont typeface="Wingdings" pitchFamily="2" charset="2"/>
              <a:buNone/>
              <a:defRPr/>
            </a:pPr>
            <a:endParaRPr lang="en-US" altLang="zh-TW" sz="3100" dirty="0" smtClean="0">
              <a:latin typeface="標楷體" pitchFamily="65" charset="-120"/>
              <a:ea typeface="標楷體" pitchFamily="65" charset="-120"/>
            </a:endParaRPr>
          </a:p>
        </p:txBody>
      </p:sp>
      <p:sp>
        <p:nvSpPr>
          <p:cNvPr id="78852" name="矩形 1"/>
          <p:cNvSpPr>
            <a:spLocks noChangeArrowheads="1"/>
          </p:cNvSpPr>
          <p:nvPr/>
        </p:nvSpPr>
        <p:spPr bwMode="auto">
          <a:xfrm>
            <a:off x="755577" y="1844824"/>
            <a:ext cx="7128792" cy="247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marL="457200" indent="-457200" eaLnBrk="1" hangingPunct="1">
              <a:spcBef>
                <a:spcPct val="0"/>
              </a:spcBef>
              <a:buClrTx/>
              <a:buSzTx/>
              <a:buFont typeface="Wingdings" panose="05000000000000000000" pitchFamily="2" charset="2"/>
              <a:buChar char="u"/>
            </a:pPr>
            <a:r>
              <a:rPr lang="zh-TW" altLang="zh-TW" dirty="0" smtClean="0">
                <a:latin typeface="Calibri" pitchFamily="34" charset="0"/>
                <a:ea typeface="標楷體" pitchFamily="65" charset="-120"/>
                <a:cs typeface="Times New Roman" pitchFamily="18" charset="0"/>
              </a:rPr>
              <a:t>發作</a:t>
            </a:r>
            <a:r>
              <a:rPr lang="zh-TW" altLang="zh-TW" dirty="0">
                <a:latin typeface="Calibri" pitchFamily="34" charset="0"/>
                <a:ea typeface="標楷體" pitchFamily="65" charset="-120"/>
                <a:cs typeface="Times New Roman" pitchFamily="18" charset="0"/>
              </a:rPr>
              <a:t>時的動作表徵：</a:t>
            </a:r>
            <a:r>
              <a:rPr lang="zh-TW" altLang="zh-TW" dirty="0">
                <a:latin typeface="Calibri" pitchFamily="34" charset="0"/>
                <a:ea typeface="標楷體" pitchFamily="65" charset="-120"/>
                <a:cs typeface="新細明體" pitchFamily="18" charset="-120"/>
              </a:rPr>
              <a:t>類似大</a:t>
            </a:r>
            <a:r>
              <a:rPr lang="zh-TW" altLang="zh-TW" dirty="0" smtClean="0">
                <a:latin typeface="Calibri" pitchFamily="34" charset="0"/>
                <a:ea typeface="標楷體" pitchFamily="65" charset="-120"/>
                <a:cs typeface="新細明體" pitchFamily="18" charset="-120"/>
              </a:rPr>
              <a:t>發作</a:t>
            </a:r>
            <a:endParaRPr lang="en-US" altLang="zh-TW" dirty="0" smtClean="0">
              <a:latin typeface="Calibri" pitchFamily="34" charset="0"/>
              <a:ea typeface="標楷體" pitchFamily="65" charset="-120"/>
              <a:cs typeface="新細明體" pitchFamily="18" charset="-120"/>
            </a:endParaRPr>
          </a:p>
          <a:p>
            <a:pPr marL="457200" indent="-457200" eaLnBrk="1" hangingPunct="1">
              <a:spcBef>
                <a:spcPct val="0"/>
              </a:spcBef>
              <a:buClrTx/>
              <a:buSzTx/>
              <a:buFont typeface="Wingdings" panose="05000000000000000000" pitchFamily="2" charset="2"/>
              <a:buChar char="u"/>
            </a:pPr>
            <a:r>
              <a:rPr lang="zh-TW" altLang="zh-TW" dirty="0" smtClean="0">
                <a:latin typeface="Calibri" pitchFamily="34" charset="0"/>
                <a:ea typeface="標楷體" pitchFamily="65" charset="-120"/>
                <a:cs typeface="新細明體" pitchFamily="18" charset="-120"/>
              </a:rPr>
              <a:t>只有</a:t>
            </a:r>
            <a:r>
              <a:rPr lang="zh-TW" altLang="zh-TW" dirty="0">
                <a:latin typeface="Calibri" pitchFamily="34" charset="0"/>
                <a:ea typeface="標楷體" pitchFamily="65" charset="-120"/>
                <a:cs typeface="新細明體" pitchFamily="18" charset="-120"/>
              </a:rPr>
              <a:t>出現僵直性痙攣</a:t>
            </a:r>
            <a:r>
              <a:rPr lang="zh-TW" altLang="zh-TW" dirty="0" smtClean="0">
                <a:latin typeface="Calibri" pitchFamily="34" charset="0"/>
              </a:rPr>
              <a:t>，</a:t>
            </a:r>
            <a:r>
              <a:rPr lang="zh-TW" altLang="zh-TW" dirty="0" smtClean="0">
                <a:latin typeface="Calibri" pitchFamily="34" charset="0"/>
                <a:ea typeface="標楷體" pitchFamily="65" charset="-120"/>
              </a:rPr>
              <a:t>屬</a:t>
            </a:r>
            <a:r>
              <a:rPr lang="zh-TW" altLang="zh-TW" dirty="0">
                <a:latin typeface="Calibri" pitchFamily="34" charset="0"/>
                <a:ea typeface="標楷體" pitchFamily="65" charset="-120"/>
              </a:rPr>
              <a:t>全身</a:t>
            </a:r>
            <a:r>
              <a:rPr lang="zh-TW" altLang="en-US" dirty="0">
                <a:latin typeface="Calibri" pitchFamily="34" charset="0"/>
                <a:ea typeface="標楷體" pitchFamily="65" charset="-120"/>
              </a:rPr>
              <a:t> </a:t>
            </a:r>
            <a:r>
              <a:rPr lang="zh-TW" altLang="zh-TW" dirty="0" smtClean="0">
                <a:latin typeface="Calibri" pitchFamily="34" charset="0"/>
                <a:ea typeface="標楷體" pitchFamily="65" charset="-120"/>
              </a:rPr>
              <a:t>性強</a:t>
            </a:r>
            <a:r>
              <a:rPr lang="zh-TW" altLang="zh-TW" dirty="0">
                <a:latin typeface="Calibri" pitchFamily="34" charset="0"/>
                <a:ea typeface="標楷體" pitchFamily="65" charset="-120"/>
              </a:rPr>
              <a:t>直</a:t>
            </a:r>
            <a:r>
              <a:rPr lang="zh-TW" altLang="zh-TW" dirty="0" smtClean="0">
                <a:latin typeface="Calibri" pitchFamily="34" charset="0"/>
                <a:ea typeface="標楷體" pitchFamily="65" charset="-120"/>
              </a:rPr>
              <a:t>發作</a:t>
            </a:r>
            <a:endParaRPr lang="en-US" altLang="zh-TW" dirty="0" smtClean="0">
              <a:latin typeface="Calibri" pitchFamily="34" charset="0"/>
              <a:ea typeface="標楷體" pitchFamily="65" charset="-120"/>
            </a:endParaRPr>
          </a:p>
          <a:p>
            <a:pPr marL="457200" indent="-457200" eaLnBrk="1" hangingPunct="1">
              <a:spcBef>
                <a:spcPct val="0"/>
              </a:spcBef>
              <a:buClrTx/>
              <a:buSzTx/>
              <a:buFont typeface="Wingdings" panose="05000000000000000000" pitchFamily="2" charset="2"/>
              <a:buChar char="u"/>
            </a:pPr>
            <a:r>
              <a:rPr lang="zh-TW" altLang="zh-TW" dirty="0" smtClean="0">
                <a:latin typeface="Calibri" pitchFamily="34" charset="0"/>
                <a:ea typeface="標楷體" pitchFamily="65" charset="-120"/>
              </a:rPr>
              <a:t>伴隨</a:t>
            </a:r>
            <a:r>
              <a:rPr lang="zh-TW" altLang="zh-TW" dirty="0">
                <a:latin typeface="Calibri" pitchFamily="34" charset="0"/>
                <a:ea typeface="標楷體" pitchFamily="65" charset="-120"/>
              </a:rPr>
              <a:t>意識障礙。</a:t>
            </a:r>
            <a:endParaRPr lang="en-US" altLang="zh-TW" dirty="0">
              <a:latin typeface="Calibri" pitchFamily="34" charset="0"/>
              <a:ea typeface="標楷體" pitchFamily="65" charset="-120"/>
            </a:endParaRPr>
          </a:p>
          <a:p>
            <a:pPr eaLnBrk="1" hangingPunct="1">
              <a:lnSpc>
                <a:spcPts val="2000"/>
              </a:lnSpc>
              <a:spcBef>
                <a:spcPct val="0"/>
              </a:spcBef>
              <a:buClrTx/>
              <a:buSzTx/>
              <a:buFontTx/>
              <a:buNone/>
            </a:pPr>
            <a:endParaRPr lang="en-US" altLang="zh-TW" sz="2000" dirty="0">
              <a:latin typeface="Calibri" pitchFamily="34" charset="0"/>
              <a:ea typeface="標楷體" pitchFamily="65" charset="-120"/>
            </a:endParaRPr>
          </a:p>
          <a:p>
            <a:pPr eaLnBrk="1" hangingPunct="1">
              <a:lnSpc>
                <a:spcPts val="2000"/>
              </a:lnSpc>
              <a:spcBef>
                <a:spcPct val="0"/>
              </a:spcBef>
              <a:buClrTx/>
              <a:buSzTx/>
              <a:buFontTx/>
              <a:buNone/>
            </a:pPr>
            <a:endParaRPr lang="en-US" altLang="zh-TW" sz="2000" dirty="0">
              <a:latin typeface="Calibri" pitchFamily="34" charset="0"/>
              <a:ea typeface="標楷體" pitchFamily="65" charset="-120"/>
            </a:endParaRPr>
          </a:p>
          <a:p>
            <a:pPr eaLnBrk="1" hangingPunct="1">
              <a:lnSpc>
                <a:spcPts val="2000"/>
              </a:lnSpc>
              <a:spcBef>
                <a:spcPct val="0"/>
              </a:spcBef>
              <a:buClrTx/>
              <a:buSzTx/>
              <a:buFontTx/>
              <a:buNone/>
            </a:pPr>
            <a:endParaRPr lang="en-US" altLang="zh-TW" sz="2000" dirty="0">
              <a:latin typeface="Calibri" pitchFamily="34" charset="0"/>
              <a:ea typeface="標楷體" pitchFamily="65" charset="-120"/>
            </a:endParaRPr>
          </a:p>
          <a:p>
            <a:pPr eaLnBrk="1" hangingPunct="1">
              <a:lnSpc>
                <a:spcPts val="2000"/>
              </a:lnSpc>
              <a:spcBef>
                <a:spcPct val="0"/>
              </a:spcBef>
              <a:buClrTx/>
              <a:buSzTx/>
              <a:buFontTx/>
              <a:buNone/>
            </a:pPr>
            <a:endParaRPr lang="en-US" altLang="zh-TW" sz="2000" dirty="0">
              <a:latin typeface="Calibri" pitchFamily="34" charset="0"/>
              <a:ea typeface="標楷體" pitchFamily="65" charset="-120"/>
            </a:endParaRPr>
          </a:p>
        </p:txBody>
      </p:sp>
    </p:spTree>
    <p:extLst>
      <p:ext uri="{BB962C8B-B14F-4D97-AF65-F5344CB8AC3E}">
        <p14:creationId xmlns:p14="http://schemas.microsoft.com/office/powerpoint/2010/main" val="19884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55576" y="764704"/>
            <a:ext cx="7620000" cy="1143000"/>
          </a:xfrm>
        </p:spPr>
        <p:txBody>
          <a:bodyPr/>
          <a:lstStyle/>
          <a:p>
            <a:pPr eaLnBrk="1" hangingPunct="1"/>
            <a:r>
              <a:rPr lang="en-US" altLang="zh-TW" dirty="0" smtClean="0">
                <a:solidFill>
                  <a:srgbClr val="FF0000"/>
                </a:solidFill>
                <a:ea typeface="標楷體" pitchFamily="65" charset="-120"/>
              </a:rPr>
              <a:t>3.</a:t>
            </a:r>
            <a:r>
              <a:rPr lang="zh-TW" altLang="en-US" dirty="0" smtClean="0">
                <a:solidFill>
                  <a:srgbClr val="FF0000"/>
                </a:solidFill>
                <a:ea typeface="標楷體" pitchFamily="65" charset="-120"/>
              </a:rPr>
              <a:t>肌抽躍性發作</a:t>
            </a:r>
          </a:p>
        </p:txBody>
      </p:sp>
      <p:sp>
        <p:nvSpPr>
          <p:cNvPr id="83971" name="Rectangle 3"/>
          <p:cNvSpPr>
            <a:spLocks noGrp="1" noChangeArrowheads="1"/>
          </p:cNvSpPr>
          <p:nvPr>
            <p:ph type="body" idx="1"/>
          </p:nvPr>
        </p:nvSpPr>
        <p:spPr>
          <a:xfrm>
            <a:off x="539552" y="2013992"/>
            <a:ext cx="7067128" cy="4844008"/>
          </a:xfrm>
        </p:spPr>
        <p:txBody>
          <a:bodyPr/>
          <a:lstStyle/>
          <a:p>
            <a:pPr eaLnBrk="1" hangingPunct="1"/>
            <a:r>
              <a:rPr lang="zh-TW" altLang="zh-TW" sz="2800" dirty="0" smtClean="0">
                <a:latin typeface="Calibri" pitchFamily="34" charset="0"/>
                <a:ea typeface="標楷體" pitchFamily="65" charset="-120"/>
                <a:cs typeface="新細明體" pitchFamily="18" charset="-120"/>
              </a:rPr>
              <a:t>類似大發作，但只有出現陣攣性痙攣</a:t>
            </a:r>
            <a:endParaRPr lang="en-US" altLang="zh-TW" sz="2800" dirty="0" smtClean="0">
              <a:latin typeface="Calibri" pitchFamily="34" charset="0"/>
              <a:ea typeface="標楷體" pitchFamily="65" charset="-120"/>
              <a:cs typeface="新細明體" pitchFamily="18" charset="-120"/>
            </a:endParaRPr>
          </a:p>
          <a:p>
            <a:pPr eaLnBrk="1" hangingPunct="1"/>
            <a:r>
              <a:rPr lang="zh-TW" altLang="zh-TW" sz="2800" dirty="0" smtClean="0">
                <a:latin typeface="Calibri" pitchFamily="34" charset="0"/>
                <a:ea typeface="標楷體" pitchFamily="65" charset="-120"/>
                <a:cs typeface="新細明體" pitchFamily="18" charset="-120"/>
              </a:rPr>
              <a:t>局部肢體或肌肉不規則性抽搐</a:t>
            </a:r>
            <a:endParaRPr lang="zh-TW" altLang="zh-TW" sz="2800" dirty="0" smtClean="0">
              <a:latin typeface="Calibri" pitchFamily="34" charset="0"/>
            </a:endParaRPr>
          </a:p>
          <a:p>
            <a:r>
              <a:rPr lang="zh-TW" altLang="zh-TW" sz="2800" dirty="0" smtClean="0">
                <a:latin typeface="Calibri" pitchFamily="34" charset="0"/>
                <a:ea typeface="標楷體" pitchFamily="65" charset="-120"/>
              </a:rPr>
              <a:t>發作時的動作表徵：上肢、軀幹等</a:t>
            </a:r>
            <a:r>
              <a:rPr lang="zh-TW" altLang="en-US" sz="2800" dirty="0" smtClean="0">
                <a:latin typeface="Calibri" pitchFamily="34" charset="0"/>
                <a:ea typeface="標楷體" pitchFamily="65" charset="-120"/>
              </a:rPr>
              <a:t>某</a:t>
            </a:r>
            <a:r>
              <a:rPr lang="zh-TW" altLang="zh-TW" sz="2800" dirty="0" smtClean="0">
                <a:latin typeface="Calibri" pitchFamily="34" charset="0"/>
                <a:ea typeface="標楷體" pitchFamily="65" charset="-120"/>
              </a:rPr>
              <a:t>一部</a:t>
            </a:r>
            <a:r>
              <a:rPr lang="zh-TW" altLang="en-US" sz="2800" dirty="0">
                <a:latin typeface="Calibri" pitchFamily="34" charset="0"/>
                <a:ea typeface="標楷體" pitchFamily="65" charset="-120"/>
              </a:rPr>
              <a:t>份</a:t>
            </a:r>
            <a:r>
              <a:rPr lang="zh-TW" altLang="zh-TW" sz="2800" dirty="0" smtClean="0">
                <a:latin typeface="Calibri" pitchFamily="34" charset="0"/>
                <a:ea typeface="標楷體" pitchFamily="65" charset="-120"/>
              </a:rPr>
              <a:t>肌肉瞬間抽動、通常伴隨意識障礙。</a:t>
            </a:r>
            <a:endParaRPr lang="zh-TW" altLang="zh-TW" sz="2800" dirty="0" smtClean="0">
              <a:latin typeface="Calibri" pitchFamily="34" charset="0"/>
            </a:endParaRPr>
          </a:p>
          <a:p>
            <a:pPr eaLnBrk="1" hangingPunct="1"/>
            <a:endParaRPr lang="en-US" altLang="zh-TW" sz="3100" dirty="0" smtClean="0">
              <a:latin typeface="標楷體" pitchFamily="65" charset="-120"/>
              <a:ea typeface="標楷體" pitchFamily="65" charset="-120"/>
            </a:endParaRPr>
          </a:p>
          <a:p>
            <a:pPr eaLnBrk="1" hangingPunct="1"/>
            <a:endParaRPr lang="zh-TW" altLang="en-US" sz="9600" dirty="0" smtClean="0">
              <a:latin typeface="標楷體" pitchFamily="65" charset="-120"/>
              <a:ea typeface="標楷體" pitchFamily="65" charset="-120"/>
            </a:endParaRPr>
          </a:p>
        </p:txBody>
      </p:sp>
    </p:spTree>
    <p:extLst>
      <p:ext uri="{BB962C8B-B14F-4D97-AF65-F5344CB8AC3E}">
        <p14:creationId xmlns:p14="http://schemas.microsoft.com/office/powerpoint/2010/main" val="410119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27584" y="476672"/>
            <a:ext cx="7620000" cy="1143000"/>
          </a:xfrm>
        </p:spPr>
        <p:txBody>
          <a:bodyPr/>
          <a:lstStyle/>
          <a:p>
            <a:pPr marL="342900" indent="-342900">
              <a:lnSpc>
                <a:spcPts val="2000"/>
              </a:lnSpc>
              <a:spcBef>
                <a:spcPct val="20000"/>
              </a:spcBef>
            </a:pPr>
            <a:r>
              <a:rPr lang="en-US" altLang="zh-TW" sz="3600" dirty="0">
                <a:solidFill>
                  <a:srgbClr val="FF0000"/>
                </a:solidFill>
                <a:latin typeface="Calibri" pitchFamily="34" charset="0"/>
                <a:ea typeface="標楷體" pitchFamily="65" charset="-120"/>
                <a:cs typeface="Times New Roman" pitchFamily="18" charset="0"/>
              </a:rPr>
              <a:t>4</a:t>
            </a:r>
            <a:r>
              <a:rPr lang="en-US" altLang="zh-TW" sz="3600" dirty="0" smtClean="0">
                <a:solidFill>
                  <a:srgbClr val="FF0000"/>
                </a:solidFill>
                <a:latin typeface="Calibri" pitchFamily="34" charset="0"/>
                <a:ea typeface="標楷體" pitchFamily="65" charset="-120"/>
                <a:cs typeface="Times New Roman" pitchFamily="18" charset="0"/>
              </a:rPr>
              <a:t>.</a:t>
            </a:r>
            <a:r>
              <a:rPr lang="zh-TW" altLang="zh-TW" sz="3600" dirty="0" smtClean="0">
                <a:solidFill>
                  <a:srgbClr val="FF0000"/>
                </a:solidFill>
                <a:latin typeface="Calibri" pitchFamily="34" charset="0"/>
                <a:ea typeface="標楷體" pitchFamily="65" charset="-120"/>
                <a:cs typeface="Times New Roman" pitchFamily="18" charset="0"/>
              </a:rPr>
              <a:t>點頭性發作</a:t>
            </a:r>
            <a:r>
              <a:rPr lang="en-US" altLang="zh-TW" sz="3600" dirty="0" smtClean="0">
                <a:solidFill>
                  <a:srgbClr val="FF0000"/>
                </a:solidFill>
                <a:latin typeface="Calibri" pitchFamily="34" charset="0"/>
                <a:ea typeface="標楷體" pitchFamily="65" charset="-120"/>
                <a:cs typeface="Times New Roman" pitchFamily="18" charset="0"/>
              </a:rPr>
              <a:t>(Infantile Spasm)</a:t>
            </a:r>
            <a:endParaRPr lang="zh-TW" altLang="zh-TW" sz="3200" dirty="0" smtClean="0">
              <a:solidFill>
                <a:srgbClr val="FF0000"/>
              </a:solidFill>
              <a:latin typeface="Calibri" pitchFamily="34" charset="0"/>
              <a:ea typeface="標楷體" pitchFamily="65" charset="-120"/>
              <a:cs typeface="Times New Roman" pitchFamily="18" charset="0"/>
            </a:endParaRPr>
          </a:p>
        </p:txBody>
      </p:sp>
      <p:sp>
        <p:nvSpPr>
          <p:cNvPr id="81923" name="Rectangle 3"/>
          <p:cNvSpPr>
            <a:spLocks noGrp="1" noChangeArrowheads="1"/>
          </p:cNvSpPr>
          <p:nvPr>
            <p:ph type="body" idx="1"/>
          </p:nvPr>
        </p:nvSpPr>
        <p:spPr>
          <a:xfrm>
            <a:off x="611561" y="1412776"/>
            <a:ext cx="7416824" cy="5184576"/>
          </a:xfrm>
        </p:spPr>
        <p:txBody>
          <a:bodyPr>
            <a:normAutofit fontScale="85000" lnSpcReduction="20000"/>
          </a:bodyPr>
          <a:lstStyle/>
          <a:p>
            <a:pPr>
              <a:buFont typeface="Wingdings" pitchFamily="2" charset="2"/>
              <a:buChar char="u"/>
              <a:defRPr/>
            </a:pPr>
            <a:r>
              <a:rPr lang="zh-TW" altLang="zh-TW" sz="3200" dirty="0" smtClean="0">
                <a:latin typeface="Calibri" pitchFamily="34" charset="0"/>
                <a:ea typeface="標楷體" pitchFamily="65" charset="-120"/>
                <a:cs typeface="Times New Roman" pitchFamily="18" charset="0"/>
              </a:rPr>
              <a:t>發作時的動作表徵：</a:t>
            </a:r>
            <a:r>
              <a:rPr lang="zh-TW" altLang="zh-TW" sz="3200" dirty="0" smtClean="0">
                <a:latin typeface="Calibri" pitchFamily="34" charset="0"/>
                <a:ea typeface="標楷體" pitchFamily="65" charset="-120"/>
                <a:cs typeface="新細明體" charset="-120"/>
              </a:rPr>
              <a:t>呈膜拜狀，日本人稱為「點頭痙攣」。兩手突然向前伸、軀體向前屈縮、頭部向前屈一類似朝拜或點頭的動作</a:t>
            </a:r>
            <a:r>
              <a:rPr lang="en-US" altLang="zh-TW" sz="3200" dirty="0" smtClean="0">
                <a:latin typeface="Calibri" pitchFamily="34" charset="0"/>
                <a:ea typeface="標楷體" pitchFamily="65" charset="-120"/>
                <a:cs typeface="新細明體" charset="-120"/>
              </a:rPr>
              <a:t>(</a:t>
            </a:r>
            <a:r>
              <a:rPr lang="zh-TW" altLang="zh-TW" sz="3200" dirty="0" smtClean="0">
                <a:latin typeface="Calibri" pitchFamily="34" charset="0"/>
                <a:ea typeface="標楷體" pitchFamily="65" charset="-120"/>
                <a:cs typeface="新細明體" charset="-120"/>
              </a:rPr>
              <a:t>有時身體呈瞬間反弓現象</a:t>
            </a:r>
            <a:r>
              <a:rPr lang="en-US" altLang="zh-TW" sz="3200" dirty="0" smtClean="0">
                <a:latin typeface="Calibri" pitchFamily="34" charset="0"/>
                <a:ea typeface="標楷體" pitchFamily="65" charset="-120"/>
                <a:cs typeface="新細明體" charset="-120"/>
              </a:rPr>
              <a:t>)</a:t>
            </a:r>
            <a:endParaRPr lang="en-US" altLang="zh-TW" sz="3200" dirty="0" smtClean="0">
              <a:latin typeface="Calibri" pitchFamily="34" charset="0"/>
              <a:ea typeface="標楷體" pitchFamily="65" charset="-120"/>
              <a:cs typeface="Times New Roman" pitchFamily="18" charset="0"/>
            </a:endParaRPr>
          </a:p>
          <a:p>
            <a:pPr>
              <a:buFont typeface="Wingdings" pitchFamily="2" charset="2"/>
              <a:buChar char="u"/>
              <a:defRPr/>
            </a:pPr>
            <a:endParaRPr lang="zh-TW" altLang="zh-TW" sz="3200" dirty="0" smtClean="0">
              <a:latin typeface="Calibri" pitchFamily="34" charset="0"/>
            </a:endParaRPr>
          </a:p>
          <a:p>
            <a:pPr marL="457200" indent="-457200">
              <a:buFont typeface="Wingdings" panose="05000000000000000000" pitchFamily="2" charset="2"/>
              <a:buChar char="u"/>
              <a:defRPr/>
            </a:pPr>
            <a:r>
              <a:rPr lang="zh-TW" altLang="zh-TW" sz="3200" dirty="0" smtClean="0">
                <a:latin typeface="Calibri" pitchFamily="34" charset="0"/>
                <a:ea typeface="標楷體" pitchFamily="65" charset="-120"/>
              </a:rPr>
              <a:t>反復發作持續數分鐘。收縮的肌群可以是屈肌群，或伸肌群，或屈伸肌群混合。</a:t>
            </a:r>
            <a:endParaRPr lang="en-US" altLang="zh-TW" sz="3200" dirty="0" smtClean="0">
              <a:latin typeface="Calibri" pitchFamily="34" charset="0"/>
              <a:ea typeface="標楷體" pitchFamily="65" charset="-120"/>
            </a:endParaRPr>
          </a:p>
          <a:p>
            <a:pPr marL="457200" indent="-457200">
              <a:buFont typeface="Wingdings" panose="05000000000000000000" pitchFamily="2" charset="2"/>
              <a:buChar char="u"/>
              <a:defRPr/>
            </a:pPr>
            <a:r>
              <a:rPr lang="zh-TW" altLang="zh-TW" sz="3200" dirty="0" smtClean="0">
                <a:latin typeface="Calibri" pitchFamily="34" charset="0"/>
                <a:ea typeface="標楷體" pitchFamily="65" charset="-120"/>
              </a:rPr>
              <a:t>常見於</a:t>
            </a:r>
            <a:r>
              <a:rPr lang="en-US" altLang="zh-TW" sz="3200" dirty="0" smtClean="0">
                <a:latin typeface="Calibri" pitchFamily="34" charset="0"/>
                <a:ea typeface="標楷體" pitchFamily="65" charset="-120"/>
              </a:rPr>
              <a:t>4-8</a:t>
            </a:r>
            <a:r>
              <a:rPr lang="zh-TW" altLang="zh-TW" sz="3200" dirty="0" smtClean="0">
                <a:latin typeface="Calibri" pitchFamily="34" charset="0"/>
                <a:ea typeface="標楷體" pitchFamily="65" charset="-120"/>
              </a:rPr>
              <a:t>個月的嬰兒。</a:t>
            </a:r>
            <a:endParaRPr lang="en-US" altLang="zh-TW" sz="3200" dirty="0" smtClean="0">
              <a:latin typeface="Calibri" pitchFamily="34" charset="0"/>
              <a:ea typeface="標楷體" pitchFamily="65" charset="-120"/>
            </a:endParaRPr>
          </a:p>
          <a:p>
            <a:pPr>
              <a:buFont typeface="Wingdings" pitchFamily="2" charset="2"/>
              <a:buChar char="u"/>
              <a:defRPr/>
            </a:pPr>
            <a:endParaRPr lang="zh-TW" altLang="zh-TW" sz="3200" dirty="0" smtClean="0">
              <a:latin typeface="Calibri" pitchFamily="34" charset="0"/>
            </a:endParaRPr>
          </a:p>
          <a:p>
            <a:pPr marL="457200" indent="-457200">
              <a:buFont typeface="Wingdings" panose="05000000000000000000" pitchFamily="2" charset="2"/>
              <a:buChar char="u"/>
              <a:defRPr/>
            </a:pPr>
            <a:r>
              <a:rPr lang="zh-TW" altLang="zh-TW" sz="3200" dirty="0" smtClean="0">
                <a:latin typeface="Calibri" pitchFamily="34" charset="0"/>
                <a:ea typeface="標楷體" pitchFamily="65" charset="-120"/>
              </a:rPr>
              <a:t>點頭性發作通常發生在白天發作時有時是頭往後仰、手完全張開。</a:t>
            </a:r>
            <a:endParaRPr lang="en-US" altLang="zh-TW" sz="3200" dirty="0" smtClean="0">
              <a:latin typeface="Calibri" pitchFamily="34" charset="0"/>
              <a:ea typeface="標楷體" pitchFamily="65" charset="-120"/>
            </a:endParaRPr>
          </a:p>
          <a:p>
            <a:pPr>
              <a:buFont typeface="Wingdings" pitchFamily="2" charset="2"/>
              <a:buChar char="u"/>
              <a:defRPr/>
            </a:pPr>
            <a:endParaRPr lang="en-US" altLang="zh-TW" sz="3200" dirty="0" smtClean="0">
              <a:latin typeface="Calibri" pitchFamily="34" charset="0"/>
              <a:ea typeface="標楷體" pitchFamily="65" charset="-120"/>
            </a:endParaRPr>
          </a:p>
          <a:p>
            <a:pPr marL="457200" indent="-457200">
              <a:buFont typeface="Wingdings" panose="05000000000000000000" pitchFamily="2" charset="2"/>
              <a:buChar char="u"/>
              <a:defRPr/>
            </a:pPr>
            <a:r>
              <a:rPr lang="zh-TW" altLang="zh-TW" sz="3200" dirty="0" smtClean="0">
                <a:latin typeface="Calibri" pitchFamily="34" charset="0"/>
                <a:ea typeface="標楷體" pitchFamily="65" charset="-120"/>
              </a:rPr>
              <a:t>人稱為「點頭痙攣」或「點頭癲癇」。</a:t>
            </a:r>
            <a:endParaRPr lang="zh-TW" altLang="zh-TW" sz="3200" dirty="0" smtClean="0">
              <a:latin typeface="Calibri" pitchFamily="34" charset="0"/>
            </a:endParaRPr>
          </a:p>
          <a:p>
            <a:pPr eaLnBrk="1" hangingPunct="1">
              <a:defRPr/>
            </a:pPr>
            <a:endParaRPr lang="zh-TW" altLang="en-US" dirty="0" smtClean="0"/>
          </a:p>
          <a:p>
            <a:pPr eaLnBrk="1" hangingPunct="1">
              <a:defRPr/>
            </a:pPr>
            <a:endParaRPr lang="zh-TW" altLang="en-US" dirty="0" smtClean="0"/>
          </a:p>
          <a:p>
            <a:pPr eaLnBrk="1" hangingPunct="1">
              <a:defRPr/>
            </a:pPr>
            <a:endParaRPr lang="en-US" altLang="zh-TW" dirty="0" smtClean="0"/>
          </a:p>
        </p:txBody>
      </p:sp>
    </p:spTree>
    <p:extLst>
      <p:ext uri="{BB962C8B-B14F-4D97-AF65-F5344CB8AC3E}">
        <p14:creationId xmlns:p14="http://schemas.microsoft.com/office/powerpoint/2010/main" val="76886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71600" y="404664"/>
            <a:ext cx="7620000" cy="1143000"/>
          </a:xfrm>
        </p:spPr>
        <p:txBody>
          <a:bodyPr/>
          <a:lstStyle/>
          <a:p>
            <a:pPr eaLnBrk="1" hangingPunct="1"/>
            <a:r>
              <a:rPr lang="en-US" altLang="zh-TW" sz="3600" dirty="0">
                <a:solidFill>
                  <a:srgbClr val="FF0000"/>
                </a:solidFill>
                <a:ea typeface="標楷體" pitchFamily="65" charset="-120"/>
              </a:rPr>
              <a:t>5</a:t>
            </a:r>
            <a:r>
              <a:rPr lang="en-US" altLang="zh-TW" sz="3600" dirty="0" smtClean="0">
                <a:solidFill>
                  <a:srgbClr val="FF0000"/>
                </a:solidFill>
                <a:ea typeface="標楷體" pitchFamily="65" charset="-120"/>
              </a:rPr>
              <a:t>.</a:t>
            </a:r>
            <a:r>
              <a:rPr lang="zh-TW" altLang="en-US" sz="3600" dirty="0" smtClean="0">
                <a:solidFill>
                  <a:srgbClr val="FF0000"/>
                </a:solidFill>
                <a:ea typeface="標楷體" pitchFamily="65" charset="-120"/>
              </a:rPr>
              <a:t>失張發作</a:t>
            </a:r>
          </a:p>
        </p:txBody>
      </p:sp>
      <p:sp>
        <p:nvSpPr>
          <p:cNvPr id="81923" name="Rectangle 3"/>
          <p:cNvSpPr>
            <a:spLocks noGrp="1" noChangeArrowheads="1"/>
          </p:cNvSpPr>
          <p:nvPr>
            <p:ph type="body" idx="1"/>
          </p:nvPr>
        </p:nvSpPr>
        <p:spPr>
          <a:xfrm>
            <a:off x="467544" y="1340768"/>
            <a:ext cx="7620000" cy="4800600"/>
          </a:xfrm>
        </p:spPr>
        <p:txBody>
          <a:bodyPr/>
          <a:lstStyle/>
          <a:p>
            <a:pPr eaLnBrk="1" hangingPunct="1">
              <a:buFont typeface="Wingdings" panose="05000000000000000000" pitchFamily="2" charset="2"/>
              <a:buChar char="u"/>
              <a:defRPr/>
            </a:pPr>
            <a:r>
              <a:rPr lang="zh-TW" altLang="en-US" sz="2800" dirty="0" smtClean="0">
                <a:latin typeface="標楷體" pitchFamily="65" charset="-120"/>
                <a:ea typeface="標楷體" pitchFamily="65" charset="-120"/>
              </a:rPr>
              <a:t>像是串珠斷線或是線偶，突然間線全部斷掉的情況。患童便像這斷線的木偶般，突然全身無力的倒下。</a:t>
            </a:r>
          </a:p>
          <a:p>
            <a:pPr>
              <a:spcAft>
                <a:spcPts val="0"/>
              </a:spcAft>
              <a:buFont typeface="Wingdings" panose="05000000000000000000" pitchFamily="2" charset="2"/>
              <a:buChar char="u"/>
              <a:defRPr/>
            </a:pPr>
            <a:r>
              <a:rPr lang="zh-TW" altLang="zh-TW" sz="2800" dirty="0" smtClean="0">
                <a:latin typeface="Calibri"/>
                <a:ea typeface="標楷體"/>
                <a:cs typeface="新細明體"/>
              </a:rPr>
              <a:t>突然全身性肌肉失去肌張力而跌倒在地，突然全身失去力氣</a:t>
            </a:r>
            <a:r>
              <a:rPr lang="zh-TW" altLang="zh-TW" sz="2800" dirty="0">
                <a:latin typeface="Calibri"/>
                <a:cs typeface="新細明體"/>
              </a:rPr>
              <a:t>，</a:t>
            </a:r>
            <a:r>
              <a:rPr lang="zh-TW" altLang="zh-TW" sz="2800" dirty="0" smtClean="0">
                <a:latin typeface="Calibri"/>
                <a:ea typeface="標楷體"/>
                <a:cs typeface="新細明體"/>
              </a:rPr>
              <a:t>摔倒的時候非常猛烈而快速</a:t>
            </a:r>
            <a:r>
              <a:rPr lang="zh-TW" altLang="zh-TW" sz="2800" dirty="0">
                <a:latin typeface="Calibri"/>
                <a:cs typeface="新細明體"/>
              </a:rPr>
              <a:t>，</a:t>
            </a:r>
            <a:r>
              <a:rPr lang="zh-TW" altLang="zh-TW" sz="2800" dirty="0" smtClean="0">
                <a:latin typeface="Calibri"/>
                <a:ea typeface="標楷體"/>
                <a:cs typeface="新細明體"/>
              </a:rPr>
              <a:t>因此造成意外傷害的機率很大。</a:t>
            </a:r>
            <a:endParaRPr lang="en-US" altLang="zh-TW" sz="2800" dirty="0" smtClean="0">
              <a:latin typeface="Calibri"/>
              <a:ea typeface="標楷體"/>
              <a:cs typeface="新細明體"/>
            </a:endParaRPr>
          </a:p>
          <a:p>
            <a:pPr>
              <a:spcAft>
                <a:spcPts val="0"/>
              </a:spcAft>
              <a:buFont typeface="Wingdings" panose="05000000000000000000" pitchFamily="2" charset="2"/>
              <a:buChar char="u"/>
              <a:defRPr/>
            </a:pPr>
            <a:r>
              <a:rPr lang="zh-TW" altLang="zh-TW" sz="2800" b="1" kern="100" dirty="0" smtClean="0">
                <a:latin typeface="Calibri"/>
                <a:ea typeface="標楷體"/>
                <a:cs typeface="Times New Roman"/>
              </a:rPr>
              <a:t> </a:t>
            </a:r>
            <a:r>
              <a:rPr lang="zh-TW" altLang="zh-TW" sz="2800" kern="100" dirty="0" smtClean="0">
                <a:latin typeface="Calibri"/>
                <a:ea typeface="標楷體"/>
                <a:cs typeface="Times New Roman"/>
              </a:rPr>
              <a:t>對於失張性服務對象應特別注意其安全</a:t>
            </a:r>
            <a:endParaRPr lang="en-US" altLang="zh-TW" sz="2800" kern="100" dirty="0" smtClean="0">
              <a:latin typeface="Calibri"/>
              <a:ea typeface="標楷體"/>
              <a:cs typeface="Times New Roman"/>
            </a:endParaRPr>
          </a:p>
          <a:p>
            <a:pPr>
              <a:spcAft>
                <a:spcPts val="0"/>
              </a:spcAft>
              <a:buFont typeface="Wingdings" panose="05000000000000000000" pitchFamily="2" charset="2"/>
              <a:buChar char="u"/>
              <a:defRPr/>
            </a:pPr>
            <a:r>
              <a:rPr lang="zh-TW" altLang="zh-TW" sz="2800" kern="100" dirty="0" smtClean="0">
                <a:latin typeface="Calibri"/>
                <a:ea typeface="標楷體"/>
                <a:cs typeface="Times New Roman"/>
              </a:rPr>
              <a:t>環境中避免有銳角或堅硬的物品</a:t>
            </a:r>
            <a:endParaRPr lang="en-US" altLang="zh-TW" sz="2800" kern="100" dirty="0" smtClean="0">
              <a:latin typeface="Calibri"/>
              <a:ea typeface="標楷體"/>
              <a:cs typeface="Times New Roman"/>
            </a:endParaRPr>
          </a:p>
          <a:p>
            <a:pPr>
              <a:spcAft>
                <a:spcPts val="0"/>
              </a:spcAft>
              <a:buFont typeface="Wingdings" panose="05000000000000000000" pitchFamily="2" charset="2"/>
              <a:buChar char="u"/>
              <a:defRPr/>
            </a:pPr>
            <a:r>
              <a:rPr lang="zh-TW" altLang="zh-TW" sz="2800" kern="100" dirty="0" smtClean="0">
                <a:latin typeface="Calibri"/>
                <a:ea typeface="標楷體"/>
                <a:cs typeface="Times New Roman"/>
              </a:rPr>
              <a:t>應注意避免桌腳或洗手台等堅硬物品</a:t>
            </a:r>
            <a:endParaRPr lang="zh-TW" altLang="zh-TW" sz="2800" kern="100" dirty="0">
              <a:latin typeface="Calibri"/>
              <a:cs typeface="Calibri"/>
            </a:endParaRPr>
          </a:p>
          <a:p>
            <a:pPr>
              <a:lnSpc>
                <a:spcPts val="2000"/>
              </a:lnSpc>
              <a:spcAft>
                <a:spcPts val="0"/>
              </a:spcAft>
              <a:buFont typeface="Wingdings" panose="05000000000000000000" pitchFamily="2" charset="2"/>
              <a:buChar char="u"/>
              <a:defRPr/>
            </a:pPr>
            <a:endParaRPr lang="zh-TW" altLang="zh-TW" kern="100" dirty="0">
              <a:latin typeface="Calibri"/>
              <a:cs typeface="Calibri"/>
            </a:endParaRPr>
          </a:p>
          <a:p>
            <a:pPr eaLnBrk="1" hangingPunct="1">
              <a:defRPr/>
            </a:pPr>
            <a:endParaRPr lang="zh-TW" altLang="en-US" dirty="0" smtClean="0"/>
          </a:p>
          <a:p>
            <a:pPr eaLnBrk="1" hangingPunct="1">
              <a:defRPr/>
            </a:pPr>
            <a:endParaRPr lang="en-US" altLang="zh-TW" dirty="0" smtClean="0"/>
          </a:p>
        </p:txBody>
      </p:sp>
    </p:spTree>
    <p:extLst>
      <p:ext uri="{BB962C8B-B14F-4D97-AF65-F5344CB8AC3E}">
        <p14:creationId xmlns:p14="http://schemas.microsoft.com/office/powerpoint/2010/main" val="2033340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3568" y="332656"/>
            <a:ext cx="7620000" cy="1143000"/>
          </a:xfrm>
        </p:spPr>
        <p:txBody>
          <a:bodyPr/>
          <a:lstStyle/>
          <a:p>
            <a:pPr eaLnBrk="1" hangingPunct="1"/>
            <a:r>
              <a:rPr lang="en-US" altLang="zh-TW" sz="3600" dirty="0">
                <a:solidFill>
                  <a:srgbClr val="FF0000"/>
                </a:solidFill>
                <a:ea typeface="標楷體" pitchFamily="65" charset="-120"/>
              </a:rPr>
              <a:t>6</a:t>
            </a:r>
            <a:r>
              <a:rPr lang="en-US" altLang="zh-TW" sz="3600" dirty="0" smtClean="0">
                <a:solidFill>
                  <a:srgbClr val="FF0000"/>
                </a:solidFill>
                <a:ea typeface="標楷體" pitchFamily="65" charset="-120"/>
              </a:rPr>
              <a:t>.</a:t>
            </a:r>
            <a:r>
              <a:rPr lang="zh-TW" altLang="en-US" sz="3600" dirty="0" smtClean="0">
                <a:solidFill>
                  <a:srgbClr val="FF0000"/>
                </a:solidFill>
                <a:ea typeface="標楷體" pitchFamily="65" charset="-120"/>
              </a:rPr>
              <a:t>失神發作</a:t>
            </a:r>
          </a:p>
        </p:txBody>
      </p:sp>
      <p:sp>
        <p:nvSpPr>
          <p:cNvPr id="83971" name="Rectangle 3"/>
          <p:cNvSpPr>
            <a:spLocks noGrp="1" noChangeArrowheads="1"/>
          </p:cNvSpPr>
          <p:nvPr>
            <p:ph type="body" idx="1"/>
          </p:nvPr>
        </p:nvSpPr>
        <p:spPr>
          <a:xfrm>
            <a:off x="539552" y="1556792"/>
            <a:ext cx="7416824" cy="5543897"/>
          </a:xfrm>
        </p:spPr>
        <p:txBody>
          <a:bodyPr/>
          <a:lstStyle/>
          <a:p>
            <a:pPr eaLnBrk="1" hangingPunct="1">
              <a:lnSpc>
                <a:spcPct val="90000"/>
              </a:lnSpc>
              <a:buFont typeface="Wingdings" pitchFamily="2" charset="2"/>
              <a:buNone/>
              <a:defRPr/>
            </a:pPr>
            <a:r>
              <a:rPr lang="en-US" altLang="zh-TW"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數秒鐘的瞪眼、失神，合併眨眼、咀嚼的動作。</a:t>
            </a:r>
          </a:p>
          <a:p>
            <a:pPr eaLnBrk="1" hangingPunct="1">
              <a:lnSpc>
                <a:spcPct val="90000"/>
              </a:lnSpc>
              <a:buFont typeface="Wingdings" pitchFamily="2" charset="2"/>
              <a:buNone/>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眼神呆滯或眨眼動作，停止說話或中止動作。</a:t>
            </a:r>
          </a:p>
          <a:p>
            <a:pPr eaLnBrk="1" hangingPunct="1">
              <a:lnSpc>
                <a:spcPct val="90000"/>
              </a:lnSpc>
              <a:buFont typeface="Wingdings" pitchFamily="2" charset="2"/>
              <a:buNone/>
              <a:defRPr/>
            </a:pP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每次發作約 </a:t>
            </a:r>
            <a:r>
              <a:rPr lang="en-US" altLang="zh-TW" sz="2400" dirty="0" smtClean="0">
                <a:solidFill>
                  <a:srgbClr val="FF0000"/>
                </a:solidFill>
                <a:latin typeface="標楷體" pitchFamily="65" charset="-120"/>
                <a:ea typeface="標楷體" pitchFamily="65" charset="-120"/>
              </a:rPr>
              <a:t>10~30 </a:t>
            </a:r>
            <a:r>
              <a:rPr lang="zh-TW" altLang="en-US" sz="2400" dirty="0" smtClean="0">
                <a:solidFill>
                  <a:srgbClr val="FF0000"/>
                </a:solidFill>
                <a:latin typeface="標楷體" pitchFamily="65" charset="-120"/>
                <a:ea typeface="標楷體" pitchFamily="65" charset="-120"/>
              </a:rPr>
              <a:t>秒</a:t>
            </a:r>
            <a:r>
              <a:rPr lang="zh-TW" altLang="en-US" sz="2400" dirty="0" smtClean="0">
                <a:latin typeface="標楷體" pitchFamily="65" charset="-120"/>
                <a:ea typeface="標楷體" pitchFamily="65" charset="-120"/>
              </a:rPr>
              <a:t>。</a:t>
            </a:r>
          </a:p>
          <a:p>
            <a:pPr eaLnBrk="1" hangingPunct="1">
              <a:lnSpc>
                <a:spcPct val="90000"/>
              </a:lnSpc>
              <a:buFont typeface="Wingdings" pitchFamily="2" charset="2"/>
              <a:buNone/>
              <a:defRPr/>
            </a:pPr>
            <a:r>
              <a:rPr lang="en-US" altLang="zh-TW"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患者正在進行中之行為或活動突然停止，彷彿錄影帶被按了‘暫停’鈕一般。發作完原來暫停的行為又可接續下去。</a:t>
            </a:r>
            <a:endParaRPr lang="en-US" altLang="zh-TW" sz="2400" dirty="0" smtClean="0">
              <a:latin typeface="標楷體" pitchFamily="65" charset="-120"/>
              <a:ea typeface="標楷體" pitchFamily="65" charset="-120"/>
            </a:endParaRPr>
          </a:p>
          <a:p>
            <a:pPr>
              <a:lnSpc>
                <a:spcPts val="2000"/>
              </a:lnSpc>
              <a:spcAft>
                <a:spcPts val="0"/>
              </a:spcAft>
              <a:defRPr/>
            </a:pPr>
            <a:r>
              <a:rPr lang="zh-TW" altLang="zh-TW" sz="2400" kern="100" dirty="0" smtClean="0">
                <a:latin typeface="Calibri"/>
                <a:ea typeface="標楷體"/>
                <a:cs typeface="Calibri"/>
              </a:rPr>
              <a:t>服務對象發作時</a:t>
            </a:r>
            <a:r>
              <a:rPr lang="zh-TW" altLang="zh-TW" sz="2400" kern="100" dirty="0">
                <a:latin typeface="Calibri"/>
                <a:cs typeface="Calibri"/>
              </a:rPr>
              <a:t>，</a:t>
            </a:r>
            <a:r>
              <a:rPr lang="zh-TW" altLang="zh-TW" sz="2400" kern="100" dirty="0" smtClean="0">
                <a:latin typeface="Calibri"/>
                <a:ea typeface="標楷體"/>
                <a:cs typeface="Calibri"/>
              </a:rPr>
              <a:t>會出現突然不言不語、目光呆</a:t>
            </a:r>
            <a:endParaRPr lang="en-US" altLang="zh-TW" sz="2400" kern="100" dirty="0" smtClean="0">
              <a:latin typeface="Calibri"/>
              <a:ea typeface="標楷體"/>
              <a:cs typeface="Calibri"/>
            </a:endParaRPr>
          </a:p>
          <a:p>
            <a:pPr>
              <a:lnSpc>
                <a:spcPts val="2000"/>
              </a:lnSpc>
              <a:spcAft>
                <a:spcPts val="0"/>
              </a:spcAft>
              <a:defRPr/>
            </a:pPr>
            <a:r>
              <a:rPr lang="zh-TW" altLang="zh-TW" sz="2400" kern="100" dirty="0" smtClean="0">
                <a:latin typeface="Calibri"/>
                <a:ea typeface="標楷體"/>
                <a:cs typeface="Calibri"/>
              </a:rPr>
              <a:t>滯、對他人的叫喊沒有反應</a:t>
            </a:r>
            <a:r>
              <a:rPr lang="en-US" altLang="zh-TW" sz="2400" kern="100" dirty="0" smtClean="0">
                <a:latin typeface="Calibri"/>
                <a:ea typeface="標楷體"/>
                <a:cs typeface="Calibri"/>
              </a:rPr>
              <a:t>..</a:t>
            </a:r>
            <a:r>
              <a:rPr lang="zh-TW" altLang="zh-TW" sz="2400" kern="100" dirty="0" smtClean="0">
                <a:latin typeface="Calibri"/>
                <a:ea typeface="標楷體"/>
                <a:cs typeface="Calibri"/>
              </a:rPr>
              <a:t>等</a:t>
            </a:r>
            <a:r>
              <a:rPr lang="zh-TW" altLang="zh-TW" sz="2400" kern="100" dirty="0">
                <a:latin typeface="Calibri"/>
                <a:cs typeface="Calibri"/>
              </a:rPr>
              <a:t>，</a:t>
            </a:r>
            <a:r>
              <a:rPr lang="zh-TW" altLang="zh-TW" sz="2400" kern="100" dirty="0" smtClean="0">
                <a:latin typeface="Calibri"/>
                <a:ea typeface="標楷體"/>
                <a:cs typeface="Calibri"/>
              </a:rPr>
              <a:t>一般失神性發作</a:t>
            </a:r>
            <a:endParaRPr lang="en-US" altLang="zh-TW" sz="2400" kern="100" dirty="0" smtClean="0">
              <a:latin typeface="Calibri"/>
              <a:ea typeface="標楷體"/>
              <a:cs typeface="Calibri"/>
            </a:endParaRPr>
          </a:p>
          <a:p>
            <a:pPr>
              <a:lnSpc>
                <a:spcPts val="2000"/>
              </a:lnSpc>
              <a:spcAft>
                <a:spcPts val="0"/>
              </a:spcAft>
              <a:defRPr/>
            </a:pPr>
            <a:r>
              <a:rPr lang="zh-TW" altLang="zh-TW" sz="2400" kern="100" dirty="0" smtClean="0">
                <a:latin typeface="Calibri"/>
                <a:ea typeface="標楷體"/>
                <a:cs typeface="Calibri"/>
              </a:rPr>
              <a:t>時間持續約為</a:t>
            </a:r>
            <a:r>
              <a:rPr lang="en-US" altLang="zh-TW" sz="2400" kern="100" dirty="0" smtClean="0">
                <a:latin typeface="Calibri"/>
                <a:ea typeface="標楷體"/>
                <a:cs typeface="Calibri"/>
              </a:rPr>
              <a:t>5-8</a:t>
            </a:r>
            <a:r>
              <a:rPr lang="zh-TW" altLang="zh-TW" sz="2400" kern="100" dirty="0" smtClean="0">
                <a:latin typeface="Calibri"/>
                <a:ea typeface="標楷體"/>
                <a:cs typeface="Calibri"/>
              </a:rPr>
              <a:t>秒。有時不容易發現</a:t>
            </a:r>
            <a:r>
              <a:rPr lang="zh-TW" altLang="zh-TW" sz="2400" kern="100" dirty="0">
                <a:latin typeface="Calibri"/>
                <a:cs typeface="Calibri"/>
              </a:rPr>
              <a:t>，</a:t>
            </a:r>
            <a:r>
              <a:rPr lang="zh-TW" altLang="zh-TW" sz="2400" kern="100" dirty="0" smtClean="0">
                <a:latin typeface="Calibri"/>
                <a:ea typeface="標楷體"/>
                <a:cs typeface="Calibri"/>
              </a:rPr>
              <a:t>因此</a:t>
            </a:r>
            <a:r>
              <a:rPr lang="zh-TW" altLang="zh-TW" sz="2400" kern="100" dirty="0">
                <a:latin typeface="Calibri"/>
                <a:cs typeface="Calibri"/>
              </a:rPr>
              <a:t>，</a:t>
            </a:r>
            <a:r>
              <a:rPr lang="zh-TW" altLang="zh-TW" sz="2400" kern="100" dirty="0" smtClean="0">
                <a:latin typeface="Calibri"/>
                <a:ea typeface="標楷體"/>
                <a:cs typeface="Calibri"/>
              </a:rPr>
              <a:t>工</a:t>
            </a:r>
            <a:endParaRPr lang="en-US" altLang="zh-TW" sz="2400" kern="100" dirty="0" smtClean="0">
              <a:latin typeface="Calibri"/>
              <a:ea typeface="標楷體"/>
              <a:cs typeface="Calibri"/>
            </a:endParaRPr>
          </a:p>
          <a:p>
            <a:pPr>
              <a:lnSpc>
                <a:spcPts val="2000"/>
              </a:lnSpc>
              <a:spcAft>
                <a:spcPts val="0"/>
              </a:spcAft>
              <a:defRPr/>
            </a:pPr>
            <a:r>
              <a:rPr lang="zh-TW" altLang="zh-TW" sz="2400" kern="100" dirty="0" smtClean="0">
                <a:latin typeface="Calibri"/>
                <a:ea typeface="標楷體"/>
                <a:cs typeface="Calibri"/>
              </a:rPr>
              <a:t>作人員較容易忽略</a:t>
            </a:r>
            <a:r>
              <a:rPr lang="zh-TW" altLang="zh-TW" sz="2400" kern="100" dirty="0">
                <a:latin typeface="Calibri"/>
                <a:cs typeface="Calibri"/>
              </a:rPr>
              <a:t>，</a:t>
            </a:r>
            <a:r>
              <a:rPr lang="zh-TW" altLang="zh-TW" sz="2400" kern="100" dirty="0" smtClean="0">
                <a:latin typeface="Calibri"/>
                <a:ea typeface="標楷體"/>
                <a:cs typeface="Calibri"/>
              </a:rPr>
              <a:t>但仔細觀察此型態跟發呆不</a:t>
            </a:r>
            <a:endParaRPr lang="en-US" altLang="zh-TW" sz="2400" kern="100" dirty="0" smtClean="0">
              <a:latin typeface="Calibri"/>
              <a:ea typeface="標楷體"/>
              <a:cs typeface="Calibri"/>
            </a:endParaRPr>
          </a:p>
          <a:p>
            <a:pPr>
              <a:lnSpc>
                <a:spcPts val="2000"/>
              </a:lnSpc>
              <a:spcAft>
                <a:spcPts val="0"/>
              </a:spcAft>
              <a:defRPr/>
            </a:pPr>
            <a:r>
              <a:rPr lang="zh-TW" altLang="zh-TW" sz="2400" kern="100" dirty="0" smtClean="0">
                <a:latin typeface="Calibri"/>
                <a:ea typeface="標楷體"/>
                <a:cs typeface="Calibri"/>
              </a:rPr>
              <a:t>同</a:t>
            </a:r>
            <a:r>
              <a:rPr lang="zh-TW" altLang="zh-TW" sz="2400" kern="100" dirty="0">
                <a:latin typeface="Calibri"/>
                <a:cs typeface="Calibri"/>
              </a:rPr>
              <a:t>，</a:t>
            </a:r>
            <a:r>
              <a:rPr lang="zh-TW" altLang="zh-TW" sz="2400" kern="100" dirty="0" smtClean="0">
                <a:latin typeface="Calibri"/>
                <a:ea typeface="標楷體"/>
                <a:cs typeface="Calibri"/>
              </a:rPr>
              <a:t>因為服務對象發呆時對叫喊會有反應</a:t>
            </a:r>
            <a:r>
              <a:rPr lang="zh-TW" altLang="zh-TW" sz="2400" kern="100" dirty="0">
                <a:latin typeface="Calibri"/>
                <a:cs typeface="Calibri"/>
              </a:rPr>
              <a:t>，</a:t>
            </a:r>
            <a:r>
              <a:rPr lang="zh-TW" altLang="zh-TW" sz="2400" kern="100" dirty="0" smtClean="0">
                <a:latin typeface="Calibri"/>
                <a:ea typeface="標楷體"/>
                <a:cs typeface="Calibri"/>
              </a:rPr>
              <a:t>但失</a:t>
            </a:r>
            <a:endParaRPr lang="en-US" altLang="zh-TW" sz="2400" kern="100" dirty="0" smtClean="0">
              <a:latin typeface="Calibri"/>
              <a:ea typeface="標楷體"/>
              <a:cs typeface="Calibri"/>
            </a:endParaRPr>
          </a:p>
          <a:p>
            <a:pPr>
              <a:lnSpc>
                <a:spcPts val="2000"/>
              </a:lnSpc>
              <a:spcAft>
                <a:spcPts val="0"/>
              </a:spcAft>
              <a:defRPr/>
            </a:pPr>
            <a:r>
              <a:rPr lang="zh-TW" altLang="zh-TW" sz="2400" kern="100" dirty="0" smtClean="0">
                <a:latin typeface="Calibri"/>
                <a:ea typeface="標楷體"/>
                <a:cs typeface="Calibri"/>
              </a:rPr>
              <a:t>神性發作則需要等待發作完才能回神。</a:t>
            </a:r>
            <a:endParaRPr lang="zh-TW" altLang="zh-TW" sz="2400" kern="100" dirty="0">
              <a:latin typeface="Calibri"/>
              <a:cs typeface="Calibri"/>
            </a:endParaRPr>
          </a:p>
        </p:txBody>
      </p:sp>
    </p:spTree>
    <p:extLst>
      <p:ext uri="{BB962C8B-B14F-4D97-AF65-F5344CB8AC3E}">
        <p14:creationId xmlns:p14="http://schemas.microsoft.com/office/powerpoint/2010/main" val="324375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3568" y="548680"/>
            <a:ext cx="7620000" cy="1143000"/>
          </a:xfrm>
        </p:spPr>
        <p:txBody>
          <a:bodyPr/>
          <a:lstStyle/>
          <a:p>
            <a:pPr eaLnBrk="1" hangingPunct="1">
              <a:defRPr/>
            </a:pPr>
            <a:r>
              <a:rPr lang="zh-TW" altLang="zh-TW" sz="3200" dirty="0">
                <a:solidFill>
                  <a:srgbClr val="FF0000"/>
                </a:solidFill>
                <a:latin typeface="Calibri"/>
                <a:ea typeface="標楷體"/>
                <a:cs typeface="新細明體"/>
              </a:rPr>
              <a:t>局部發作</a:t>
            </a:r>
            <a:r>
              <a:rPr lang="en-US" altLang="zh-TW" sz="3200" kern="100" dirty="0">
                <a:solidFill>
                  <a:srgbClr val="FF0000"/>
                </a:solidFill>
                <a:latin typeface="標楷體"/>
                <a:cs typeface="Times New Roman"/>
              </a:rPr>
              <a:t>(Partial Seizure</a:t>
            </a:r>
            <a:r>
              <a:rPr lang="zh-TW" altLang="zh-TW" sz="3200" kern="100" dirty="0">
                <a:solidFill>
                  <a:srgbClr val="FF0000"/>
                </a:solidFill>
                <a:latin typeface="Calibri"/>
                <a:ea typeface="標楷體"/>
                <a:cs typeface="Times New Roman"/>
              </a:rPr>
              <a:t>；</a:t>
            </a:r>
            <a:r>
              <a:rPr lang="en-US" altLang="zh-TW" sz="3200" kern="100" dirty="0">
                <a:solidFill>
                  <a:srgbClr val="FF0000"/>
                </a:solidFill>
                <a:latin typeface="Calibri"/>
                <a:ea typeface="標楷體"/>
                <a:cs typeface="Times New Roman"/>
              </a:rPr>
              <a:t>PS)</a:t>
            </a:r>
            <a:endParaRPr lang="zh-TW" altLang="en-US" dirty="0" smtClean="0">
              <a:solidFill>
                <a:srgbClr val="FF0000"/>
              </a:solidFill>
              <a:ea typeface="標楷體" pitchFamily="65" charset="-120"/>
            </a:endParaRPr>
          </a:p>
        </p:txBody>
      </p:sp>
      <p:sp>
        <p:nvSpPr>
          <p:cNvPr id="86019" name="Rectangle 3"/>
          <p:cNvSpPr>
            <a:spLocks noGrp="1" noChangeArrowheads="1"/>
          </p:cNvSpPr>
          <p:nvPr>
            <p:ph type="body" idx="1"/>
          </p:nvPr>
        </p:nvSpPr>
        <p:spPr/>
        <p:txBody>
          <a:bodyPr>
            <a:normAutofit/>
          </a:bodyPr>
          <a:lstStyle/>
          <a:p>
            <a:pPr marL="114300" indent="0">
              <a:lnSpc>
                <a:spcPct val="110000"/>
              </a:lnSpc>
              <a:spcAft>
                <a:spcPts val="0"/>
              </a:spcAft>
              <a:buNone/>
              <a:defRPr/>
            </a:pPr>
            <a:r>
              <a:rPr lang="zh-TW" altLang="zh-TW" sz="2800" kern="100" dirty="0" smtClean="0">
                <a:ea typeface="標楷體"/>
                <a:cs typeface="Times New Roman"/>
              </a:rPr>
              <a:t>腦</a:t>
            </a:r>
            <a:r>
              <a:rPr lang="zh-TW" altLang="zh-TW" sz="2800" kern="100" dirty="0">
                <a:ea typeface="標楷體"/>
                <a:cs typeface="Times New Roman"/>
              </a:rPr>
              <a:t>部</a:t>
            </a:r>
            <a:r>
              <a:rPr lang="zh-TW" altLang="zh-TW" sz="2800" kern="100" dirty="0" smtClean="0">
                <a:ea typeface="標楷體"/>
                <a:cs typeface="Times New Roman"/>
              </a:rPr>
              <a:t>的某</a:t>
            </a:r>
            <a:r>
              <a:rPr lang="zh-TW" altLang="zh-TW" sz="2800" kern="100" dirty="0">
                <a:ea typeface="標楷體"/>
                <a:cs typeface="Times New Roman"/>
              </a:rPr>
              <a:t>區域有不正常放電的情形，服務對象</a:t>
            </a:r>
            <a:r>
              <a:rPr lang="zh-TW" altLang="zh-TW" sz="2800" kern="100" dirty="0" smtClean="0">
                <a:ea typeface="標楷體"/>
                <a:cs typeface="Times New Roman"/>
              </a:rPr>
              <a:t>出現</a:t>
            </a:r>
            <a:r>
              <a:rPr lang="zh-TW" altLang="zh-TW" sz="2800" kern="100" dirty="0">
                <a:ea typeface="標楷體"/>
                <a:cs typeface="Times New Roman"/>
              </a:rPr>
              <a:t>身體某個部位有不自主、反覆抽搐的</a:t>
            </a:r>
            <a:r>
              <a:rPr lang="zh-TW" altLang="zh-TW" sz="2800" kern="100" dirty="0" smtClean="0">
                <a:ea typeface="標楷體"/>
                <a:cs typeface="Times New Roman"/>
              </a:rPr>
              <a:t>情況</a:t>
            </a:r>
            <a:r>
              <a:rPr lang="zh-TW" altLang="zh-TW" sz="2800" kern="100" dirty="0">
                <a:ea typeface="標楷體"/>
                <a:cs typeface="Times New Roman"/>
              </a:rPr>
              <a:t>，某些服務對象出現昏迷某些仍意識清楚</a:t>
            </a:r>
            <a:r>
              <a:rPr lang="zh-TW" altLang="zh-TW" sz="2800" kern="100" dirty="0" smtClean="0">
                <a:ea typeface="標楷體"/>
                <a:cs typeface="Times New Roman"/>
              </a:rPr>
              <a:t>。</a:t>
            </a:r>
            <a:endParaRPr lang="en-US" altLang="zh-TW" sz="2800" kern="100" dirty="0" smtClean="0">
              <a:ea typeface="標楷體"/>
              <a:cs typeface="Times New Roman"/>
            </a:endParaRPr>
          </a:p>
          <a:p>
            <a:pPr marL="114300" indent="0">
              <a:lnSpc>
                <a:spcPct val="110000"/>
              </a:lnSpc>
              <a:spcAft>
                <a:spcPts val="0"/>
              </a:spcAft>
              <a:buNone/>
              <a:defRPr/>
            </a:pPr>
            <a:endParaRPr lang="zh-TW" altLang="zh-TW" sz="2800" kern="100" dirty="0">
              <a:cs typeface="Calibri"/>
            </a:endParaRPr>
          </a:p>
          <a:p>
            <a:pPr marL="114300" indent="0" eaLnBrk="1" hangingPunct="1">
              <a:lnSpc>
                <a:spcPct val="110000"/>
              </a:lnSpc>
              <a:buNone/>
              <a:defRPr/>
            </a:pPr>
            <a:r>
              <a:rPr lang="zh-TW" altLang="en-US" sz="2800" dirty="0" smtClean="0">
                <a:latin typeface="標楷體" pitchFamily="65" charset="-120"/>
                <a:ea typeface="標楷體" pitchFamily="65" charset="-120"/>
              </a:rPr>
              <a:t>局部發作時患者的意識清楚，和外界的互動良好。而症狀可以是一手或是一腳抽動，或部分的身體有奇怪的感覺等。</a:t>
            </a:r>
            <a:endParaRPr lang="en-US" altLang="zh-TW" sz="2800" dirty="0" smtClean="0">
              <a:latin typeface="標楷體" pitchFamily="65" charset="-120"/>
              <a:ea typeface="標楷體" pitchFamily="65" charset="-120"/>
            </a:endParaRPr>
          </a:p>
          <a:p>
            <a:pPr eaLnBrk="1" hangingPunct="1">
              <a:lnSpc>
                <a:spcPct val="110000"/>
              </a:lnSpc>
              <a:defRPr/>
            </a:pPr>
            <a:endParaRPr lang="zh-TW" altLang="en-US" sz="2800" dirty="0" smtClean="0">
              <a:latin typeface="標楷體" pitchFamily="65" charset="-120"/>
              <a:ea typeface="標楷體" pitchFamily="65" charset="-120"/>
            </a:endParaRPr>
          </a:p>
        </p:txBody>
      </p:sp>
    </p:spTree>
    <p:extLst>
      <p:ext uri="{BB962C8B-B14F-4D97-AF65-F5344CB8AC3E}">
        <p14:creationId xmlns:p14="http://schemas.microsoft.com/office/powerpoint/2010/main" val="86416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87624" y="764704"/>
            <a:ext cx="7620000" cy="1143000"/>
          </a:xfrm>
        </p:spPr>
        <p:txBody>
          <a:bodyPr/>
          <a:lstStyle/>
          <a:p>
            <a:pPr marL="342900" indent="-342900">
              <a:lnSpc>
                <a:spcPts val="2500"/>
              </a:lnSpc>
              <a:spcBef>
                <a:spcPct val="20000"/>
              </a:spcBef>
            </a:pPr>
            <a:r>
              <a:rPr lang="en-US" altLang="zh-TW" sz="3600" dirty="0" smtClean="0">
                <a:solidFill>
                  <a:srgbClr val="FF0000"/>
                </a:solidFill>
                <a:latin typeface="Calibri" pitchFamily="34" charset="0"/>
                <a:ea typeface="標楷體" pitchFamily="65" charset="-120"/>
                <a:cs typeface="Times New Roman" pitchFamily="18" charset="0"/>
              </a:rPr>
              <a:t>1.</a:t>
            </a:r>
            <a:r>
              <a:rPr lang="zh-TW" altLang="en-US" sz="3600" dirty="0">
                <a:solidFill>
                  <a:srgbClr val="FF0000"/>
                </a:solidFill>
                <a:latin typeface="Calibri" pitchFamily="34" charset="0"/>
                <a:ea typeface="標楷體" pitchFamily="65" charset="-120"/>
                <a:cs typeface="Times New Roman" pitchFamily="18" charset="0"/>
              </a:rPr>
              <a:t>肌搐性</a:t>
            </a:r>
            <a:r>
              <a:rPr lang="zh-TW" altLang="zh-TW" sz="3600" dirty="0" smtClean="0">
                <a:solidFill>
                  <a:srgbClr val="FF0000"/>
                </a:solidFill>
                <a:latin typeface="Calibri" pitchFamily="34" charset="0"/>
                <a:ea typeface="標楷體" pitchFamily="65" charset="-120"/>
                <a:cs typeface="Times New Roman" pitchFamily="18" charset="0"/>
              </a:rPr>
              <a:t>發作</a:t>
            </a:r>
            <a:endParaRPr lang="zh-TW" altLang="zh-TW" sz="3200" dirty="0" smtClean="0">
              <a:solidFill>
                <a:srgbClr val="FF0000"/>
              </a:solidFill>
              <a:latin typeface="Calibri" pitchFamily="34" charset="0"/>
              <a:ea typeface="標楷體" pitchFamily="65" charset="-120"/>
              <a:cs typeface="Times New Roman" pitchFamily="18" charset="0"/>
            </a:endParaRPr>
          </a:p>
        </p:txBody>
      </p:sp>
      <p:sp>
        <p:nvSpPr>
          <p:cNvPr id="86019" name="Rectangle 3"/>
          <p:cNvSpPr>
            <a:spLocks noGrp="1" noChangeArrowheads="1"/>
          </p:cNvSpPr>
          <p:nvPr>
            <p:ph type="body" idx="1"/>
          </p:nvPr>
        </p:nvSpPr>
        <p:spPr>
          <a:xfrm>
            <a:off x="827584" y="1797968"/>
            <a:ext cx="7355160" cy="5060032"/>
          </a:xfrm>
        </p:spPr>
        <p:txBody>
          <a:bodyPr>
            <a:normAutofit/>
          </a:bodyPr>
          <a:lstStyle/>
          <a:p>
            <a:pPr>
              <a:buFont typeface="Wingdings" panose="05000000000000000000" pitchFamily="2" charset="2"/>
              <a:buChar char="u"/>
            </a:pPr>
            <a:r>
              <a:rPr lang="zh-TW" altLang="zh-TW" sz="2800" dirty="0" smtClean="0">
                <a:latin typeface="Adobe 楷体 Std R" pitchFamily="18" charset="-128"/>
                <a:ea typeface="Adobe 楷体 Std R" pitchFamily="18" charset="-128"/>
              </a:rPr>
              <a:t>有</a:t>
            </a:r>
            <a:r>
              <a:rPr lang="zh-TW" altLang="zh-TW" sz="2800" dirty="0">
                <a:latin typeface="Adobe 楷体 Std R" pitchFamily="18" charset="-128"/>
                <a:ea typeface="Adobe 楷体 Std R" pitchFamily="18" charset="-128"/>
              </a:rPr>
              <a:t>局部肌肉或肢體抽搐</a:t>
            </a:r>
            <a:r>
              <a:rPr lang="zh-TW" altLang="zh-TW" sz="2800" dirty="0" smtClean="0">
                <a:latin typeface="Adobe 楷体 Std R" pitchFamily="18" charset="-128"/>
                <a:ea typeface="Adobe 楷体 Std R" pitchFamily="18" charset="-128"/>
              </a:rPr>
              <a:t>。</a:t>
            </a:r>
            <a:endParaRPr lang="en-US" altLang="zh-TW" sz="2800" dirty="0" smtClean="0">
              <a:latin typeface="Adobe 楷体 Std R" pitchFamily="18" charset="-128"/>
              <a:ea typeface="Adobe 楷体 Std R" pitchFamily="18" charset="-128"/>
            </a:endParaRPr>
          </a:p>
          <a:p>
            <a:pPr>
              <a:buFont typeface="Wingdings" panose="05000000000000000000" pitchFamily="2" charset="2"/>
              <a:buChar char="u"/>
            </a:pPr>
            <a:r>
              <a:rPr lang="zh-TW" altLang="zh-TW" sz="2800" dirty="0" smtClean="0">
                <a:latin typeface="Adobe 楷体 Std R" pitchFamily="18" charset="-128"/>
                <a:ea typeface="Adobe 楷体 Std R" pitchFamily="18" charset="-128"/>
              </a:rPr>
              <a:t>又</a:t>
            </a:r>
            <a:r>
              <a:rPr lang="zh-TW" altLang="zh-TW" sz="2800" dirty="0">
                <a:latin typeface="Adobe 楷体 Std R" pitchFamily="18" charset="-128"/>
                <a:ea typeface="Adobe 楷体 Std R" pitchFamily="18" charset="-128"/>
              </a:rPr>
              <a:t>稱為肌搐性發作</a:t>
            </a:r>
            <a:r>
              <a:rPr lang="zh-TW" altLang="zh-TW" sz="2800" dirty="0" smtClean="0">
                <a:latin typeface="Adobe 楷体 Std R" pitchFamily="18" charset="-128"/>
                <a:ea typeface="Adobe 楷体 Std R" pitchFamily="18" charset="-128"/>
              </a:rPr>
              <a:t>。</a:t>
            </a:r>
            <a:endParaRPr lang="en-US" altLang="zh-TW" sz="2800" dirty="0" smtClean="0">
              <a:latin typeface="Adobe 楷体 Std R" pitchFamily="18" charset="-128"/>
              <a:ea typeface="Adobe 楷体 Std R" pitchFamily="18" charset="-128"/>
            </a:endParaRPr>
          </a:p>
          <a:p>
            <a:pPr>
              <a:buFont typeface="Wingdings" panose="05000000000000000000" pitchFamily="2" charset="2"/>
              <a:buChar char="u"/>
            </a:pPr>
            <a:r>
              <a:rPr lang="zh-TW" altLang="zh-TW" sz="2800" dirty="0" smtClean="0">
                <a:latin typeface="Adobe 楷体 Std R" pitchFamily="18" charset="-128"/>
                <a:ea typeface="Adobe 楷体 Std R" pitchFamily="18" charset="-128"/>
              </a:rPr>
              <a:t>常見</a:t>
            </a:r>
            <a:r>
              <a:rPr lang="zh-TW" altLang="zh-TW" sz="2800" dirty="0">
                <a:latin typeface="Adobe 楷体 Std R" pitchFamily="18" charset="-128"/>
                <a:ea typeface="Adobe 楷体 Std R" pitchFamily="18" charset="-128"/>
              </a:rPr>
              <a:t>於臉、頸、肢體，有陣攣性</a:t>
            </a:r>
            <a:r>
              <a:rPr lang="en-US" altLang="zh-TW" sz="2800" dirty="0">
                <a:latin typeface="Adobe 楷体 Std R" pitchFamily="18" charset="-128"/>
                <a:ea typeface="Adobe 楷体 Std R" pitchFamily="18" charset="-128"/>
              </a:rPr>
              <a:t>(</a:t>
            </a:r>
            <a:r>
              <a:rPr lang="en-US" altLang="zh-TW" sz="2800" dirty="0" err="1">
                <a:latin typeface="Adobe 楷体 Std R" pitchFamily="18" charset="-128"/>
                <a:ea typeface="Adobe 楷体 Std R" pitchFamily="18" charset="-128"/>
              </a:rPr>
              <a:t>clonic</a:t>
            </a:r>
            <a:r>
              <a:rPr lang="en-US" altLang="zh-TW" sz="2800" dirty="0">
                <a:latin typeface="Adobe 楷体 Std R" pitchFamily="18" charset="-128"/>
                <a:ea typeface="Adobe 楷体 Std R" pitchFamily="18" charset="-128"/>
              </a:rPr>
              <a:t>)</a:t>
            </a:r>
            <a:r>
              <a:rPr lang="zh-TW" altLang="zh-TW" sz="2800" dirty="0">
                <a:latin typeface="Adobe 楷体 Std R" pitchFamily="18" charset="-128"/>
                <a:ea typeface="Adobe 楷体 Std R" pitchFamily="18" charset="-128"/>
              </a:rPr>
              <a:t>或僵直性</a:t>
            </a:r>
            <a:r>
              <a:rPr lang="en-US" altLang="zh-TW" sz="2800" dirty="0">
                <a:latin typeface="Adobe 楷体 Std R" pitchFamily="18" charset="-128"/>
                <a:ea typeface="Adobe 楷体 Std R" pitchFamily="18" charset="-128"/>
              </a:rPr>
              <a:t>(tonic)</a:t>
            </a:r>
            <a:r>
              <a:rPr lang="zh-TW" altLang="zh-TW" sz="2800" dirty="0">
                <a:latin typeface="Adobe 楷体 Std R" pitchFamily="18" charset="-128"/>
                <a:ea typeface="Adobe 楷体 Std R" pitchFamily="18" charset="-128"/>
              </a:rPr>
              <a:t>的肌肉抽搐</a:t>
            </a:r>
            <a:r>
              <a:rPr lang="zh-TW" altLang="zh-TW" sz="2800" dirty="0" smtClean="0">
                <a:latin typeface="Adobe 楷体 Std R" pitchFamily="18" charset="-128"/>
                <a:ea typeface="Adobe 楷体 Std R" pitchFamily="18" charset="-128"/>
              </a:rPr>
              <a:t>。</a:t>
            </a:r>
            <a:endParaRPr lang="en-US" altLang="zh-TW" sz="2800" dirty="0" smtClean="0">
              <a:latin typeface="Adobe 楷体 Std R" pitchFamily="18" charset="-128"/>
              <a:ea typeface="Adobe 楷体 Std R" pitchFamily="18" charset="-128"/>
            </a:endParaRPr>
          </a:p>
          <a:p>
            <a:pPr>
              <a:buFont typeface="Wingdings" panose="05000000000000000000" pitchFamily="2" charset="2"/>
              <a:buChar char="u"/>
            </a:pPr>
            <a:r>
              <a:rPr lang="zh-TW" altLang="zh-TW" sz="2800" dirty="0" smtClean="0">
                <a:latin typeface="Adobe 楷体 Std R" pitchFamily="18" charset="-128"/>
                <a:ea typeface="Adobe 楷体 Std R" pitchFamily="18" charset="-128"/>
              </a:rPr>
              <a:t>發作</a:t>
            </a:r>
            <a:r>
              <a:rPr lang="zh-TW" altLang="zh-TW" sz="2800" dirty="0">
                <a:latin typeface="Adobe 楷体 Std R" pitchFamily="18" charset="-128"/>
                <a:ea typeface="Adobe 楷体 Std R" pitchFamily="18" charset="-128"/>
              </a:rPr>
              <a:t>時意識清醒，發作後也無其他後遺現象。</a:t>
            </a:r>
          </a:p>
        </p:txBody>
      </p:sp>
    </p:spTree>
    <p:extLst>
      <p:ext uri="{BB962C8B-B14F-4D97-AF65-F5344CB8AC3E}">
        <p14:creationId xmlns:p14="http://schemas.microsoft.com/office/powerpoint/2010/main" val="1972944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99592" y="476672"/>
            <a:ext cx="7620000" cy="1143000"/>
          </a:xfrm>
        </p:spPr>
        <p:txBody>
          <a:bodyPr/>
          <a:lstStyle/>
          <a:p>
            <a:pPr marL="342900" indent="-342900">
              <a:lnSpc>
                <a:spcPts val="2500"/>
              </a:lnSpc>
              <a:spcBef>
                <a:spcPct val="20000"/>
              </a:spcBef>
            </a:pPr>
            <a:r>
              <a:rPr lang="en-US" altLang="zh-TW" sz="3600" dirty="0">
                <a:solidFill>
                  <a:srgbClr val="FF0000"/>
                </a:solidFill>
                <a:latin typeface="Calibri" pitchFamily="34" charset="0"/>
                <a:ea typeface="標楷體" pitchFamily="65" charset="-120"/>
                <a:cs typeface="Times New Roman" pitchFamily="18" charset="0"/>
              </a:rPr>
              <a:t>2</a:t>
            </a:r>
            <a:r>
              <a:rPr lang="en-US" altLang="zh-TW" sz="3600" dirty="0" smtClean="0">
                <a:solidFill>
                  <a:srgbClr val="FF0000"/>
                </a:solidFill>
                <a:latin typeface="Calibri" pitchFamily="34" charset="0"/>
                <a:ea typeface="標楷體" pitchFamily="65" charset="-120"/>
                <a:cs typeface="Times New Roman" pitchFamily="18" charset="0"/>
              </a:rPr>
              <a:t>.</a:t>
            </a:r>
            <a:r>
              <a:rPr lang="zh-TW" altLang="zh-TW" sz="3600" dirty="0" smtClean="0">
                <a:solidFill>
                  <a:srgbClr val="FF0000"/>
                </a:solidFill>
                <a:latin typeface="Calibri" pitchFamily="34" charset="0"/>
                <a:ea typeface="標楷體" pitchFamily="65" charset="-120"/>
                <a:cs typeface="Times New Roman" pitchFamily="18" charset="0"/>
              </a:rPr>
              <a:t>感覺性發作</a:t>
            </a:r>
            <a:endParaRPr lang="zh-TW" altLang="zh-TW" sz="3200" dirty="0" smtClean="0">
              <a:solidFill>
                <a:srgbClr val="FF0000"/>
              </a:solidFill>
              <a:latin typeface="Calibri" pitchFamily="34" charset="0"/>
              <a:ea typeface="標楷體" pitchFamily="65" charset="-120"/>
              <a:cs typeface="Times New Roman" pitchFamily="18" charset="0"/>
            </a:endParaRPr>
          </a:p>
        </p:txBody>
      </p:sp>
      <p:sp>
        <p:nvSpPr>
          <p:cNvPr id="86019" name="Rectangle 3"/>
          <p:cNvSpPr>
            <a:spLocks noGrp="1" noChangeArrowheads="1"/>
          </p:cNvSpPr>
          <p:nvPr>
            <p:ph type="body" idx="1"/>
          </p:nvPr>
        </p:nvSpPr>
        <p:spPr/>
        <p:txBody>
          <a:bodyPr/>
          <a:lstStyle/>
          <a:p>
            <a:r>
              <a:rPr lang="zh-TW" altLang="zh-TW" sz="3200" smtClean="0">
                <a:latin typeface="Calibri" pitchFamily="34" charset="0"/>
                <a:ea typeface="標楷體" pitchFamily="65" charset="-120"/>
                <a:cs typeface="Calibri" pitchFamily="34" charset="0"/>
              </a:rPr>
              <a:t>感覺性發作通常產生視覺性、</a:t>
            </a:r>
            <a:r>
              <a:rPr lang="en-US" altLang="zh-TW" sz="3200" smtClean="0">
                <a:solidFill>
                  <a:srgbClr val="0000FF"/>
                </a:solidFill>
                <a:latin typeface="Calibri" pitchFamily="34" charset="0"/>
                <a:ea typeface="標楷體" pitchFamily="65" charset="-120"/>
                <a:cs typeface="Calibri" pitchFamily="34" charset="0"/>
              </a:rPr>
              <a:t>聽覺</a:t>
            </a:r>
            <a:r>
              <a:rPr lang="zh-TW" altLang="zh-TW" sz="3200" smtClean="0">
                <a:latin typeface="Calibri" pitchFamily="34" charset="0"/>
                <a:ea typeface="標楷體" pitchFamily="65" charset="-120"/>
                <a:cs typeface="Calibri" pitchFamily="34" charset="0"/>
              </a:rPr>
              <a:t>性、</a:t>
            </a:r>
            <a:r>
              <a:rPr lang="en-US" altLang="zh-TW" sz="3200" smtClean="0">
                <a:solidFill>
                  <a:srgbClr val="0000FF"/>
                </a:solidFill>
                <a:latin typeface="Calibri" pitchFamily="34" charset="0"/>
                <a:ea typeface="標楷體" pitchFamily="65" charset="-120"/>
                <a:cs typeface="Calibri" pitchFamily="34" charset="0"/>
              </a:rPr>
              <a:t>嗅覺</a:t>
            </a:r>
            <a:r>
              <a:rPr lang="zh-TW" altLang="zh-TW" sz="3200" smtClean="0">
                <a:latin typeface="Calibri" pitchFamily="34" charset="0"/>
                <a:ea typeface="標楷體" pitchFamily="65" charset="-120"/>
                <a:cs typeface="Calibri" pitchFamily="34" charset="0"/>
              </a:rPr>
              <a:t>性、</a:t>
            </a:r>
            <a:r>
              <a:rPr lang="en-US" altLang="zh-TW" sz="3200" smtClean="0">
                <a:solidFill>
                  <a:srgbClr val="FF0000"/>
                </a:solidFill>
                <a:latin typeface="Calibri" pitchFamily="34" charset="0"/>
                <a:ea typeface="標楷體" pitchFamily="65" charset="-120"/>
                <a:cs typeface="Calibri" pitchFamily="34" charset="0"/>
              </a:rPr>
              <a:t>味覺</a:t>
            </a:r>
            <a:r>
              <a:rPr lang="zh-TW" altLang="zh-TW" sz="3200" smtClean="0">
                <a:latin typeface="Calibri" pitchFamily="34" charset="0"/>
                <a:ea typeface="標楷體" pitchFamily="65" charset="-120"/>
                <a:cs typeface="Calibri" pitchFamily="34" charset="0"/>
              </a:rPr>
              <a:t>性、觸覺性等各方面感覺的的異常，表現在</a:t>
            </a:r>
            <a:r>
              <a:rPr lang="en-US" altLang="zh-TW" sz="3200" smtClean="0">
                <a:solidFill>
                  <a:srgbClr val="0000FF"/>
                </a:solidFill>
                <a:latin typeface="Calibri" pitchFamily="34" charset="0"/>
                <a:ea typeface="標楷體" pitchFamily="65" charset="-120"/>
                <a:cs typeface="Calibri" pitchFamily="34" charset="0"/>
              </a:rPr>
              <a:t>視覺</a:t>
            </a:r>
            <a:r>
              <a:rPr lang="zh-TW" altLang="zh-TW" sz="3200" smtClean="0">
                <a:latin typeface="Calibri" pitchFamily="34" charset="0"/>
                <a:ea typeface="標楷體" pitchFamily="65" charset="-120"/>
                <a:cs typeface="Calibri" pitchFamily="34" charset="0"/>
              </a:rPr>
              <a:t>上如：看見閃光或黑影、視覺產生光亮</a:t>
            </a:r>
            <a:r>
              <a:rPr lang="en-US" altLang="zh-TW" sz="3200" smtClean="0">
                <a:latin typeface="Calibri" pitchFamily="34" charset="0"/>
                <a:ea typeface="標楷體" pitchFamily="65" charset="-120"/>
                <a:cs typeface="Calibri" pitchFamily="34" charset="0"/>
              </a:rPr>
              <a:t>..</a:t>
            </a:r>
            <a:r>
              <a:rPr lang="zh-TW" altLang="zh-TW" sz="3200" smtClean="0">
                <a:latin typeface="Calibri" pitchFamily="34" charset="0"/>
                <a:ea typeface="標楷體" pitchFamily="65" charset="-120"/>
                <a:cs typeface="Calibri" pitchFamily="34" charset="0"/>
              </a:rPr>
              <a:t>等；突發性觸覺異常，如：皮膚有蟲爬癢癢的感覺；嗅覺上感覺聞到異味；視聽異常：聽到一些異常的聲音</a:t>
            </a:r>
            <a:r>
              <a:rPr lang="en-US" altLang="zh-TW" sz="3200" smtClean="0">
                <a:latin typeface="Calibri" pitchFamily="34" charset="0"/>
                <a:ea typeface="標楷體" pitchFamily="65" charset="-120"/>
                <a:cs typeface="Calibri" pitchFamily="34" charset="0"/>
              </a:rPr>
              <a:t>..</a:t>
            </a:r>
            <a:r>
              <a:rPr lang="zh-TW" altLang="zh-TW" sz="3200" smtClean="0">
                <a:latin typeface="Calibri" pitchFamily="34" charset="0"/>
                <a:ea typeface="標楷體" pitchFamily="65" charset="-120"/>
                <a:cs typeface="Calibri" pitchFamily="34" charset="0"/>
              </a:rPr>
              <a:t>等。產生</a:t>
            </a:r>
            <a:r>
              <a:rPr lang="en-US" altLang="zh-TW" sz="3200" smtClean="0">
                <a:solidFill>
                  <a:srgbClr val="0000FF"/>
                </a:solidFill>
                <a:latin typeface="Calibri" pitchFamily="34" charset="0"/>
                <a:ea typeface="標楷體" pitchFamily="65" charset="-120"/>
                <a:cs typeface="Calibri" pitchFamily="34" charset="0"/>
              </a:rPr>
              <a:t>眩暈</a:t>
            </a:r>
            <a:r>
              <a:rPr lang="zh-TW" altLang="zh-TW" sz="3200" smtClean="0">
                <a:latin typeface="Calibri" pitchFamily="34" charset="0"/>
                <a:ea typeface="標楷體" pitchFamily="65" charset="-120"/>
                <a:cs typeface="Calibri" pitchFamily="34" charset="0"/>
              </a:rPr>
              <a:t>如：眩暈感、飄浮感、下沉感</a:t>
            </a:r>
            <a:r>
              <a:rPr lang="en-US" altLang="zh-TW" sz="3200" smtClean="0">
                <a:latin typeface="Calibri" pitchFamily="34" charset="0"/>
                <a:ea typeface="標楷體" pitchFamily="65" charset="-120"/>
                <a:cs typeface="Calibri" pitchFamily="34" charset="0"/>
              </a:rPr>
              <a:t>..</a:t>
            </a:r>
            <a:r>
              <a:rPr lang="zh-TW" altLang="zh-TW" sz="3200" smtClean="0">
                <a:latin typeface="Calibri" pitchFamily="34" charset="0"/>
                <a:ea typeface="標楷體" pitchFamily="65" charset="-120"/>
                <a:cs typeface="Calibri" pitchFamily="34" charset="0"/>
              </a:rPr>
              <a:t>等；</a:t>
            </a:r>
            <a:endParaRPr lang="zh-TW" altLang="zh-TW" sz="3200" smtClean="0">
              <a:latin typeface="Calibri" pitchFamily="34" charset="0"/>
              <a:cs typeface="Calibri" pitchFamily="34" charset="0"/>
            </a:endParaRPr>
          </a:p>
        </p:txBody>
      </p:sp>
    </p:spTree>
    <p:extLst>
      <p:ext uri="{BB962C8B-B14F-4D97-AF65-F5344CB8AC3E}">
        <p14:creationId xmlns:p14="http://schemas.microsoft.com/office/powerpoint/2010/main" val="394702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27584" y="476672"/>
            <a:ext cx="7620000" cy="1143000"/>
          </a:xfrm>
        </p:spPr>
        <p:txBody>
          <a:bodyPr/>
          <a:lstStyle/>
          <a:p>
            <a:pPr marL="342900" indent="-342900">
              <a:lnSpc>
                <a:spcPct val="150000"/>
              </a:lnSpc>
              <a:spcBef>
                <a:spcPct val="20000"/>
              </a:spcBef>
            </a:pPr>
            <a:r>
              <a:rPr lang="en-US" altLang="zh-TW" sz="3600" dirty="0" smtClean="0">
                <a:solidFill>
                  <a:srgbClr val="FF0000"/>
                </a:solidFill>
                <a:latin typeface="Calibri" pitchFamily="34" charset="0"/>
                <a:ea typeface="標楷體" pitchFamily="65" charset="-120"/>
                <a:cs typeface="Times New Roman" pitchFamily="18" charset="0"/>
              </a:rPr>
              <a:t>3.</a:t>
            </a:r>
            <a:r>
              <a:rPr lang="zh-TW" altLang="zh-TW" sz="3600" dirty="0" smtClean="0">
                <a:solidFill>
                  <a:srgbClr val="FF0000"/>
                </a:solidFill>
                <a:latin typeface="Calibri" pitchFamily="34" charset="0"/>
                <a:ea typeface="標楷體" pitchFamily="65" charset="-120"/>
                <a:cs typeface="Times New Roman" pitchFamily="18" charset="0"/>
              </a:rPr>
              <a:t>精神性發作</a:t>
            </a:r>
            <a:endParaRPr lang="zh-TW" altLang="zh-TW" sz="3200" dirty="0" smtClean="0">
              <a:solidFill>
                <a:srgbClr val="FF0000"/>
              </a:solidFill>
              <a:latin typeface="Calibri" pitchFamily="34" charset="0"/>
              <a:ea typeface="標楷體" pitchFamily="65" charset="-120"/>
              <a:cs typeface="Times New Roman" pitchFamily="18" charset="0"/>
            </a:endParaRPr>
          </a:p>
        </p:txBody>
      </p:sp>
      <p:sp>
        <p:nvSpPr>
          <p:cNvPr id="87043" name="Rectangle 3"/>
          <p:cNvSpPr>
            <a:spLocks noGrp="1" noChangeArrowheads="1"/>
          </p:cNvSpPr>
          <p:nvPr>
            <p:ph type="body" idx="1"/>
          </p:nvPr>
        </p:nvSpPr>
        <p:spPr/>
        <p:txBody>
          <a:bodyPr>
            <a:normAutofit/>
          </a:bodyPr>
          <a:lstStyle/>
          <a:p>
            <a:pPr>
              <a:lnSpc>
                <a:spcPct val="150000"/>
              </a:lnSpc>
              <a:buFont typeface="Wingdings" panose="05000000000000000000" pitchFamily="2" charset="2"/>
              <a:buChar char="u"/>
            </a:pPr>
            <a:r>
              <a:rPr lang="zh-TW" altLang="zh-TW" sz="2800" dirty="0" smtClean="0">
                <a:latin typeface="Calibri" pitchFamily="34" charset="0"/>
                <a:ea typeface="標楷體" pitchFamily="65" charset="-120"/>
              </a:rPr>
              <a:t>表現</a:t>
            </a:r>
            <a:r>
              <a:rPr lang="en-US" altLang="zh-TW" sz="2800" dirty="0" err="1" smtClean="0">
                <a:solidFill>
                  <a:srgbClr val="FF0000"/>
                </a:solidFill>
                <a:latin typeface="Calibri" pitchFamily="34" charset="0"/>
                <a:ea typeface="標楷體" pitchFamily="65" charset="-120"/>
              </a:rPr>
              <a:t>記憶</a:t>
            </a:r>
            <a:r>
              <a:rPr lang="zh-TW" altLang="zh-TW" sz="2800" dirty="0" smtClean="0">
                <a:latin typeface="Calibri" pitchFamily="34" charset="0"/>
                <a:ea typeface="標楷體" pitchFamily="65" charset="-120"/>
              </a:rPr>
              <a:t>扭曲、似曾相識，</a:t>
            </a:r>
            <a:r>
              <a:rPr lang="en-US" altLang="zh-TW" sz="2800" dirty="0" err="1" smtClean="0">
                <a:solidFill>
                  <a:srgbClr val="FF0000"/>
                </a:solidFill>
                <a:latin typeface="Calibri" pitchFamily="34" charset="0"/>
                <a:ea typeface="標楷體" pitchFamily="65" charset="-120"/>
              </a:rPr>
              <a:t>情感</a:t>
            </a:r>
            <a:r>
              <a:rPr lang="zh-TW" altLang="zh-TW" sz="2800" dirty="0" smtClean="0">
                <a:latin typeface="Calibri" pitchFamily="34" charset="0"/>
                <a:ea typeface="標楷體" pitchFamily="65" charset="-120"/>
              </a:rPr>
              <a:t>異常：如</a:t>
            </a:r>
            <a:endParaRPr lang="en-US" altLang="zh-TW" sz="2800" dirty="0" smtClean="0">
              <a:latin typeface="Calibri" pitchFamily="34" charset="0"/>
              <a:ea typeface="標楷體" pitchFamily="65" charset="-120"/>
            </a:endParaRPr>
          </a:p>
          <a:p>
            <a:pPr marL="114300" indent="0">
              <a:lnSpc>
                <a:spcPts val="2500"/>
              </a:lnSpc>
              <a:buNone/>
            </a:pPr>
            <a:r>
              <a:rPr lang="zh-TW" altLang="en-US" sz="2800" dirty="0">
                <a:latin typeface="Calibri" pitchFamily="34" charset="0"/>
                <a:ea typeface="標楷體" pitchFamily="65" charset="-120"/>
              </a:rPr>
              <a:t> </a:t>
            </a:r>
            <a:r>
              <a:rPr lang="zh-TW" altLang="en-US" sz="2800" dirty="0" smtClean="0">
                <a:latin typeface="Calibri" pitchFamily="34" charset="0"/>
                <a:ea typeface="標楷體" pitchFamily="65" charset="-120"/>
              </a:rPr>
              <a:t>    </a:t>
            </a:r>
            <a:r>
              <a:rPr lang="zh-TW" altLang="zh-TW" sz="2800" dirty="0" smtClean="0">
                <a:latin typeface="Calibri" pitchFamily="34" charset="0"/>
                <a:ea typeface="標楷體" pitchFamily="65" charset="-120"/>
              </a:rPr>
              <a:t>無名</a:t>
            </a:r>
            <a:r>
              <a:rPr lang="en-US" altLang="zh-TW" sz="2800" dirty="0" err="1" smtClean="0">
                <a:solidFill>
                  <a:srgbClr val="FF0000"/>
                </a:solidFill>
                <a:latin typeface="Calibri" pitchFamily="34" charset="0"/>
                <a:ea typeface="標楷體" pitchFamily="65" charset="-120"/>
              </a:rPr>
              <a:t>恐懼</a:t>
            </a:r>
            <a:r>
              <a:rPr lang="zh-TW" altLang="zh-TW" sz="2800" dirty="0" smtClean="0">
                <a:latin typeface="Calibri" pitchFamily="34" charset="0"/>
                <a:ea typeface="標楷體" pitchFamily="65" charset="-120"/>
              </a:rPr>
              <a:t>、抑郁和不適興奮感，</a:t>
            </a:r>
            <a:r>
              <a:rPr lang="en-US" altLang="zh-TW" sz="2800" dirty="0" err="1" smtClean="0">
                <a:solidFill>
                  <a:srgbClr val="FF0000"/>
                </a:solidFill>
                <a:latin typeface="Calibri" pitchFamily="34" charset="0"/>
                <a:ea typeface="標楷體" pitchFamily="65" charset="-120"/>
              </a:rPr>
              <a:t>幻覺</a:t>
            </a:r>
            <a:r>
              <a:rPr lang="zh-TW" altLang="zh-TW" sz="2800" dirty="0" smtClean="0">
                <a:latin typeface="Calibri" pitchFamily="34" charset="0"/>
                <a:ea typeface="標楷體" pitchFamily="65" charset="-120"/>
              </a:rPr>
              <a:t>或</a:t>
            </a:r>
            <a:r>
              <a:rPr lang="en-US" altLang="zh-TW" sz="2800" dirty="0" smtClean="0">
                <a:solidFill>
                  <a:srgbClr val="FF0000"/>
                </a:solidFill>
                <a:latin typeface="Calibri" pitchFamily="34" charset="0"/>
                <a:ea typeface="標楷體" pitchFamily="65" charset="-120"/>
              </a:rPr>
              <a:t>錯</a:t>
            </a:r>
          </a:p>
          <a:p>
            <a:pPr marL="114300" indent="0">
              <a:lnSpc>
                <a:spcPts val="2500"/>
              </a:lnSpc>
              <a:buNone/>
            </a:pPr>
            <a:r>
              <a:rPr lang="zh-TW" altLang="en-US" sz="2800" dirty="0" smtClean="0">
                <a:solidFill>
                  <a:srgbClr val="FF0000"/>
                </a:solidFill>
                <a:latin typeface="Calibri" pitchFamily="34" charset="0"/>
                <a:ea typeface="標楷體" pitchFamily="65" charset="-120"/>
              </a:rPr>
              <a:t>     </a:t>
            </a:r>
            <a:r>
              <a:rPr lang="en-US" altLang="zh-TW" sz="2800" dirty="0" smtClean="0">
                <a:solidFill>
                  <a:srgbClr val="FF0000"/>
                </a:solidFill>
                <a:latin typeface="Calibri" pitchFamily="34" charset="0"/>
                <a:ea typeface="標楷體" pitchFamily="65" charset="-120"/>
              </a:rPr>
              <a:t>覺</a:t>
            </a:r>
            <a:r>
              <a:rPr lang="zh-TW" altLang="zh-TW" sz="2800" dirty="0" smtClean="0">
                <a:latin typeface="Calibri" pitchFamily="34" charset="0"/>
                <a:ea typeface="標楷體" pitchFamily="65" charset="-120"/>
              </a:rPr>
              <a:t>突發性</a:t>
            </a:r>
            <a:r>
              <a:rPr lang="zh-TW" altLang="zh-TW" sz="2800" dirty="0" smtClean="0">
                <a:solidFill>
                  <a:srgbClr val="FF0000"/>
                </a:solidFill>
                <a:latin typeface="Calibri" pitchFamily="34" charset="0"/>
                <a:ea typeface="標楷體" pitchFamily="65" charset="-120"/>
              </a:rPr>
              <a:t>情緒行為</a:t>
            </a:r>
            <a:r>
              <a:rPr lang="zh-TW" altLang="zh-TW" sz="2800" dirty="0" smtClean="0">
                <a:latin typeface="Calibri" pitchFamily="34" charset="0"/>
                <a:ea typeface="標楷體" pitchFamily="65" charset="-120"/>
              </a:rPr>
              <a:t>出現，如：哭、笑、</a:t>
            </a:r>
            <a:r>
              <a:rPr lang="zh-TW" altLang="zh-TW" sz="2800" dirty="0" smtClean="0">
                <a:latin typeface="Calibri" pitchFamily="34" charset="0"/>
                <a:ea typeface="標楷體" pitchFamily="65" charset="-120"/>
              </a:rPr>
              <a:t>怒</a:t>
            </a:r>
            <a:endParaRPr lang="en-US" altLang="zh-TW" sz="2800" dirty="0" smtClean="0">
              <a:latin typeface="Calibri" pitchFamily="34" charset="0"/>
              <a:ea typeface="標楷體" pitchFamily="65" charset="-120"/>
            </a:endParaRPr>
          </a:p>
          <a:p>
            <a:pPr marL="114300" indent="0">
              <a:lnSpc>
                <a:spcPts val="2500"/>
              </a:lnSpc>
              <a:buNone/>
            </a:pPr>
            <a:r>
              <a:rPr lang="zh-TW" altLang="en-US" sz="2800" dirty="0" smtClean="0">
                <a:latin typeface="Calibri" pitchFamily="34" charset="0"/>
                <a:ea typeface="標楷體" pitchFamily="65" charset="-120"/>
              </a:rPr>
              <a:t>    </a:t>
            </a:r>
            <a:r>
              <a:rPr lang="zh-TW" altLang="zh-TW" sz="2800" dirty="0" smtClean="0">
                <a:latin typeface="Calibri" pitchFamily="34" charset="0"/>
                <a:ea typeface="標楷體" pitchFamily="65" charset="-120"/>
              </a:rPr>
              <a:t>咀嚼、吞嚥、比手劃腳、</a:t>
            </a:r>
            <a:r>
              <a:rPr lang="en-US" altLang="zh-TW" sz="2800" dirty="0" smtClean="0">
                <a:latin typeface="Calibri" pitchFamily="34" charset="0"/>
                <a:ea typeface="標楷體" pitchFamily="65" charset="-120"/>
              </a:rPr>
              <a:t>…</a:t>
            </a:r>
            <a:r>
              <a:rPr lang="zh-TW" altLang="zh-TW" sz="2800" dirty="0" smtClean="0">
                <a:latin typeface="Calibri" pitchFamily="34" charset="0"/>
                <a:ea typeface="標楷體" pitchFamily="65" charset="-120"/>
              </a:rPr>
              <a:t>等突發性情緒</a:t>
            </a:r>
            <a:endParaRPr lang="en-US" altLang="zh-TW" sz="2800" dirty="0" smtClean="0">
              <a:latin typeface="Calibri" pitchFamily="34" charset="0"/>
              <a:ea typeface="標楷體" pitchFamily="65" charset="-120"/>
            </a:endParaRPr>
          </a:p>
          <a:p>
            <a:pPr marL="114300" indent="0">
              <a:lnSpc>
                <a:spcPts val="2500"/>
              </a:lnSpc>
              <a:buNone/>
            </a:pPr>
            <a:r>
              <a:rPr lang="zh-TW" altLang="en-US" sz="2800" dirty="0" smtClean="0">
                <a:latin typeface="Calibri" pitchFamily="34" charset="0"/>
                <a:ea typeface="標楷體" pitchFamily="65" charset="-120"/>
              </a:rPr>
              <a:t>     </a:t>
            </a:r>
            <a:r>
              <a:rPr lang="zh-TW" altLang="zh-TW" sz="2800" dirty="0" smtClean="0">
                <a:latin typeface="Calibri" pitchFamily="34" charset="0"/>
                <a:ea typeface="標楷體" pitchFamily="65" charset="-120"/>
              </a:rPr>
              <a:t>行為</a:t>
            </a:r>
            <a:r>
              <a:rPr lang="zh-TW" altLang="zh-TW" sz="2800" dirty="0" smtClean="0">
                <a:latin typeface="Calibri" pitchFamily="34" charset="0"/>
                <a:ea typeface="標楷體" pitchFamily="65" charset="-120"/>
              </a:rPr>
              <a:t>出現或是產生一陣恐慌。</a:t>
            </a:r>
            <a:endParaRPr lang="zh-TW" altLang="zh-TW" sz="2800" dirty="0" smtClean="0">
              <a:latin typeface="Calibri" pitchFamily="34" charset="0"/>
            </a:endParaRPr>
          </a:p>
        </p:txBody>
      </p:sp>
    </p:spTree>
    <p:extLst>
      <p:ext uri="{BB962C8B-B14F-4D97-AF65-F5344CB8AC3E}">
        <p14:creationId xmlns:p14="http://schemas.microsoft.com/office/powerpoint/2010/main" val="38633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3568" y="980728"/>
            <a:ext cx="8220075" cy="1139825"/>
          </a:xfrm>
        </p:spPr>
        <p:txBody>
          <a:bodyPr/>
          <a:lstStyle/>
          <a:p>
            <a:pPr marL="342900" indent="-342900">
              <a:lnSpc>
                <a:spcPct val="150000"/>
              </a:lnSpc>
              <a:spcBef>
                <a:spcPct val="20000"/>
              </a:spcBef>
            </a:pPr>
            <a:r>
              <a:rPr lang="en-US" altLang="zh-TW" sz="4000" dirty="0" smtClean="0">
                <a:solidFill>
                  <a:srgbClr val="FF0000"/>
                </a:solidFill>
                <a:latin typeface="Calibri" pitchFamily="34" charset="0"/>
                <a:ea typeface="標楷體" pitchFamily="65" charset="-120"/>
                <a:cs typeface="Calibri" pitchFamily="34" charset="0"/>
              </a:rPr>
              <a:t>4.</a:t>
            </a:r>
            <a:r>
              <a:rPr lang="zh-TW" altLang="zh-TW" sz="4000" dirty="0" smtClean="0">
                <a:solidFill>
                  <a:srgbClr val="FF0000"/>
                </a:solidFill>
                <a:latin typeface="Calibri" pitchFamily="34" charset="0"/>
                <a:ea typeface="標楷體" pitchFamily="65" charset="-120"/>
                <a:cs typeface="Calibri" pitchFamily="34" charset="0"/>
              </a:rPr>
              <a:t>自律</a:t>
            </a:r>
            <a:r>
              <a:rPr lang="zh-TW" altLang="zh-TW" sz="4000" dirty="0" smtClean="0">
                <a:solidFill>
                  <a:srgbClr val="FF0000"/>
                </a:solidFill>
                <a:latin typeface="Calibri" pitchFamily="34" charset="0"/>
                <a:ea typeface="標楷體" pitchFamily="65" charset="-120"/>
                <a:cs typeface="Calibri" pitchFamily="34" charset="0"/>
              </a:rPr>
              <a:t>神經發作</a:t>
            </a:r>
            <a:br>
              <a:rPr lang="zh-TW" altLang="zh-TW" sz="4000" dirty="0" smtClean="0">
                <a:solidFill>
                  <a:srgbClr val="FF0000"/>
                </a:solidFill>
                <a:latin typeface="Calibri" pitchFamily="34" charset="0"/>
                <a:ea typeface="標楷體" pitchFamily="65" charset="-120"/>
                <a:cs typeface="Calibri" pitchFamily="34" charset="0"/>
              </a:rPr>
            </a:br>
            <a:endParaRPr lang="zh-TW" altLang="en-US" sz="4000" dirty="0" smtClean="0">
              <a:solidFill>
                <a:srgbClr val="FF0000"/>
              </a:solidFill>
              <a:ea typeface="標楷體" pitchFamily="65" charset="-120"/>
              <a:cs typeface="Calibri" pitchFamily="34" charset="0"/>
            </a:endParaRPr>
          </a:p>
        </p:txBody>
      </p:sp>
      <p:sp>
        <p:nvSpPr>
          <p:cNvPr id="84995" name="Rectangle 3"/>
          <p:cNvSpPr>
            <a:spLocks noGrp="1" noChangeArrowheads="1"/>
          </p:cNvSpPr>
          <p:nvPr>
            <p:ph type="body" idx="1"/>
          </p:nvPr>
        </p:nvSpPr>
        <p:spPr/>
        <p:txBody>
          <a:bodyPr/>
          <a:lstStyle/>
          <a:p>
            <a:pPr marL="0" indent="0">
              <a:buFont typeface="Wingdings" pitchFamily="2" charset="2"/>
              <a:buNone/>
              <a:defRPr/>
            </a:pPr>
            <a:r>
              <a:rPr lang="zh-TW" altLang="zh-TW" sz="3200" dirty="0" smtClean="0">
                <a:latin typeface="Calibri" pitchFamily="34" charset="0"/>
                <a:ea typeface="標楷體" pitchFamily="65" charset="-120"/>
                <a:cs typeface="Calibri" pitchFamily="34" charset="0"/>
              </a:rPr>
              <a:t>出現</a:t>
            </a:r>
            <a:r>
              <a:rPr lang="zh-TW" altLang="zh-TW" sz="3200" dirty="0" smtClean="0">
                <a:latin typeface="Calibri" pitchFamily="34" charset="0"/>
                <a:ea typeface="標楷體" pitchFamily="65" charset="-120"/>
                <a:cs typeface="Calibri" pitchFamily="34" charset="0"/>
              </a:rPr>
              <a:t>突發性自律神經症狀：如，臉色蒼白、心跳加速、腹絞痛、起雞皮疙瘩、心悸；某些服務對象感到肚子痛，想睡、輕飄飄的感覺、面部及全身潮紅、</a:t>
            </a:r>
            <a:r>
              <a:rPr lang="en-US" altLang="zh-TW" sz="3200" dirty="0" err="1" smtClean="0">
                <a:solidFill>
                  <a:srgbClr val="FF0000"/>
                </a:solidFill>
                <a:latin typeface="Calibri" pitchFamily="34" charset="0"/>
                <a:ea typeface="標楷體" pitchFamily="65" charset="-120"/>
                <a:cs typeface="Calibri" pitchFamily="34" charset="0"/>
              </a:rPr>
              <a:t>多汗</a:t>
            </a:r>
            <a:r>
              <a:rPr lang="zh-TW" altLang="zh-TW" sz="3200" dirty="0" smtClean="0">
                <a:latin typeface="Calibri" pitchFamily="34" charset="0"/>
                <a:ea typeface="標楷體" pitchFamily="65" charset="-120"/>
                <a:cs typeface="Calibri" pitchFamily="34" charset="0"/>
              </a:rPr>
              <a:t>、立毛、</a:t>
            </a:r>
            <a:r>
              <a:rPr lang="en-US" altLang="zh-TW" sz="3200" dirty="0" err="1" smtClean="0">
                <a:solidFill>
                  <a:srgbClr val="FF0000"/>
                </a:solidFill>
                <a:latin typeface="Calibri" pitchFamily="34" charset="0"/>
                <a:ea typeface="標楷體" pitchFamily="65" charset="-120"/>
                <a:cs typeface="Calibri" pitchFamily="34" charset="0"/>
              </a:rPr>
              <a:t>瞳孔</a:t>
            </a:r>
            <a:r>
              <a:rPr lang="zh-TW" altLang="zh-TW" sz="3200" dirty="0" smtClean="0">
                <a:latin typeface="Calibri" pitchFamily="34" charset="0"/>
                <a:ea typeface="標楷體" pitchFamily="65" charset="-120"/>
                <a:cs typeface="Calibri" pitchFamily="34" charset="0"/>
              </a:rPr>
              <a:t>散大、</a:t>
            </a:r>
            <a:r>
              <a:rPr lang="en-US" altLang="zh-TW" sz="3200" dirty="0" err="1" smtClean="0">
                <a:solidFill>
                  <a:srgbClr val="FF0000"/>
                </a:solidFill>
                <a:latin typeface="Calibri" pitchFamily="34" charset="0"/>
                <a:ea typeface="標楷體" pitchFamily="65" charset="-120"/>
                <a:cs typeface="Calibri" pitchFamily="34" charset="0"/>
              </a:rPr>
              <a:t>嘔吐</a:t>
            </a:r>
            <a:r>
              <a:rPr lang="zh-TW" altLang="zh-TW" sz="3200" dirty="0" smtClean="0">
                <a:latin typeface="Calibri" pitchFamily="34" charset="0"/>
                <a:ea typeface="標楷體" pitchFamily="65" charset="-120"/>
                <a:cs typeface="Calibri" pitchFamily="34" charset="0"/>
              </a:rPr>
              <a:t>、腹鳴、煩渴和欲排尿感</a:t>
            </a:r>
            <a:r>
              <a:rPr lang="en-US" altLang="zh-TW" sz="3200" dirty="0" smtClean="0">
                <a:latin typeface="Calibri" pitchFamily="34" charset="0"/>
                <a:ea typeface="標楷體" pitchFamily="65" charset="-120"/>
                <a:cs typeface="Calibri" pitchFamily="34" charset="0"/>
              </a:rPr>
              <a:t>..</a:t>
            </a:r>
            <a:r>
              <a:rPr lang="zh-TW" altLang="zh-TW" sz="3200" dirty="0" smtClean="0">
                <a:latin typeface="Calibri" pitchFamily="34" charset="0"/>
                <a:ea typeface="標楷體" pitchFamily="65" charset="-120"/>
                <a:cs typeface="Calibri" pitchFamily="34" charset="0"/>
              </a:rPr>
              <a:t>等這些都跟自律神經有關係。</a:t>
            </a:r>
            <a:endParaRPr lang="en-US" altLang="zh-TW" sz="3200" dirty="0" smtClean="0">
              <a:latin typeface="Calibri" pitchFamily="34" charset="0"/>
              <a:ea typeface="標楷體" pitchFamily="65" charset="-120"/>
              <a:cs typeface="Calibri" pitchFamily="34" charset="0"/>
            </a:endParaRPr>
          </a:p>
          <a:p>
            <a:pPr>
              <a:lnSpc>
                <a:spcPts val="2500"/>
              </a:lnSpc>
              <a:buFont typeface="Wingdings" pitchFamily="2" charset="2"/>
              <a:buNone/>
              <a:defRPr/>
            </a:pPr>
            <a:endParaRPr lang="zh-TW" altLang="zh-TW" sz="3200" dirty="0" smtClean="0">
              <a:latin typeface="Calibri" pitchFamily="34" charset="0"/>
            </a:endParaRPr>
          </a:p>
          <a:p>
            <a:pPr eaLnBrk="1" hangingPunct="1">
              <a:buFont typeface="Wingdings" pitchFamily="2" charset="2"/>
              <a:buNone/>
              <a:defRPr/>
            </a:pPr>
            <a:endParaRPr lang="zh-TW" altLang="en-US" sz="3100" dirty="0" smtClean="0">
              <a:latin typeface="標楷體" pitchFamily="65" charset="-120"/>
              <a:ea typeface="標楷體" pitchFamily="65" charset="-120"/>
            </a:endParaRPr>
          </a:p>
        </p:txBody>
      </p:sp>
    </p:spTree>
    <p:extLst>
      <p:ext uri="{BB962C8B-B14F-4D97-AF65-F5344CB8AC3E}">
        <p14:creationId xmlns:p14="http://schemas.microsoft.com/office/powerpoint/2010/main" val="75348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29484" y="1556792"/>
            <a:ext cx="73451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342900" indent="-342900">
              <a:buClr>
                <a:srgbClr val="A50021"/>
              </a:buClr>
              <a:buFont typeface="Wingdings" panose="05000000000000000000" pitchFamily="2" charset="2"/>
              <a:buChar char="u"/>
            </a:pPr>
            <a:r>
              <a:rPr lang="zh-TW" altLang="en-US" sz="2400" dirty="0" smtClean="0">
                <a:latin typeface="標楷體" pitchFamily="65" charset="-120"/>
                <a:ea typeface="標楷體" pitchFamily="65" charset="-120"/>
              </a:rPr>
              <a:t>個人可能</a:t>
            </a:r>
            <a:r>
              <a:rPr lang="zh-TW" altLang="en-US" sz="2400" dirty="0">
                <a:latin typeface="標楷體" pitchFamily="65" charset="-120"/>
                <a:ea typeface="標楷體" pitchFamily="65" charset="-120"/>
              </a:rPr>
              <a:t>有不同的誘發因素</a:t>
            </a:r>
            <a:r>
              <a:rPr lang="zh-TW" altLang="en-US" sz="2400" dirty="0" smtClean="0">
                <a:latin typeface="標楷體" pitchFamily="65" charset="-120"/>
                <a:ea typeface="標楷體" pitchFamily="65" charset="-120"/>
              </a:rPr>
              <a:t>，具有個別差異</a:t>
            </a:r>
            <a:r>
              <a:rPr lang="zh-TW" altLang="en-US" sz="2400" dirty="0" smtClean="0">
                <a:latin typeface="標楷體"/>
                <a:ea typeface="標楷體"/>
              </a:rPr>
              <a:t>，</a:t>
            </a:r>
            <a:r>
              <a:rPr lang="zh-TW" altLang="en-US" sz="2400" dirty="0" smtClean="0">
                <a:latin typeface="標楷體" pitchFamily="65" charset="-120"/>
                <a:ea typeface="標楷體" pitchFamily="65" charset="-120"/>
              </a:rPr>
              <a:t>在此</a:t>
            </a:r>
            <a:r>
              <a:rPr lang="zh-TW" altLang="en-US" sz="2400" dirty="0">
                <a:latin typeface="標楷體" pitchFamily="65" charset="-120"/>
                <a:ea typeface="標楷體" pitchFamily="65" charset="-120"/>
              </a:rPr>
              <a:t>列出</a:t>
            </a:r>
            <a:r>
              <a:rPr lang="zh-TW" altLang="en-US" sz="2400" dirty="0" smtClean="0">
                <a:latin typeface="標楷體" pitchFamily="65" charset="-120"/>
                <a:ea typeface="標楷體" pitchFamily="65" charset="-120"/>
              </a:rPr>
              <a:t>常見可能之</a:t>
            </a:r>
            <a:r>
              <a:rPr lang="zh-TW" altLang="en-US" sz="2400" dirty="0">
                <a:latin typeface="標楷體" pitchFamily="65" charset="-120"/>
                <a:ea typeface="標楷體" pitchFamily="65" charset="-120"/>
              </a:rPr>
              <a:t>誘發</a:t>
            </a:r>
            <a:r>
              <a:rPr lang="zh-TW" altLang="en-US" sz="2400" dirty="0" smtClean="0">
                <a:latin typeface="標楷體" pitchFamily="65" charset="-120"/>
                <a:ea typeface="標楷體" pitchFamily="65" charset="-120"/>
              </a:rPr>
              <a:t>因素如下</a:t>
            </a:r>
            <a:endParaRPr lang="en-US" altLang="zh-TW" sz="2400" dirty="0">
              <a:latin typeface="標楷體" pitchFamily="65" charset="-120"/>
              <a:ea typeface="標楷體" pitchFamily="65" charset="-120"/>
            </a:endParaRPr>
          </a:p>
          <a:p>
            <a:endParaRPr lang="en-US" altLang="zh-TW" sz="2400" dirty="0">
              <a:latin typeface="標楷體" pitchFamily="65" charset="-120"/>
              <a:ea typeface="標楷體" pitchFamily="65" charset="-120"/>
              <a:cs typeface="Arial Unicode MS" pitchFamily="34" charset="-120"/>
            </a:endParaRPr>
          </a:p>
          <a:p>
            <a:pPr marL="342900" indent="-342900">
              <a:buFont typeface="Wingdings" panose="05000000000000000000" pitchFamily="2" charset="2"/>
              <a:buChar char="u"/>
            </a:pPr>
            <a:r>
              <a:rPr lang="zh-TW" altLang="en-US" sz="2400" dirty="0" smtClean="0">
                <a:solidFill>
                  <a:srgbClr val="FF0000"/>
                </a:solidFill>
                <a:latin typeface="標楷體" pitchFamily="65" charset="-120"/>
                <a:ea typeface="標楷體" pitchFamily="65" charset="-120"/>
              </a:rPr>
              <a:t>腦傷</a:t>
            </a:r>
            <a:r>
              <a:rPr lang="zh-TW" altLang="en-US" sz="2400" dirty="0" smtClean="0">
                <a:latin typeface="標楷體"/>
                <a:ea typeface="標楷體"/>
              </a:rPr>
              <a:t>、</a:t>
            </a:r>
            <a:r>
              <a:rPr lang="zh-TW" altLang="en-US" sz="2400" dirty="0" smtClean="0">
                <a:latin typeface="標楷體" pitchFamily="65" charset="-120"/>
                <a:ea typeface="標楷體" pitchFamily="65" charset="-120"/>
              </a:rPr>
              <a:t>發燒、氣候突然改變</a:t>
            </a:r>
            <a:r>
              <a:rPr lang="zh-TW" altLang="en-US" sz="2400" dirty="0" smtClean="0">
                <a:latin typeface="標楷體"/>
                <a:ea typeface="標楷體"/>
              </a:rPr>
              <a:t>、</a:t>
            </a:r>
            <a:r>
              <a:rPr lang="zh-TW" altLang="en-US" sz="2400" dirty="0" smtClean="0">
                <a:solidFill>
                  <a:srgbClr val="FF0000"/>
                </a:solidFill>
                <a:latin typeface="標楷體" pitchFamily="65" charset="-120"/>
                <a:ea typeface="標楷體" pitchFamily="65" charset="-120"/>
              </a:rPr>
              <a:t>熬夜</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睡眠不足</a:t>
            </a:r>
            <a:r>
              <a:rPr lang="en-US" altLang="zh-TW" sz="2400"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、酗酒、</a:t>
            </a:r>
            <a:r>
              <a:rPr lang="zh-TW" altLang="en-US" sz="2400" dirty="0">
                <a:solidFill>
                  <a:srgbClr val="FF0000"/>
                </a:solidFill>
                <a:latin typeface="標楷體" pitchFamily="65" charset="-120"/>
                <a:ea typeface="標楷體" pitchFamily="65" charset="-120"/>
              </a:rPr>
              <a:t>情緒不安</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過度緊張</a:t>
            </a:r>
            <a:r>
              <a:rPr lang="en-US" altLang="zh-TW" sz="2400"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、生活懶散、過度饑餓、瞬間喝下大量的水、閃光刺激</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有光敏感者</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、月經期間</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包括前、後</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、懷孕期</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部份病人</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、合併服用其它藥物</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如治流鼻水的藥、重鎮靜劑、部份抗生素、有些胃藥、有些抗癌藥等</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、飲食不均衡</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電解質不平衡</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等。 </a:t>
            </a:r>
          </a:p>
        </p:txBody>
      </p:sp>
      <p:sp>
        <p:nvSpPr>
          <p:cNvPr id="10244" name="Rectangle 4"/>
          <p:cNvSpPr>
            <a:spLocks noGrp="1" noChangeArrowheads="1"/>
          </p:cNvSpPr>
          <p:nvPr>
            <p:ph type="title"/>
          </p:nvPr>
        </p:nvSpPr>
        <p:spPr>
          <a:xfrm>
            <a:off x="1763688" y="445840"/>
            <a:ext cx="7620000" cy="1143000"/>
          </a:xfrm>
        </p:spPr>
        <p:txBody>
          <a:bodyPr/>
          <a:lstStyle/>
          <a:p>
            <a:pPr eaLnBrk="1" hangingPunct="1"/>
            <a:r>
              <a:rPr lang="zh-TW" altLang="en-US" sz="4800" dirty="0" smtClean="0">
                <a:solidFill>
                  <a:srgbClr val="000099"/>
                </a:solidFill>
                <a:ea typeface="標楷體" pitchFamily="65" charset="-120"/>
              </a:rPr>
              <a:t>   </a:t>
            </a:r>
            <a:r>
              <a:rPr lang="zh-TW" altLang="en-US" sz="4800" dirty="0" smtClean="0">
                <a:solidFill>
                  <a:schemeClr val="tx1"/>
                </a:solidFill>
                <a:ea typeface="標楷體" pitchFamily="65" charset="-120"/>
              </a:rPr>
              <a:t>癲癇誘發的因素</a:t>
            </a:r>
          </a:p>
        </p:txBody>
      </p:sp>
    </p:spTree>
    <p:extLst>
      <p:ext uri="{BB962C8B-B14F-4D97-AF65-F5344CB8AC3E}">
        <p14:creationId xmlns:p14="http://schemas.microsoft.com/office/powerpoint/2010/main" val="217586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27584" y="476672"/>
            <a:ext cx="7620000" cy="1143000"/>
          </a:xfrm>
        </p:spPr>
        <p:txBody>
          <a:bodyPr/>
          <a:lstStyle/>
          <a:p>
            <a:pPr marL="342900" indent="-342900">
              <a:lnSpc>
                <a:spcPct val="150000"/>
              </a:lnSpc>
              <a:spcBef>
                <a:spcPct val="20000"/>
              </a:spcBef>
            </a:pPr>
            <a:r>
              <a:rPr lang="en-US" altLang="zh-TW" sz="3600" dirty="0" smtClean="0">
                <a:solidFill>
                  <a:srgbClr val="FF0000"/>
                </a:solidFill>
                <a:latin typeface="Calibri" pitchFamily="34" charset="0"/>
                <a:ea typeface="標楷體" pitchFamily="65" charset="-120"/>
                <a:cs typeface="新細明體" pitchFamily="18" charset="-120"/>
              </a:rPr>
              <a:t>5.</a:t>
            </a:r>
            <a:r>
              <a:rPr lang="zh-TW" altLang="zh-TW" sz="3600" dirty="0" smtClean="0">
                <a:solidFill>
                  <a:srgbClr val="FF0000"/>
                </a:solidFill>
                <a:latin typeface="Calibri" pitchFamily="34" charset="0"/>
                <a:ea typeface="標楷體" pitchFamily="65" charset="-120"/>
                <a:cs typeface="新細明體" pitchFamily="18" charset="-120"/>
              </a:rPr>
              <a:t>複雜</a:t>
            </a:r>
            <a:r>
              <a:rPr lang="zh-TW" altLang="zh-TW" sz="3600" dirty="0" smtClean="0">
                <a:solidFill>
                  <a:srgbClr val="FF0000"/>
                </a:solidFill>
                <a:latin typeface="Calibri" pitchFamily="34" charset="0"/>
                <a:ea typeface="標楷體" pitchFamily="65" charset="-120"/>
                <a:cs typeface="新細明體" pitchFamily="18" charset="-120"/>
              </a:rPr>
              <a:t>性局部發作</a:t>
            </a:r>
            <a:endParaRPr lang="zh-TW" altLang="zh-TW" sz="3200" dirty="0" smtClean="0">
              <a:solidFill>
                <a:srgbClr val="FF0000"/>
              </a:solidFill>
              <a:latin typeface="Calibri" pitchFamily="34" charset="0"/>
              <a:ea typeface="標楷體" pitchFamily="65" charset="-120"/>
              <a:cs typeface="新細明體" pitchFamily="18" charset="-120"/>
            </a:endParaRPr>
          </a:p>
        </p:txBody>
      </p:sp>
      <p:sp>
        <p:nvSpPr>
          <p:cNvPr id="89091" name="Rectangle 3"/>
          <p:cNvSpPr>
            <a:spLocks noGrp="1" noChangeArrowheads="1"/>
          </p:cNvSpPr>
          <p:nvPr>
            <p:ph type="body" idx="1"/>
          </p:nvPr>
        </p:nvSpPr>
        <p:spPr/>
        <p:txBody>
          <a:bodyPr>
            <a:normAutofit/>
          </a:bodyPr>
          <a:lstStyle/>
          <a:p>
            <a:r>
              <a:rPr lang="zh-TW" altLang="zh-TW" sz="3200" dirty="0" smtClean="0">
                <a:latin typeface="Calibri" pitchFamily="34" charset="0"/>
                <a:ea typeface="標楷體" pitchFamily="65" charset="-120"/>
                <a:cs typeface="Times New Roman" pitchFamily="18" charset="0"/>
              </a:rPr>
              <a:t>通常</a:t>
            </a:r>
            <a:r>
              <a:rPr lang="zh-TW" altLang="zh-TW" sz="3200" dirty="0" smtClean="0">
                <a:latin typeface="Calibri" pitchFamily="34" charset="0"/>
                <a:ea typeface="標楷體" pitchFamily="65" charset="-120"/>
                <a:cs typeface="Times New Roman" pitchFamily="18" charset="0"/>
              </a:rPr>
              <a:t>發作於清醒的時刻</a:t>
            </a:r>
            <a:r>
              <a:rPr lang="zh-TW" altLang="zh-TW" sz="3200" dirty="0" smtClean="0">
                <a:latin typeface="Calibri" pitchFamily="34" charset="0"/>
                <a:cs typeface="Times New Roman" pitchFamily="18" charset="0"/>
              </a:rPr>
              <a:t>，</a:t>
            </a:r>
            <a:r>
              <a:rPr lang="zh-TW" altLang="zh-TW" sz="3200" dirty="0" smtClean="0">
                <a:latin typeface="Calibri" pitchFamily="34" charset="0"/>
                <a:ea typeface="標楷體" pitchFamily="65" charset="-120"/>
              </a:rPr>
              <a:t>意識障礙，伴有以上的局部性發作。合併自動症，包括如：口中喃喃自語，旁人聽不懂他在說什麼，漫無目的的手亂抓東西，扯衣解鈕，做鬼臉、比手畫腳、咋舌發聲、咀嚼、吞嚥、搓拈衣角床單、甚至起來亂走亂跑等無意識的動作。有些人可以游泳、跑步或繼續騎車。</a:t>
            </a:r>
            <a:endParaRPr lang="zh-TW" altLang="zh-TW" sz="3200" dirty="0" smtClean="0">
              <a:latin typeface="Calibri" pitchFamily="34" charset="0"/>
            </a:endParaRPr>
          </a:p>
        </p:txBody>
      </p:sp>
    </p:spTree>
    <p:extLst>
      <p:ext uri="{BB962C8B-B14F-4D97-AF65-F5344CB8AC3E}">
        <p14:creationId xmlns:p14="http://schemas.microsoft.com/office/powerpoint/2010/main" val="105047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43608" y="836712"/>
            <a:ext cx="7620000" cy="1143000"/>
          </a:xfrm>
        </p:spPr>
        <p:txBody>
          <a:bodyPr/>
          <a:lstStyle/>
          <a:p>
            <a:pPr eaLnBrk="1" hangingPunct="1">
              <a:defRPr/>
            </a:pPr>
            <a:r>
              <a:rPr lang="en-US" altLang="zh-TW" sz="3600" dirty="0" smtClean="0">
                <a:solidFill>
                  <a:srgbClr val="FF0000"/>
                </a:solidFill>
                <a:latin typeface="Calibri"/>
                <a:ea typeface="標楷體"/>
                <a:cs typeface="新細明體"/>
              </a:rPr>
              <a:t>6.</a:t>
            </a:r>
            <a:r>
              <a:rPr lang="zh-TW" altLang="zh-TW" sz="3600" dirty="0" smtClean="0">
                <a:solidFill>
                  <a:srgbClr val="FF0000"/>
                </a:solidFill>
                <a:latin typeface="Calibri"/>
                <a:ea typeface="標楷體"/>
                <a:cs typeface="新細明體"/>
              </a:rPr>
              <a:t>擴展性</a:t>
            </a:r>
            <a:r>
              <a:rPr lang="zh-TW" altLang="zh-TW" sz="3600" dirty="0">
                <a:solidFill>
                  <a:srgbClr val="FF0000"/>
                </a:solidFill>
                <a:latin typeface="Calibri"/>
                <a:ea typeface="標楷體"/>
                <a:cs typeface="新細明體"/>
              </a:rPr>
              <a:t>發作</a:t>
            </a:r>
            <a:r>
              <a:rPr lang="en-US" altLang="zh-TW" sz="3200" kern="100" dirty="0">
                <a:solidFill>
                  <a:srgbClr val="FF0000"/>
                </a:solidFill>
                <a:latin typeface="標楷體"/>
                <a:cs typeface="Calibri"/>
              </a:rPr>
              <a:t>(Focal seizure with</a:t>
            </a:r>
            <a:endParaRPr lang="zh-TW" altLang="en-US" dirty="0" smtClean="0">
              <a:solidFill>
                <a:srgbClr val="FF0000"/>
              </a:solidFill>
              <a:ea typeface="標楷體" pitchFamily="65" charset="-120"/>
            </a:endParaRPr>
          </a:p>
        </p:txBody>
      </p:sp>
      <p:sp>
        <p:nvSpPr>
          <p:cNvPr id="82947" name="Rectangle 3"/>
          <p:cNvSpPr>
            <a:spLocks noGrp="1" noChangeArrowheads="1"/>
          </p:cNvSpPr>
          <p:nvPr>
            <p:ph type="body" idx="1"/>
          </p:nvPr>
        </p:nvSpPr>
        <p:spPr>
          <a:xfrm>
            <a:off x="899592" y="2057400"/>
            <a:ext cx="6912768" cy="4800600"/>
          </a:xfrm>
        </p:spPr>
        <p:txBody>
          <a:bodyPr/>
          <a:lstStyle/>
          <a:p>
            <a:pPr>
              <a:lnSpc>
                <a:spcPts val="2000"/>
              </a:lnSpc>
              <a:spcAft>
                <a:spcPts val="0"/>
              </a:spcAft>
              <a:defRPr/>
            </a:pPr>
            <a:r>
              <a:rPr lang="en-US" altLang="zh-TW" sz="3200" b="1" kern="100" dirty="0" smtClean="0">
                <a:latin typeface="標楷體"/>
                <a:cs typeface="Calibri"/>
              </a:rPr>
              <a:t>secondary </a:t>
            </a:r>
            <a:r>
              <a:rPr lang="en-US" altLang="zh-TW" sz="3200" b="1" kern="100" dirty="0">
                <a:latin typeface="標楷體"/>
                <a:cs typeface="Calibri"/>
              </a:rPr>
              <a:t>generalization)</a:t>
            </a:r>
            <a:endParaRPr lang="zh-TW" altLang="zh-TW" sz="3200" kern="100" dirty="0">
              <a:latin typeface="Calibri"/>
              <a:cs typeface="Calibri"/>
            </a:endParaRPr>
          </a:p>
          <a:p>
            <a:pPr>
              <a:defRPr/>
            </a:pPr>
            <a:r>
              <a:rPr lang="zh-TW" altLang="zh-TW" sz="3200" dirty="0" smtClean="0">
                <a:ea typeface="標楷體"/>
                <a:cs typeface="新細明體"/>
              </a:rPr>
              <a:t>先局部肌搐發作，繼而出現大發作</a:t>
            </a:r>
            <a:r>
              <a:rPr lang="zh-TW" altLang="zh-TW" sz="3200" kern="100" dirty="0" smtClean="0">
                <a:ea typeface="標楷體"/>
                <a:cs typeface="Times New Roman"/>
              </a:rPr>
              <a:t>。</a:t>
            </a:r>
            <a:endParaRPr lang="zh-TW" altLang="en-US" dirty="0" smtClean="0"/>
          </a:p>
          <a:p>
            <a:pPr eaLnBrk="1" hangingPunct="1">
              <a:defRPr/>
            </a:pPr>
            <a:endParaRPr lang="zh-TW" altLang="en-US" dirty="0" smtClean="0"/>
          </a:p>
          <a:p>
            <a:pPr eaLnBrk="1" hangingPunct="1">
              <a:defRPr/>
            </a:pPr>
            <a:endParaRPr lang="en-US" altLang="zh-TW" dirty="0" smtClean="0"/>
          </a:p>
        </p:txBody>
      </p:sp>
    </p:spTree>
    <p:extLst>
      <p:ext uri="{BB962C8B-B14F-4D97-AF65-F5344CB8AC3E}">
        <p14:creationId xmlns:p14="http://schemas.microsoft.com/office/powerpoint/2010/main" val="3892272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44" y="548680"/>
            <a:ext cx="7620000" cy="1143000"/>
          </a:xfrm>
        </p:spPr>
        <p:txBody>
          <a:bodyPr>
            <a:normAutofit/>
          </a:bodyPr>
          <a:lstStyle/>
          <a:p>
            <a:r>
              <a:rPr lang="zh-TW" altLang="en-US" sz="4400" b="1" dirty="0" smtClean="0"/>
              <a:t>       </a:t>
            </a:r>
            <a:r>
              <a:rPr lang="zh-TW" altLang="en-US" sz="4400" b="1" dirty="0">
                <a:solidFill>
                  <a:srgbClr val="002060"/>
                </a:solidFill>
                <a:latin typeface="Adobe 楷体 Std R" pitchFamily="18" charset="-128"/>
                <a:ea typeface="Adobe 楷体 Std R" pitchFamily="18" charset="-128"/>
              </a:rPr>
              <a:t> </a:t>
            </a:r>
            <a:r>
              <a:rPr lang="zh-TW" altLang="en-US" sz="4400" b="1" dirty="0" smtClean="0">
                <a:solidFill>
                  <a:srgbClr val="002060"/>
                </a:solidFill>
                <a:latin typeface="Adobe 楷体 Std R" pitchFamily="18" charset="-128"/>
                <a:ea typeface="Adobe 楷体 Std R" pitchFamily="18" charset="-128"/>
              </a:rPr>
              <a:t>      </a:t>
            </a:r>
            <a:r>
              <a:rPr lang="zh-TW" altLang="en-US" sz="4400" dirty="0" smtClean="0">
                <a:solidFill>
                  <a:srgbClr val="002060"/>
                </a:solidFill>
                <a:latin typeface="Adobe 楷体 Std R" pitchFamily="18" charset="-128"/>
                <a:ea typeface="Adobe 楷体 Std R" pitchFamily="18" charset="-128"/>
              </a:rPr>
              <a:t>觀察與紀錄的重點</a:t>
            </a:r>
            <a:endParaRPr lang="zh-TW" altLang="en-US" sz="4400" dirty="0">
              <a:solidFill>
                <a:srgbClr val="002060"/>
              </a:solidFill>
              <a:latin typeface="Adobe 楷体 Std R" pitchFamily="18" charset="-128"/>
              <a:ea typeface="Adobe 楷体 Std R" pitchFamily="18" charset="-128"/>
            </a:endParaRPr>
          </a:p>
        </p:txBody>
      </p:sp>
      <p:sp>
        <p:nvSpPr>
          <p:cNvPr id="3" name="內容版面配置區 2"/>
          <p:cNvSpPr>
            <a:spLocks noGrp="1"/>
          </p:cNvSpPr>
          <p:nvPr>
            <p:ph sz="quarter" idx="4294967295"/>
          </p:nvPr>
        </p:nvSpPr>
        <p:spPr>
          <a:xfrm>
            <a:off x="467544" y="1601416"/>
            <a:ext cx="7848872" cy="5256584"/>
          </a:xfrm>
          <a:prstGeom prst="rect">
            <a:avLst/>
          </a:prstGeom>
        </p:spPr>
        <p:txBody>
          <a:bodyPr/>
          <a:lstStyle/>
          <a:p>
            <a:r>
              <a:rPr lang="en-US" altLang="zh-TW" dirty="0" smtClean="0"/>
              <a:t>1</a:t>
            </a:r>
            <a:r>
              <a:rPr lang="en-US" altLang="zh-TW" sz="2600" dirty="0" smtClean="0"/>
              <a:t>.</a:t>
            </a:r>
            <a:r>
              <a:rPr lang="zh-TW" altLang="en-US" sz="2600" dirty="0" smtClean="0">
                <a:latin typeface="Adobe 楷体 Std R" pitchFamily="18" charset="-128"/>
                <a:ea typeface="Adobe 楷体 Std R" pitchFamily="18" charset="-128"/>
              </a:rPr>
              <a:t>發作前是不是有任何前兆</a:t>
            </a:r>
            <a:r>
              <a:rPr lang="en-US" altLang="zh-TW" sz="2600" dirty="0" smtClean="0">
                <a:latin typeface="Adobe 楷体 Std R" pitchFamily="18" charset="-128"/>
                <a:ea typeface="Adobe 楷体 Std R" pitchFamily="18" charset="-128"/>
              </a:rPr>
              <a:t>?</a:t>
            </a:r>
            <a:r>
              <a:rPr lang="zh-TW" altLang="en-US" sz="2600" dirty="0" smtClean="0">
                <a:latin typeface="Adobe 楷体 Std R" pitchFamily="18" charset="-128"/>
                <a:ea typeface="Adobe 楷体 Std R" pitchFamily="18" charset="-128"/>
              </a:rPr>
              <a:t>如驚叫一聲</a:t>
            </a:r>
            <a:r>
              <a:rPr lang="en-US" altLang="zh-TW" sz="2600" dirty="0" smtClean="0">
                <a:latin typeface="Adobe 楷体 Std R" pitchFamily="18" charset="-128"/>
                <a:ea typeface="Adobe 楷体 Std R" pitchFamily="18" charset="-128"/>
              </a:rPr>
              <a:t>…..</a:t>
            </a:r>
            <a:r>
              <a:rPr lang="zh-TW" altLang="en-US" sz="2600" dirty="0" smtClean="0">
                <a:latin typeface="Adobe 楷体 Std R" pitchFamily="18" charset="-128"/>
                <a:ea typeface="Adobe 楷体 Std R" pitchFamily="18" charset="-128"/>
              </a:rPr>
              <a:t>等</a:t>
            </a:r>
            <a:endParaRPr lang="en-US" altLang="zh-TW" sz="2600" dirty="0" smtClean="0">
              <a:latin typeface="Adobe 楷体 Std R" pitchFamily="18" charset="-128"/>
              <a:ea typeface="Adobe 楷体 Std R" pitchFamily="18" charset="-128"/>
            </a:endParaRPr>
          </a:p>
          <a:p>
            <a:r>
              <a:rPr lang="en-US" altLang="zh-TW" sz="2600" dirty="0">
                <a:latin typeface="Adobe 楷体 Std R" pitchFamily="18" charset="-128"/>
                <a:ea typeface="Adobe 楷体 Std R" pitchFamily="18" charset="-128"/>
              </a:rPr>
              <a:t>2.</a:t>
            </a:r>
            <a:r>
              <a:rPr lang="zh-TW" altLang="en-US" sz="2600" dirty="0">
                <a:latin typeface="Adobe 楷体 Std R" pitchFamily="18" charset="-128"/>
                <a:ea typeface="Adobe 楷体 Std R" pitchFamily="18" charset="-128"/>
              </a:rPr>
              <a:t>發作時由身體何處開始，頭、臉、手或腳？</a:t>
            </a:r>
          </a:p>
          <a:p>
            <a:r>
              <a:rPr lang="en-US" altLang="zh-TW" sz="2600" dirty="0">
                <a:latin typeface="Adobe 楷体 Std R" pitchFamily="18" charset="-128"/>
                <a:ea typeface="Adobe 楷体 Std R" pitchFamily="18" charset="-128"/>
              </a:rPr>
              <a:t>3.</a:t>
            </a:r>
            <a:r>
              <a:rPr lang="zh-TW" altLang="en-US" sz="2600" dirty="0">
                <a:latin typeface="Adobe 楷体 Std R" pitchFamily="18" charset="-128"/>
                <a:ea typeface="Adobe 楷体 Std R" pitchFamily="18" charset="-128"/>
              </a:rPr>
              <a:t>發作時觀察整個身體，哪些部位受侵犯</a:t>
            </a:r>
            <a:r>
              <a:rPr lang="zh-TW" altLang="en-US" sz="2600" dirty="0" smtClean="0">
                <a:latin typeface="Adobe 楷体 Std R" pitchFamily="18" charset="-128"/>
                <a:ea typeface="Adobe 楷体 Std R" pitchFamily="18" charset="-128"/>
              </a:rPr>
              <a:t>？</a:t>
            </a:r>
            <a:endParaRPr lang="en-US" altLang="zh-TW" sz="2600" dirty="0" smtClean="0">
              <a:latin typeface="Adobe 楷体 Std R" pitchFamily="18" charset="-128"/>
              <a:ea typeface="Adobe 楷体 Std R" pitchFamily="18" charset="-128"/>
            </a:endParaRPr>
          </a:p>
          <a:p>
            <a:r>
              <a:rPr lang="zh-TW" altLang="en-US" sz="2600" dirty="0" smtClean="0">
                <a:latin typeface="Adobe 楷体 Std R" pitchFamily="18" charset="-128"/>
                <a:ea typeface="Adobe 楷体 Std R" pitchFamily="18" charset="-128"/>
              </a:rPr>
              <a:t>肌肉</a:t>
            </a:r>
            <a:r>
              <a:rPr lang="zh-TW" altLang="en-US" sz="2600" dirty="0">
                <a:latin typeface="Adobe 楷体 Std R" pitchFamily="18" charset="-128"/>
                <a:ea typeface="Adobe 楷体 Std R" pitchFamily="18" charset="-128"/>
              </a:rPr>
              <a:t>動作為強直、陣筋攣、局部發作或全身發作？發作時持續多久？</a:t>
            </a:r>
          </a:p>
          <a:p>
            <a:r>
              <a:rPr lang="en-US" altLang="zh-TW" sz="2600" dirty="0">
                <a:latin typeface="Adobe 楷体 Std R" pitchFamily="18" charset="-128"/>
                <a:ea typeface="Adobe 楷体 Std R" pitchFamily="18" charset="-128"/>
              </a:rPr>
              <a:t>4.</a:t>
            </a:r>
            <a:r>
              <a:rPr lang="zh-TW" altLang="en-US" sz="2600" dirty="0">
                <a:latin typeface="Adobe 楷体 Std R" pitchFamily="18" charset="-128"/>
                <a:ea typeface="Adobe 楷体 Std R" pitchFamily="18" charset="-128"/>
              </a:rPr>
              <a:t>發作時意識狀態如何？呼吸道是否通暢？嘴唇有否發紫？嘔吐物？大小便失禁？</a:t>
            </a:r>
          </a:p>
          <a:p>
            <a:r>
              <a:rPr lang="en-US" altLang="zh-TW" sz="2600" dirty="0">
                <a:latin typeface="Adobe 楷体 Std R" pitchFamily="18" charset="-128"/>
                <a:ea typeface="Adobe 楷体 Std R" pitchFamily="18" charset="-128"/>
              </a:rPr>
              <a:t>5.</a:t>
            </a:r>
            <a:r>
              <a:rPr lang="zh-TW" altLang="en-US" sz="2600" dirty="0">
                <a:latin typeface="Adobe 楷体 Std R" pitchFamily="18" charset="-128"/>
                <a:ea typeface="Adobe 楷体 Std R" pitchFamily="18" charset="-128"/>
              </a:rPr>
              <a:t>發作後</a:t>
            </a:r>
            <a:r>
              <a:rPr lang="zh-TW" altLang="en-US" sz="2600" dirty="0" smtClean="0">
                <a:latin typeface="Adobe 楷体 Std R" pitchFamily="18" charset="-128"/>
                <a:ea typeface="Adobe 楷体 Std R" pitchFamily="18" charset="-128"/>
              </a:rPr>
              <a:t>觀察意識</a:t>
            </a:r>
            <a:r>
              <a:rPr lang="zh-TW" altLang="en-US" sz="2600" dirty="0">
                <a:latin typeface="Adobe 楷体 Std R" pitchFamily="18" charset="-128"/>
                <a:ea typeface="Adobe 楷体 Std R" pitchFamily="18" charset="-128"/>
              </a:rPr>
              <a:t>狀況如何</a:t>
            </a:r>
            <a:r>
              <a:rPr lang="zh-TW" altLang="en-US" sz="2600" dirty="0" smtClean="0">
                <a:latin typeface="Adobe 楷体 Std R" pitchFamily="18" charset="-128"/>
                <a:ea typeface="Adobe 楷体 Std R" pitchFamily="18" charset="-128"/>
              </a:rPr>
              <a:t>？</a:t>
            </a:r>
            <a:endParaRPr lang="en-US" altLang="zh-TW" sz="2600" dirty="0">
              <a:latin typeface="Adobe 楷体 Std R" pitchFamily="18" charset="-128"/>
              <a:ea typeface="Adobe 楷体 Std R" pitchFamily="18" charset="-128"/>
            </a:endParaRPr>
          </a:p>
          <a:p>
            <a:r>
              <a:rPr lang="zh-TW" altLang="en-US" sz="2600" dirty="0" smtClean="0">
                <a:latin typeface="Adobe 楷体 Std R" pitchFamily="18" charset="-128"/>
                <a:ea typeface="Adobe 楷体 Std R" pitchFamily="18" charset="-128"/>
              </a:rPr>
              <a:t>有</a:t>
            </a:r>
            <a:r>
              <a:rPr lang="zh-TW" altLang="en-US" sz="2600" dirty="0">
                <a:latin typeface="Adobe 楷体 Std R" pitchFamily="18" charset="-128"/>
                <a:ea typeface="Adobe 楷体 Std R" pitchFamily="18" charset="-128"/>
              </a:rPr>
              <a:t>否肌肉衰弱情形、頭痛、失語、協調障礙、思考過程障礙、視聽運動感覺障礙？</a:t>
            </a:r>
          </a:p>
          <a:p>
            <a:pPr marL="114300" indent="0">
              <a:buNone/>
            </a:pPr>
            <a:endParaRPr lang="zh-TW" altLang="en-US" sz="2600" dirty="0">
              <a:latin typeface="Adobe 楷体 Std R" pitchFamily="18" charset="-128"/>
              <a:ea typeface="Adobe 楷体 Std R" pitchFamily="18" charset="-128"/>
            </a:endParaRPr>
          </a:p>
          <a:p>
            <a:endParaRPr lang="zh-TW" altLang="en-US" dirty="0"/>
          </a:p>
        </p:txBody>
      </p:sp>
    </p:spTree>
    <p:extLst>
      <p:ext uri="{BB962C8B-B14F-4D97-AF65-F5344CB8AC3E}">
        <p14:creationId xmlns:p14="http://schemas.microsoft.com/office/powerpoint/2010/main" val="416185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1560" y="188640"/>
            <a:ext cx="8229600" cy="720725"/>
          </a:xfrm>
        </p:spPr>
        <p:txBody>
          <a:bodyPr>
            <a:normAutofit fontScale="90000"/>
          </a:bodyPr>
          <a:lstStyle/>
          <a:p>
            <a:pPr algn="ctr"/>
            <a:r>
              <a:rPr lang="zh-TW" altLang="zh-TW" dirty="0">
                <a:solidFill>
                  <a:schemeClr val="tx1"/>
                </a:solidFill>
                <a:latin typeface="Adobe 楷体 Std R" pitchFamily="18" charset="-128"/>
                <a:ea typeface="Adobe 楷体 Std R" pitchFamily="18" charset="-128"/>
              </a:rPr>
              <a:t>服務對象</a:t>
            </a:r>
            <a:r>
              <a:rPr lang="zh-TW" altLang="zh-TW" kern="100" dirty="0" smtClean="0">
                <a:solidFill>
                  <a:schemeClr val="tx1"/>
                </a:solidFill>
                <a:latin typeface="Adobe 楷体 Std R" pitchFamily="18" charset="-128"/>
                <a:ea typeface="Adobe 楷体 Std R" pitchFamily="18" charset="-128"/>
                <a:cs typeface="Times New Roman"/>
              </a:rPr>
              <a:t>癲癇</a:t>
            </a:r>
            <a:r>
              <a:rPr lang="zh-TW" altLang="zh-TW" kern="100" dirty="0">
                <a:solidFill>
                  <a:schemeClr val="tx1"/>
                </a:solidFill>
                <a:latin typeface="Adobe 楷体 Std R" pitchFamily="18" charset="-128"/>
                <a:ea typeface="Adobe 楷体 Std R" pitchFamily="18" charset="-128"/>
                <a:cs typeface="Times New Roman"/>
              </a:rPr>
              <a:t>發作</a:t>
            </a:r>
            <a:r>
              <a:rPr lang="zh-TW" altLang="zh-TW" kern="100" dirty="0" smtClean="0">
                <a:solidFill>
                  <a:schemeClr val="tx1"/>
                </a:solidFill>
                <a:latin typeface="Adobe 楷体 Std R" pitchFamily="18" charset="-128"/>
                <a:ea typeface="Adobe 楷体 Std R" pitchFamily="18" charset="-128"/>
                <a:cs typeface="Times New Roman"/>
              </a:rPr>
              <a:t>記錄</a:t>
            </a:r>
            <a:endParaRPr lang="zh-TW" altLang="en-US" sz="2000" dirty="0" smtClean="0">
              <a:solidFill>
                <a:schemeClr val="tx1"/>
              </a:solidFill>
              <a:latin typeface="Adobe 楷体 Std R" pitchFamily="18" charset="-128"/>
              <a:ea typeface="Adobe 楷体 Std R" pitchFamily="18" charset="-128"/>
            </a:endParaRPr>
          </a:p>
        </p:txBody>
      </p:sp>
      <p:graphicFrame>
        <p:nvGraphicFramePr>
          <p:cNvPr id="17" name="內容版面配置區 16"/>
          <p:cNvGraphicFramePr>
            <a:graphicFrameLocks noGrp="1"/>
          </p:cNvGraphicFramePr>
          <p:nvPr>
            <p:ph idx="1"/>
            <p:extLst>
              <p:ext uri="{D42A27DB-BD31-4B8C-83A1-F6EECF244321}">
                <p14:modId xmlns:p14="http://schemas.microsoft.com/office/powerpoint/2010/main" val="114964746"/>
              </p:ext>
            </p:extLst>
          </p:nvPr>
        </p:nvGraphicFramePr>
        <p:xfrm>
          <a:off x="179512" y="1030960"/>
          <a:ext cx="8136904" cy="5046317"/>
        </p:xfrm>
        <a:graphic>
          <a:graphicData uri="http://schemas.openxmlformats.org/drawingml/2006/table">
            <a:tbl>
              <a:tblPr firstRow="1" firstCol="1" lastRow="1" lastCol="1" bandRow="1" bandCol="1">
                <a:tableStyleId>{5C22544A-7EE6-4342-B048-85BDC9FD1C3A}</a:tableStyleId>
              </a:tblPr>
              <a:tblGrid>
                <a:gridCol w="472617"/>
                <a:gridCol w="473743"/>
                <a:gridCol w="473743"/>
                <a:gridCol w="473743"/>
                <a:gridCol w="478244"/>
                <a:gridCol w="633533"/>
                <a:gridCol w="633533"/>
                <a:gridCol w="681323"/>
                <a:gridCol w="1918077"/>
                <a:gridCol w="473743"/>
                <a:gridCol w="475994"/>
                <a:gridCol w="948611"/>
              </a:tblGrid>
              <a:tr h="643046">
                <a:tc gridSpan="5">
                  <a:txBody>
                    <a:bodyPr/>
                    <a:lstStyle/>
                    <a:p>
                      <a:pPr marL="90170" algn="ctr">
                        <a:spcAft>
                          <a:spcPts val="0"/>
                        </a:spcAft>
                      </a:pPr>
                      <a:r>
                        <a:rPr lang="zh-TW" sz="2000" kern="100" dirty="0">
                          <a:solidFill>
                            <a:schemeClr val="tx1"/>
                          </a:solidFill>
                          <a:effectLst/>
                        </a:rPr>
                        <a:t>癲癇發作時間</a:t>
                      </a:r>
                      <a:endParaRPr lang="zh-TW" sz="2000" kern="100" dirty="0">
                        <a:solidFill>
                          <a:schemeClr val="tx1"/>
                        </a:solidFill>
                        <a:effectLst/>
                        <a:latin typeface="Calibri"/>
                        <a:ea typeface="新細明體"/>
                        <a:cs typeface="Calibri"/>
                      </a:endParaRPr>
                    </a:p>
                  </a:txBody>
                  <a:tcPr marL="68580" marR="68580" marT="0" marB="0" anchor="ctr">
                    <a:solidFill>
                      <a:schemeClr val="accent3">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2000" kern="100" dirty="0">
                          <a:solidFill>
                            <a:schemeClr val="tx1"/>
                          </a:solidFill>
                          <a:effectLst/>
                        </a:rPr>
                        <a:t>A.</a:t>
                      </a:r>
                      <a:r>
                        <a:rPr lang="zh-TW" sz="2000" kern="100" dirty="0">
                          <a:solidFill>
                            <a:schemeClr val="tx1"/>
                          </a:solidFill>
                          <a:effectLst/>
                        </a:rPr>
                        <a:t>泛發性發作</a:t>
                      </a:r>
                      <a:r>
                        <a:rPr lang="en-US" sz="2000" kern="100" dirty="0">
                          <a:solidFill>
                            <a:schemeClr val="tx1"/>
                          </a:solidFill>
                          <a:effectLst/>
                        </a:rPr>
                        <a:t>(</a:t>
                      </a:r>
                      <a:r>
                        <a:rPr lang="zh-TW" sz="2000" kern="100" dirty="0">
                          <a:solidFill>
                            <a:schemeClr val="tx1"/>
                          </a:solidFill>
                          <a:effectLst/>
                        </a:rPr>
                        <a:t>大發作</a:t>
                      </a:r>
                      <a:r>
                        <a:rPr lang="en-US" sz="2000" kern="100" dirty="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nchor="ctr">
                    <a:solidFill>
                      <a:schemeClr val="accent3">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2000" kern="100" dirty="0">
                          <a:solidFill>
                            <a:schemeClr val="tx1"/>
                          </a:solidFill>
                          <a:effectLst/>
                        </a:rPr>
                        <a:t>B.</a:t>
                      </a:r>
                      <a:r>
                        <a:rPr lang="zh-TW" sz="2000" kern="100" dirty="0">
                          <a:solidFill>
                            <a:schemeClr val="tx1"/>
                          </a:solidFill>
                          <a:effectLst/>
                        </a:rPr>
                        <a:t>局部性發作（小發作）</a:t>
                      </a:r>
                      <a:endParaRPr lang="zh-TW" sz="2000" kern="100" dirty="0">
                        <a:solidFill>
                          <a:schemeClr val="tx1"/>
                        </a:solidFill>
                        <a:effectLst/>
                        <a:latin typeface="Calibri"/>
                        <a:ea typeface="新細明體"/>
                        <a:cs typeface="Calibri"/>
                      </a:endParaRPr>
                    </a:p>
                  </a:txBody>
                  <a:tcPr marL="68580" marR="68580" marT="0" marB="0" anchor="ctr">
                    <a:solidFill>
                      <a:schemeClr val="accent3">
                        <a:lumMod val="20000"/>
                        <a:lumOff val="80000"/>
                      </a:schemeClr>
                    </a:solidFill>
                  </a:tcPr>
                </a:tc>
                <a:tc gridSpan="2">
                  <a:txBody>
                    <a:bodyPr/>
                    <a:lstStyle/>
                    <a:p>
                      <a:pPr>
                        <a:spcAft>
                          <a:spcPts val="0"/>
                        </a:spcAft>
                      </a:pPr>
                      <a:r>
                        <a:rPr lang="zh-TW" sz="2000" kern="100" dirty="0">
                          <a:solidFill>
                            <a:schemeClr val="tx1"/>
                          </a:solidFill>
                          <a:effectLst/>
                        </a:rPr>
                        <a:t>持續時間</a:t>
                      </a:r>
                      <a:endParaRPr lang="zh-TW" sz="2000" kern="100" dirty="0">
                        <a:solidFill>
                          <a:schemeClr val="tx1"/>
                        </a:solidFill>
                        <a:effectLst/>
                        <a:latin typeface="Calibri"/>
                        <a:ea typeface="新細明體"/>
                        <a:cs typeface="Calibri"/>
                      </a:endParaRPr>
                    </a:p>
                  </a:txBody>
                  <a:tcPr marL="68580" marR="68580" marT="0" marB="0" anchor="ctr">
                    <a:solidFill>
                      <a:schemeClr val="accent3">
                        <a:lumMod val="20000"/>
                        <a:lumOff val="80000"/>
                      </a:schemeClr>
                    </a:solidFill>
                  </a:tcPr>
                </a:tc>
                <a:tc hMerge="1">
                  <a:txBody>
                    <a:bodyPr/>
                    <a:lstStyle/>
                    <a:p>
                      <a:endParaRPr lang="zh-TW" altLang="en-US"/>
                    </a:p>
                  </a:txBody>
                  <a:tcPr/>
                </a:tc>
                <a:tc rowSpan="2">
                  <a:txBody>
                    <a:bodyPr/>
                    <a:lstStyle/>
                    <a:p>
                      <a:pPr algn="ctr">
                        <a:spcAft>
                          <a:spcPts val="0"/>
                        </a:spcAft>
                      </a:pPr>
                      <a:r>
                        <a:rPr lang="zh-TW" sz="2000" kern="100" dirty="0">
                          <a:solidFill>
                            <a:schemeClr val="tx1"/>
                          </a:solidFill>
                          <a:effectLst/>
                        </a:rPr>
                        <a:t>記錄者</a:t>
                      </a:r>
                      <a:endParaRPr lang="zh-TW" sz="2000" kern="100" dirty="0">
                        <a:solidFill>
                          <a:schemeClr val="tx1"/>
                        </a:solidFill>
                        <a:effectLst/>
                        <a:latin typeface="Calibri"/>
                        <a:ea typeface="新細明體"/>
                        <a:cs typeface="Calibri"/>
                      </a:endParaRPr>
                    </a:p>
                  </a:txBody>
                  <a:tcPr marL="68580" marR="68580" marT="0" marB="0" anchor="ctr">
                    <a:solidFill>
                      <a:schemeClr val="accent4">
                        <a:lumMod val="60000"/>
                        <a:lumOff val="40000"/>
                      </a:schemeClr>
                    </a:solidFill>
                  </a:tcPr>
                </a:tc>
              </a:tr>
              <a:tr h="0">
                <a:tc>
                  <a:txBody>
                    <a:bodyPr/>
                    <a:lstStyle/>
                    <a:p>
                      <a:pPr algn="ctr">
                        <a:spcAft>
                          <a:spcPts val="0"/>
                        </a:spcAft>
                      </a:pPr>
                      <a:r>
                        <a:rPr lang="zh-TW" sz="2000" kern="100" dirty="0">
                          <a:solidFill>
                            <a:schemeClr val="tx1"/>
                          </a:solidFill>
                          <a:effectLst/>
                        </a:rPr>
                        <a:t>月</a:t>
                      </a:r>
                      <a:endParaRPr lang="zh-TW" sz="2000" kern="100" dirty="0">
                        <a:solidFill>
                          <a:schemeClr val="tx1"/>
                        </a:solidFill>
                        <a:effectLst/>
                        <a:latin typeface="Calibri"/>
                        <a:ea typeface="新細明體"/>
                        <a:cs typeface="Calibri"/>
                      </a:endParaRPr>
                    </a:p>
                  </a:txBody>
                  <a:tcPr marL="68580" marR="68580" marT="0" marB="0" anchor="ctr">
                    <a:solidFill>
                      <a:schemeClr val="accent6">
                        <a:lumMod val="75000"/>
                      </a:schemeClr>
                    </a:solidFill>
                  </a:tcPr>
                </a:tc>
                <a:tc>
                  <a:txBody>
                    <a:bodyPr/>
                    <a:lstStyle/>
                    <a:p>
                      <a:pPr algn="ctr">
                        <a:spcAft>
                          <a:spcPts val="0"/>
                        </a:spcAft>
                      </a:pPr>
                      <a:r>
                        <a:rPr lang="zh-TW" sz="2000" kern="100" dirty="0">
                          <a:solidFill>
                            <a:schemeClr val="tx1"/>
                          </a:solidFill>
                          <a:effectLst/>
                        </a:rPr>
                        <a:t>日</a:t>
                      </a:r>
                      <a:endParaRPr lang="zh-TW" sz="2000" kern="100" dirty="0">
                        <a:solidFill>
                          <a:schemeClr val="tx1"/>
                        </a:solidFill>
                        <a:effectLst/>
                        <a:latin typeface="Calibri"/>
                        <a:ea typeface="新細明體"/>
                        <a:cs typeface="Calibri"/>
                      </a:endParaRPr>
                    </a:p>
                  </a:txBody>
                  <a:tcPr marL="68580" marR="68580" marT="0" marB="0" anchor="ctr">
                    <a:solidFill>
                      <a:schemeClr val="accent6">
                        <a:lumMod val="75000"/>
                      </a:schemeClr>
                    </a:solidFill>
                  </a:tcPr>
                </a:tc>
                <a:tc>
                  <a:txBody>
                    <a:bodyPr/>
                    <a:lstStyle/>
                    <a:p>
                      <a:pPr algn="ctr">
                        <a:spcAft>
                          <a:spcPts val="0"/>
                        </a:spcAft>
                      </a:pPr>
                      <a:r>
                        <a:rPr lang="zh-TW" sz="2000" kern="100" dirty="0">
                          <a:solidFill>
                            <a:schemeClr val="tx1"/>
                          </a:solidFill>
                          <a:effectLst/>
                        </a:rPr>
                        <a:t>時</a:t>
                      </a:r>
                      <a:endParaRPr lang="zh-TW" sz="2000" kern="100" dirty="0">
                        <a:solidFill>
                          <a:schemeClr val="tx1"/>
                        </a:solidFill>
                        <a:effectLst/>
                        <a:latin typeface="Calibri"/>
                        <a:ea typeface="新細明體"/>
                        <a:cs typeface="Calibri"/>
                      </a:endParaRPr>
                    </a:p>
                  </a:txBody>
                  <a:tcPr marL="68580" marR="68580" marT="0" marB="0" anchor="ctr">
                    <a:solidFill>
                      <a:schemeClr val="accent6">
                        <a:lumMod val="75000"/>
                      </a:schemeClr>
                    </a:solidFill>
                  </a:tcPr>
                </a:tc>
                <a:tc>
                  <a:txBody>
                    <a:bodyPr/>
                    <a:lstStyle/>
                    <a:p>
                      <a:pPr algn="ctr">
                        <a:spcAft>
                          <a:spcPts val="0"/>
                        </a:spcAft>
                      </a:pPr>
                      <a:r>
                        <a:rPr lang="zh-TW" sz="2000" kern="100" dirty="0">
                          <a:solidFill>
                            <a:schemeClr val="tx1"/>
                          </a:solidFill>
                          <a:effectLst/>
                        </a:rPr>
                        <a:t>分</a:t>
                      </a:r>
                      <a:endParaRPr lang="zh-TW" sz="2000" kern="100" dirty="0">
                        <a:solidFill>
                          <a:schemeClr val="tx1"/>
                        </a:solidFill>
                        <a:effectLst/>
                        <a:latin typeface="Calibri"/>
                        <a:ea typeface="新細明體"/>
                        <a:cs typeface="Calibri"/>
                      </a:endParaRPr>
                    </a:p>
                  </a:txBody>
                  <a:tcPr marL="68580" marR="68580" marT="0" marB="0" anchor="ctr">
                    <a:solidFill>
                      <a:schemeClr val="accent6">
                        <a:lumMod val="75000"/>
                      </a:schemeClr>
                    </a:solidFill>
                  </a:tcPr>
                </a:tc>
                <a:tc>
                  <a:txBody>
                    <a:bodyPr/>
                    <a:lstStyle/>
                    <a:p>
                      <a:pPr algn="ctr">
                        <a:spcAft>
                          <a:spcPts val="0"/>
                        </a:spcAft>
                      </a:pPr>
                      <a:r>
                        <a:rPr lang="zh-TW" sz="2000" kern="100" dirty="0">
                          <a:solidFill>
                            <a:schemeClr val="tx1"/>
                          </a:solidFill>
                          <a:effectLst/>
                        </a:rPr>
                        <a:t>秒</a:t>
                      </a:r>
                      <a:endParaRPr lang="zh-TW" sz="2000" kern="100" dirty="0">
                        <a:solidFill>
                          <a:schemeClr val="tx1"/>
                        </a:solidFill>
                        <a:effectLst/>
                        <a:latin typeface="Calibri"/>
                        <a:ea typeface="新細明體"/>
                        <a:cs typeface="Calibri"/>
                      </a:endParaRPr>
                    </a:p>
                  </a:txBody>
                  <a:tcPr marL="68580" marR="68580" marT="0" marB="0" anchor="ctr">
                    <a:solidFill>
                      <a:schemeClr val="accent6">
                        <a:lumMod val="75000"/>
                      </a:schemeClr>
                    </a:solidFill>
                  </a:tcPr>
                </a:tc>
                <a:tc gridSpan="3">
                  <a:txBody>
                    <a:bodyPr/>
                    <a:lstStyle/>
                    <a:p>
                      <a:pPr>
                        <a:spcAft>
                          <a:spcPts val="0"/>
                        </a:spcAft>
                      </a:pPr>
                      <a:r>
                        <a:rPr lang="en-US" sz="2000" kern="100" dirty="0">
                          <a:solidFill>
                            <a:schemeClr val="tx1"/>
                          </a:solidFill>
                          <a:effectLst/>
                        </a:rPr>
                        <a:t>1.</a:t>
                      </a:r>
                      <a:r>
                        <a:rPr lang="zh-TW" sz="2000" kern="100" dirty="0">
                          <a:solidFill>
                            <a:schemeClr val="tx1"/>
                          </a:solidFill>
                          <a:effectLst/>
                        </a:rPr>
                        <a:t>大發作</a:t>
                      </a:r>
                      <a:r>
                        <a:rPr lang="en-US" sz="2000" kern="100" dirty="0">
                          <a:solidFill>
                            <a:schemeClr val="tx1"/>
                          </a:solidFill>
                          <a:effectLst/>
                        </a:rPr>
                        <a:t> 2.</a:t>
                      </a:r>
                      <a:r>
                        <a:rPr lang="zh-TW" sz="2000" kern="100" dirty="0">
                          <a:solidFill>
                            <a:schemeClr val="tx1"/>
                          </a:solidFill>
                          <a:effectLst/>
                        </a:rPr>
                        <a:t>強直</a:t>
                      </a:r>
                      <a:r>
                        <a:rPr lang="en-US" sz="2000" kern="100" dirty="0">
                          <a:solidFill>
                            <a:schemeClr val="tx1"/>
                          </a:solidFill>
                          <a:effectLst/>
                        </a:rPr>
                        <a:t> 3.</a:t>
                      </a:r>
                      <a:r>
                        <a:rPr lang="zh-TW" sz="2000" kern="100" dirty="0">
                          <a:solidFill>
                            <a:schemeClr val="tx1"/>
                          </a:solidFill>
                          <a:effectLst/>
                        </a:rPr>
                        <a:t>陣攣 </a:t>
                      </a:r>
                      <a:r>
                        <a:rPr lang="en-US" sz="2000" kern="100" dirty="0">
                          <a:solidFill>
                            <a:schemeClr val="tx1"/>
                          </a:solidFill>
                          <a:effectLst/>
                        </a:rPr>
                        <a:t/>
                      </a:r>
                      <a:br>
                        <a:rPr lang="en-US" sz="2000" kern="100" dirty="0">
                          <a:solidFill>
                            <a:schemeClr val="tx1"/>
                          </a:solidFill>
                          <a:effectLst/>
                        </a:rPr>
                      </a:br>
                      <a:r>
                        <a:rPr lang="en-US" sz="2000" kern="100" dirty="0">
                          <a:solidFill>
                            <a:srgbClr val="FF0000"/>
                          </a:solidFill>
                          <a:effectLst/>
                        </a:rPr>
                        <a:t>4.</a:t>
                      </a:r>
                      <a:r>
                        <a:rPr lang="zh-TW" sz="2000" kern="100" dirty="0">
                          <a:solidFill>
                            <a:srgbClr val="FF0000"/>
                          </a:solidFill>
                          <a:effectLst/>
                        </a:rPr>
                        <a:t>點頭</a:t>
                      </a:r>
                      <a:r>
                        <a:rPr lang="en-US" sz="2000" kern="100" dirty="0">
                          <a:solidFill>
                            <a:srgbClr val="FF0000"/>
                          </a:solidFill>
                          <a:effectLst/>
                        </a:rPr>
                        <a:t> </a:t>
                      </a:r>
                      <a:r>
                        <a:rPr lang="en-US" sz="2000" kern="100" dirty="0">
                          <a:solidFill>
                            <a:schemeClr val="tx1"/>
                          </a:solidFill>
                          <a:effectLst/>
                        </a:rPr>
                        <a:t>5.</a:t>
                      </a:r>
                      <a:r>
                        <a:rPr lang="zh-TW" sz="2000" kern="100" dirty="0">
                          <a:solidFill>
                            <a:schemeClr val="tx1"/>
                          </a:solidFill>
                          <a:effectLst/>
                        </a:rPr>
                        <a:t>失張</a:t>
                      </a:r>
                      <a:r>
                        <a:rPr lang="en-US" sz="2000" kern="100" dirty="0">
                          <a:solidFill>
                            <a:schemeClr val="tx1"/>
                          </a:solidFill>
                          <a:effectLst/>
                        </a:rPr>
                        <a:t> </a:t>
                      </a:r>
                      <a:r>
                        <a:rPr lang="en-US" sz="2000" kern="100" dirty="0" smtClean="0">
                          <a:solidFill>
                            <a:schemeClr val="tx1"/>
                          </a:solidFill>
                          <a:effectLst/>
                        </a:rPr>
                        <a:t>6.</a:t>
                      </a:r>
                      <a:r>
                        <a:rPr lang="zh-TW" sz="2000" kern="100" dirty="0">
                          <a:solidFill>
                            <a:schemeClr val="tx1"/>
                          </a:solidFill>
                          <a:effectLst/>
                        </a:rPr>
                        <a:t>失神</a:t>
                      </a:r>
                      <a:endParaRPr lang="zh-TW" sz="2000" kern="100" dirty="0">
                        <a:solidFill>
                          <a:schemeClr val="tx1"/>
                        </a:solidFill>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2000" kern="100" dirty="0">
                          <a:solidFill>
                            <a:schemeClr val="tx1"/>
                          </a:solidFill>
                          <a:effectLst/>
                        </a:rPr>
                        <a:t>1.</a:t>
                      </a:r>
                      <a:r>
                        <a:rPr lang="zh-TW" sz="2000" kern="100" dirty="0">
                          <a:solidFill>
                            <a:schemeClr val="tx1"/>
                          </a:solidFill>
                          <a:effectLst/>
                        </a:rPr>
                        <a:t>肌搐性</a:t>
                      </a:r>
                      <a:r>
                        <a:rPr lang="en-US" sz="2000" kern="100" dirty="0">
                          <a:solidFill>
                            <a:schemeClr val="tx1"/>
                          </a:solidFill>
                          <a:effectLst/>
                        </a:rPr>
                        <a:t>2.</a:t>
                      </a:r>
                      <a:r>
                        <a:rPr lang="zh-TW" sz="2000" kern="100" dirty="0">
                          <a:solidFill>
                            <a:schemeClr val="tx1"/>
                          </a:solidFill>
                          <a:effectLst/>
                        </a:rPr>
                        <a:t>感覺性</a:t>
                      </a:r>
                      <a:r>
                        <a:rPr lang="en-US" sz="2000" kern="100" dirty="0">
                          <a:solidFill>
                            <a:schemeClr val="tx1"/>
                          </a:solidFill>
                          <a:effectLst/>
                        </a:rPr>
                        <a:t> 3.</a:t>
                      </a:r>
                      <a:r>
                        <a:rPr lang="zh-TW" sz="2000" kern="100" dirty="0">
                          <a:solidFill>
                            <a:schemeClr val="tx1"/>
                          </a:solidFill>
                          <a:effectLst/>
                        </a:rPr>
                        <a:t>精神性</a:t>
                      </a:r>
                      <a:r>
                        <a:rPr lang="en-US" sz="2000" kern="100" dirty="0">
                          <a:solidFill>
                            <a:schemeClr val="tx1"/>
                          </a:solidFill>
                          <a:effectLst/>
                        </a:rPr>
                        <a:t>4.ANS  5.</a:t>
                      </a:r>
                      <a:r>
                        <a:rPr lang="zh-TW" sz="2000" kern="100" dirty="0">
                          <a:solidFill>
                            <a:schemeClr val="tx1"/>
                          </a:solidFill>
                          <a:effectLst/>
                        </a:rPr>
                        <a:t>複雜</a:t>
                      </a:r>
                      <a:r>
                        <a:rPr lang="zh-TW" sz="2000" kern="100" dirty="0" smtClean="0">
                          <a:solidFill>
                            <a:schemeClr val="tx1"/>
                          </a:solidFill>
                          <a:effectLst/>
                        </a:rPr>
                        <a:t>性</a:t>
                      </a:r>
                      <a:endParaRPr lang="en-US" altLang="zh-TW" sz="2000" kern="100" dirty="0" smtClean="0">
                        <a:solidFill>
                          <a:schemeClr val="tx1"/>
                        </a:solidFill>
                        <a:effectLst/>
                      </a:endParaRPr>
                    </a:p>
                    <a:p>
                      <a:pPr>
                        <a:spcAft>
                          <a:spcPts val="0"/>
                        </a:spcAft>
                      </a:pPr>
                      <a:r>
                        <a:rPr lang="en-US" altLang="zh-TW" sz="2000" kern="100" dirty="0" smtClean="0">
                          <a:solidFill>
                            <a:schemeClr val="tx1"/>
                          </a:solidFill>
                          <a:effectLst/>
                        </a:rPr>
                        <a:t>6.</a:t>
                      </a:r>
                      <a:r>
                        <a:rPr lang="zh-TW" altLang="zh-TW" sz="2000" kern="100" dirty="0" smtClean="0">
                          <a:solidFill>
                            <a:schemeClr val="tx1"/>
                          </a:solidFill>
                          <a:effectLst/>
                        </a:rPr>
                        <a:t>擴展性</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分</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秒</a:t>
                      </a:r>
                      <a:r>
                        <a:rPr lang="en-US" sz="2000" kern="100" dirty="0">
                          <a:solidFill>
                            <a:schemeClr val="tx1"/>
                          </a:solidFill>
                          <a:effectLst/>
                        </a:rPr>
                        <a:t> </a:t>
                      </a:r>
                      <a:endParaRPr lang="zh-TW" sz="2000" kern="100" dirty="0">
                        <a:solidFill>
                          <a:schemeClr val="tx1"/>
                        </a:solidFill>
                        <a:effectLst/>
                        <a:latin typeface="Calibri"/>
                        <a:ea typeface="新細明體"/>
                        <a:cs typeface="Calibri"/>
                      </a:endParaRPr>
                    </a:p>
                  </a:txBody>
                  <a:tcPr marL="68580" marR="68580" marT="0" marB="0" anchor="ctr"/>
                </a:tc>
                <a:tc vMerge="1">
                  <a:txBody>
                    <a:bodyPr/>
                    <a:lstStyle/>
                    <a:p>
                      <a:endParaRPr lang="zh-TW" altLang="en-US"/>
                    </a:p>
                  </a:txBody>
                  <a:tcPr/>
                </a:tc>
              </a:tr>
              <a:tr h="357250">
                <a:tc>
                  <a:txBody>
                    <a:bodyPr/>
                    <a:lstStyle/>
                    <a:p>
                      <a:pPr>
                        <a:spcAft>
                          <a:spcPts val="0"/>
                        </a:spcAft>
                      </a:pPr>
                      <a:r>
                        <a:rPr lang="en-US" sz="2000" kern="100" dirty="0">
                          <a:solidFill>
                            <a:schemeClr val="tx1"/>
                          </a:solidFill>
                          <a:effectLst/>
                        </a:rPr>
                        <a:t>5</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4</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chemeClr val="tx1"/>
                          </a:solidFill>
                          <a:effectLst/>
                        </a:rPr>
                        <a:t>12</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chemeClr val="tx1"/>
                          </a:solidFill>
                          <a:effectLst/>
                        </a:rPr>
                        <a:t>16</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0</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rgbClr val="FF0000"/>
                          </a:solidFill>
                          <a:effectLst/>
                        </a:rPr>
                        <a:t>A 4</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B</a:t>
                      </a:r>
                      <a:endParaRPr lang="zh-TW" sz="2000" kern="100" dirty="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sz="2000" kern="100" dirty="0">
                          <a:solidFill>
                            <a:srgbClr val="FF0000"/>
                          </a:solidFill>
                          <a:effectLst/>
                        </a:rPr>
                        <a:t>四肢僵直，頭往下點</a:t>
                      </a:r>
                      <a:r>
                        <a:rPr lang="en-US" sz="2000" kern="100" dirty="0">
                          <a:solidFill>
                            <a:srgbClr val="FF0000"/>
                          </a:solidFill>
                          <a:effectLst/>
                        </a:rPr>
                        <a:t> </a:t>
                      </a:r>
                      <a:endParaRPr lang="zh-TW" sz="2000" kern="100" dirty="0">
                        <a:solidFill>
                          <a:srgbClr val="FF0000"/>
                        </a:solidFill>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20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sz="2000" kern="100" dirty="0">
                          <a:solidFill>
                            <a:schemeClr val="tx1"/>
                          </a:solidFill>
                          <a:effectLst/>
                        </a:rPr>
                        <a:t>劉○○</a:t>
                      </a:r>
                      <a:endParaRPr lang="zh-TW" sz="2000" kern="100" dirty="0">
                        <a:solidFill>
                          <a:schemeClr val="tx1"/>
                        </a:solidFill>
                        <a:effectLst/>
                        <a:latin typeface="Calibri"/>
                        <a:ea typeface="新細明體"/>
                        <a:cs typeface="Calibri"/>
                      </a:endParaRPr>
                    </a:p>
                  </a:txBody>
                  <a:tcPr marL="68580" marR="68580" marT="0" marB="0">
                    <a:solidFill>
                      <a:schemeClr val="accent4">
                        <a:lumMod val="60000"/>
                        <a:lumOff val="40000"/>
                      </a:schemeClr>
                    </a:solidFill>
                  </a:tcPr>
                </a:tc>
              </a:tr>
              <a:tr h="357250">
                <a:tc>
                  <a:txBody>
                    <a:bodyPr/>
                    <a:lstStyle/>
                    <a:p>
                      <a:pPr>
                        <a:spcAft>
                          <a:spcPts val="0"/>
                        </a:spcAft>
                      </a:pPr>
                      <a:r>
                        <a:rPr lang="en-US" sz="2000" kern="100" dirty="0">
                          <a:solidFill>
                            <a:schemeClr val="tx1"/>
                          </a:solidFill>
                          <a:effectLst/>
                        </a:rPr>
                        <a:t>5</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11</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chemeClr val="tx1"/>
                          </a:solidFill>
                          <a:effectLst/>
                        </a:rPr>
                        <a:t>10</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0</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rgbClr val="FF0000"/>
                          </a:solidFill>
                          <a:effectLst/>
                        </a:rPr>
                        <a:t>A 4</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B</a:t>
                      </a:r>
                      <a:endParaRPr lang="zh-TW" sz="2000" kern="10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sz="2000" kern="100" dirty="0">
                          <a:solidFill>
                            <a:srgbClr val="FF0000"/>
                          </a:solidFill>
                          <a:effectLst/>
                        </a:rPr>
                        <a:t>四肢僵直，頭往下點，發出叫聲</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10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sz="2000" kern="100" dirty="0">
                          <a:solidFill>
                            <a:schemeClr val="tx1"/>
                          </a:solidFill>
                          <a:effectLst/>
                        </a:rPr>
                        <a:t>劉○○</a:t>
                      </a:r>
                      <a:endParaRPr lang="zh-TW" sz="2000" kern="100" dirty="0">
                        <a:solidFill>
                          <a:schemeClr val="tx1"/>
                        </a:solidFill>
                        <a:effectLst/>
                        <a:latin typeface="Calibri"/>
                        <a:ea typeface="新細明體"/>
                        <a:cs typeface="Calibri"/>
                      </a:endParaRPr>
                    </a:p>
                  </a:txBody>
                  <a:tcPr marL="68580" marR="68580" marT="0" marB="0">
                    <a:solidFill>
                      <a:schemeClr val="accent4">
                        <a:lumMod val="60000"/>
                        <a:lumOff val="40000"/>
                      </a:schemeClr>
                    </a:solidFill>
                  </a:tcPr>
                </a:tc>
              </a:tr>
              <a:tr h="357250">
                <a:tc>
                  <a:txBody>
                    <a:bodyPr/>
                    <a:lstStyle/>
                    <a:p>
                      <a:pPr>
                        <a:spcAft>
                          <a:spcPts val="0"/>
                        </a:spcAft>
                      </a:pPr>
                      <a:r>
                        <a:rPr lang="en-US" sz="2000" kern="100" dirty="0">
                          <a:solidFill>
                            <a:schemeClr val="tx1"/>
                          </a:solidFill>
                          <a:effectLst/>
                        </a:rPr>
                        <a:t>5</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30</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11</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39</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rgbClr val="FF0000"/>
                          </a:solidFill>
                          <a:effectLst/>
                        </a:rPr>
                        <a:t>A 4</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B</a:t>
                      </a:r>
                      <a:endParaRPr lang="zh-TW" sz="2000" kern="10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sz="2000" kern="100" dirty="0">
                          <a:solidFill>
                            <a:srgbClr val="FF0000"/>
                          </a:solidFill>
                          <a:effectLst/>
                        </a:rPr>
                        <a:t>四肢</a:t>
                      </a:r>
                      <a:r>
                        <a:rPr lang="zh-TW" sz="2000" kern="100" dirty="0" smtClean="0">
                          <a:solidFill>
                            <a:srgbClr val="FF0000"/>
                          </a:solidFill>
                          <a:effectLst/>
                        </a:rPr>
                        <a:t>僵直</a:t>
                      </a:r>
                      <a:r>
                        <a:rPr lang="zh-TW" altLang="zh-TW" sz="2000" kern="100" dirty="0" smtClean="0">
                          <a:solidFill>
                            <a:srgbClr val="FF0000"/>
                          </a:solidFill>
                          <a:effectLst/>
                        </a:rPr>
                        <a:t>，頭往下點</a:t>
                      </a:r>
                      <a:r>
                        <a:rPr lang="zh-TW" sz="2000" kern="100" dirty="0" smtClean="0">
                          <a:solidFill>
                            <a:srgbClr val="FF0000"/>
                          </a:solidFill>
                          <a:effectLst/>
                        </a:rPr>
                        <a:t>，</a:t>
                      </a:r>
                      <a:r>
                        <a:rPr lang="zh-TW" sz="2000" kern="100" dirty="0">
                          <a:solidFill>
                            <a:srgbClr val="FF0000"/>
                          </a:solidFill>
                          <a:effectLst/>
                        </a:rPr>
                        <a:t>手握拳大叫</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35</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sz="2000" kern="100" dirty="0">
                          <a:solidFill>
                            <a:schemeClr val="tx1"/>
                          </a:solidFill>
                          <a:effectLst/>
                        </a:rPr>
                        <a:t>劉○○</a:t>
                      </a:r>
                      <a:endParaRPr lang="zh-TW" sz="2000" kern="100" dirty="0">
                        <a:solidFill>
                          <a:schemeClr val="tx1"/>
                        </a:solidFill>
                        <a:effectLst/>
                        <a:latin typeface="Calibri"/>
                        <a:ea typeface="新細明體"/>
                        <a:cs typeface="Calibri"/>
                      </a:endParaRPr>
                    </a:p>
                  </a:txBody>
                  <a:tcPr marL="68580" marR="68580" marT="0" marB="0">
                    <a:solidFill>
                      <a:schemeClr val="accent4">
                        <a:lumMod val="60000"/>
                        <a:lumOff val="40000"/>
                      </a:schemeClr>
                    </a:solidFill>
                  </a:tcPr>
                </a:tc>
              </a:tr>
              <a:tr h="643046">
                <a:tc>
                  <a:txBody>
                    <a:bodyPr/>
                    <a:lstStyle/>
                    <a:p>
                      <a:pPr>
                        <a:spcAft>
                          <a:spcPts val="0"/>
                        </a:spcAft>
                      </a:pPr>
                      <a:r>
                        <a:rPr lang="en-US" sz="2000" kern="100" dirty="0">
                          <a:solidFill>
                            <a:schemeClr val="tx1"/>
                          </a:solidFill>
                          <a:effectLst/>
                        </a:rPr>
                        <a:t>5</a:t>
                      </a:r>
                      <a:endParaRPr lang="zh-TW" sz="2000" kern="100" dirty="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31</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07</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40</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a:solidFill>
                            <a:schemeClr val="tx1"/>
                          </a:solidFill>
                          <a:effectLst/>
                        </a:rPr>
                        <a:t>0</a:t>
                      </a:r>
                      <a:endParaRPr lang="zh-TW" sz="2000" kern="100">
                        <a:solidFill>
                          <a:schemeClr val="tx1"/>
                        </a:solidFill>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2000" kern="100" dirty="0">
                          <a:solidFill>
                            <a:srgbClr val="FF0000"/>
                          </a:solidFill>
                          <a:effectLst/>
                        </a:rPr>
                        <a:t>A 4</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B</a:t>
                      </a:r>
                      <a:endParaRPr lang="zh-TW" sz="2000" kern="100" dirty="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sz="2000" kern="100" dirty="0">
                          <a:solidFill>
                            <a:srgbClr val="FF0000"/>
                          </a:solidFill>
                          <a:effectLst/>
                        </a:rPr>
                        <a:t>雙手向兩旁伸展，頭往</a:t>
                      </a:r>
                      <a:r>
                        <a:rPr lang="zh-TW" sz="2000" kern="100" dirty="0" smtClean="0">
                          <a:solidFill>
                            <a:srgbClr val="FF0000"/>
                          </a:solidFill>
                          <a:effectLst/>
                        </a:rPr>
                        <a:t>下</a:t>
                      </a:r>
                      <a:r>
                        <a:rPr lang="zh-TW" altLang="en-US" sz="2000" kern="100" dirty="0" smtClean="0">
                          <a:solidFill>
                            <a:srgbClr val="FF0000"/>
                          </a:solidFill>
                          <a:effectLst/>
                          <a:latin typeface="標楷體"/>
                          <a:ea typeface="標楷體"/>
                        </a:rPr>
                        <a:t>，</a:t>
                      </a:r>
                      <a:r>
                        <a:rPr lang="zh-TW" sz="2000" kern="100" dirty="0" smtClean="0">
                          <a:solidFill>
                            <a:srgbClr val="FF0000"/>
                          </a:solidFill>
                          <a:effectLst/>
                        </a:rPr>
                        <a:t>發出</a:t>
                      </a:r>
                      <a:r>
                        <a:rPr lang="zh-TW" sz="2000" kern="100" dirty="0">
                          <a:solidFill>
                            <a:srgbClr val="FF0000"/>
                          </a:solidFill>
                          <a:effectLst/>
                        </a:rPr>
                        <a:t>叫聲</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32</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sz="2000" kern="100" dirty="0">
                          <a:solidFill>
                            <a:schemeClr val="tx1"/>
                          </a:solidFill>
                          <a:effectLst/>
                        </a:rPr>
                        <a:t>吳○○</a:t>
                      </a:r>
                      <a:endParaRPr lang="zh-TW" sz="2000" kern="100" dirty="0">
                        <a:solidFill>
                          <a:schemeClr val="tx1"/>
                        </a:solidFill>
                        <a:effectLst/>
                        <a:latin typeface="Calibri"/>
                        <a:ea typeface="新細明體"/>
                        <a:cs typeface="Calibri"/>
                      </a:endParaRPr>
                    </a:p>
                  </a:txBody>
                  <a:tcPr marL="68580" marR="68580" marT="0" marB="0">
                    <a:solidFill>
                      <a:schemeClr val="accent4">
                        <a:lumMod val="60000"/>
                        <a:lumOff val="40000"/>
                      </a:schemeClr>
                    </a:solidFill>
                  </a:tcPr>
                </a:tc>
              </a:tr>
              <a:tr h="321525">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solidFill>
                      <a:schemeClr val="accent6">
                        <a:lumMod val="75000"/>
                      </a:schemeClr>
                    </a:solidFill>
                  </a:tcPr>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r>
              <a:tr h="321525">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r>
              <a:tr h="321525">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r>
            </a:tbl>
          </a:graphicData>
        </a:graphic>
      </p:graphicFrame>
      <p:sp>
        <p:nvSpPr>
          <p:cNvPr id="19" name="矩形圖說文字 18"/>
          <p:cNvSpPr>
            <a:spLocks noChangeArrowheads="1"/>
          </p:cNvSpPr>
          <p:nvPr/>
        </p:nvSpPr>
        <p:spPr bwMode="auto">
          <a:xfrm>
            <a:off x="971600" y="5445224"/>
            <a:ext cx="1440160" cy="1152128"/>
          </a:xfrm>
          <a:prstGeom prst="wedgeRectCallout">
            <a:avLst>
              <a:gd name="adj1" fmla="val -15685"/>
              <a:gd name="adj2" fmla="val -6808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spcAft>
                <a:spcPts val="0"/>
              </a:spcAft>
            </a:pPr>
            <a:r>
              <a:rPr lang="zh-TW" sz="1600" kern="100" dirty="0">
                <a:effectLst/>
                <a:latin typeface="Calibri"/>
                <a:ea typeface="標楷體"/>
                <a:cs typeface="Calibri"/>
              </a:rPr>
              <a:t>紀錄癲癇發作當時的日期與時間</a:t>
            </a:r>
            <a:endParaRPr lang="zh-TW" sz="1600" kern="100" dirty="0">
              <a:effectLst/>
              <a:latin typeface="Calibri"/>
              <a:ea typeface="新細明體"/>
              <a:cs typeface="Calibri"/>
            </a:endParaRPr>
          </a:p>
        </p:txBody>
      </p:sp>
      <p:sp>
        <p:nvSpPr>
          <p:cNvPr id="20" name="圓角矩形圖說文字 19"/>
          <p:cNvSpPr>
            <a:spLocks noChangeArrowheads="1"/>
          </p:cNvSpPr>
          <p:nvPr/>
        </p:nvSpPr>
        <p:spPr bwMode="auto">
          <a:xfrm>
            <a:off x="3006477" y="5301208"/>
            <a:ext cx="1133475" cy="1008112"/>
          </a:xfrm>
          <a:prstGeom prst="wedgeRoundRectCallout">
            <a:avLst>
              <a:gd name="adj1" fmla="val -57106"/>
              <a:gd name="adj2" fmla="val -70000"/>
              <a:gd name="adj3" fmla="val 16667"/>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spcAft>
                <a:spcPts val="0"/>
              </a:spcAft>
            </a:pPr>
            <a:r>
              <a:rPr lang="zh-TW" sz="1400" kern="100" dirty="0">
                <a:effectLst/>
                <a:latin typeface="Calibri"/>
                <a:ea typeface="標楷體"/>
                <a:cs typeface="Calibri"/>
              </a:rPr>
              <a:t>泛發性發作點頭屬於</a:t>
            </a:r>
            <a:r>
              <a:rPr lang="en-US" sz="1400" kern="100" dirty="0">
                <a:effectLst/>
                <a:latin typeface="Calibri"/>
                <a:ea typeface="標楷體"/>
                <a:cs typeface="Calibri"/>
              </a:rPr>
              <a:t>A4</a:t>
            </a:r>
            <a:endParaRPr lang="zh-TW" sz="1400" kern="100" dirty="0">
              <a:effectLst/>
              <a:latin typeface="Calibri"/>
              <a:ea typeface="新細明體"/>
              <a:cs typeface="Calibri"/>
            </a:endParaRPr>
          </a:p>
        </p:txBody>
      </p:sp>
      <p:sp>
        <p:nvSpPr>
          <p:cNvPr id="21" name="橢圓形圖說文字 20"/>
          <p:cNvSpPr>
            <a:spLocks noChangeArrowheads="1"/>
          </p:cNvSpPr>
          <p:nvPr/>
        </p:nvSpPr>
        <p:spPr bwMode="auto">
          <a:xfrm>
            <a:off x="4849336" y="5681233"/>
            <a:ext cx="1944216" cy="792088"/>
          </a:xfrm>
          <a:prstGeom prst="wedgeEllipseCallout">
            <a:avLst>
              <a:gd name="adj1" fmla="val -45926"/>
              <a:gd name="adj2" fmla="val -7727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spcAft>
                <a:spcPts val="0"/>
              </a:spcAft>
            </a:pPr>
            <a:r>
              <a:rPr lang="zh-TW" sz="1600" kern="100" dirty="0">
                <a:effectLst/>
                <a:latin typeface="Calibri"/>
                <a:ea typeface="標楷體"/>
                <a:cs typeface="Calibri"/>
              </a:rPr>
              <a:t>說明發作的情形</a:t>
            </a:r>
            <a:endParaRPr lang="zh-TW" sz="1600" kern="100" dirty="0">
              <a:effectLst/>
              <a:latin typeface="Calibri"/>
              <a:ea typeface="新細明體"/>
              <a:cs typeface="Calibri"/>
            </a:endParaRPr>
          </a:p>
        </p:txBody>
      </p:sp>
      <p:sp>
        <p:nvSpPr>
          <p:cNvPr id="22" name="圓角矩形圖說文字 21"/>
          <p:cNvSpPr>
            <a:spLocks noChangeArrowheads="1"/>
          </p:cNvSpPr>
          <p:nvPr/>
        </p:nvSpPr>
        <p:spPr bwMode="auto">
          <a:xfrm>
            <a:off x="7073740" y="5381952"/>
            <a:ext cx="1602715" cy="1215400"/>
          </a:xfrm>
          <a:prstGeom prst="wedgeRoundRectCallout">
            <a:avLst>
              <a:gd name="adj1" fmla="val -36199"/>
              <a:gd name="adj2" fmla="val -71644"/>
              <a:gd name="adj3" fmla="val 16667"/>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pPr>
              <a:spcAft>
                <a:spcPts val="0"/>
              </a:spcAft>
            </a:pPr>
            <a:r>
              <a:rPr lang="zh-TW" sz="2000" kern="100" dirty="0" smtClean="0">
                <a:effectLst/>
                <a:latin typeface="Calibri"/>
                <a:ea typeface="標楷體"/>
                <a:cs typeface="Calibri"/>
              </a:rPr>
              <a:t>紀錄</a:t>
            </a:r>
            <a:endParaRPr lang="en-US" altLang="zh-TW" sz="2000" kern="100" dirty="0" smtClean="0">
              <a:effectLst/>
              <a:latin typeface="Calibri"/>
              <a:ea typeface="標楷體"/>
              <a:cs typeface="Calibri"/>
            </a:endParaRPr>
          </a:p>
          <a:p>
            <a:pPr>
              <a:spcAft>
                <a:spcPts val="0"/>
              </a:spcAft>
            </a:pPr>
            <a:r>
              <a:rPr lang="zh-TW" sz="2000" kern="100" dirty="0" smtClean="0">
                <a:effectLst/>
                <a:latin typeface="Calibri"/>
                <a:ea typeface="標楷體"/>
                <a:cs typeface="Calibri"/>
              </a:rPr>
              <a:t>持續</a:t>
            </a:r>
            <a:r>
              <a:rPr lang="zh-TW" altLang="en-US" sz="2000" kern="100" dirty="0">
                <a:latin typeface="Calibri"/>
                <a:ea typeface="標楷體"/>
                <a:cs typeface="Calibri"/>
              </a:rPr>
              <a:t>發作的</a:t>
            </a:r>
            <a:endParaRPr lang="en-US" altLang="zh-TW" sz="2000" kern="100" dirty="0" smtClean="0">
              <a:effectLst/>
              <a:latin typeface="Calibri"/>
              <a:ea typeface="標楷體"/>
              <a:cs typeface="Calibri"/>
            </a:endParaRPr>
          </a:p>
          <a:p>
            <a:pPr>
              <a:spcAft>
                <a:spcPts val="0"/>
              </a:spcAft>
            </a:pPr>
            <a:r>
              <a:rPr lang="zh-TW" sz="2000" kern="100" dirty="0" smtClean="0">
                <a:effectLst/>
                <a:latin typeface="Calibri"/>
                <a:ea typeface="標楷體"/>
                <a:cs typeface="Calibri"/>
              </a:rPr>
              <a:t>時間</a:t>
            </a:r>
            <a:endParaRPr lang="zh-TW" sz="2000" kern="100" dirty="0">
              <a:effectLst/>
              <a:latin typeface="Calibri"/>
              <a:ea typeface="新細明體"/>
              <a:cs typeface="Calibri"/>
            </a:endParaRPr>
          </a:p>
        </p:txBody>
      </p:sp>
    </p:spTree>
    <p:extLst>
      <p:ext uri="{BB962C8B-B14F-4D97-AF65-F5344CB8AC3E}">
        <p14:creationId xmlns:p14="http://schemas.microsoft.com/office/powerpoint/2010/main" val="2992706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46855" y="188640"/>
            <a:ext cx="8229600" cy="720725"/>
          </a:xfrm>
        </p:spPr>
        <p:txBody>
          <a:bodyPr>
            <a:normAutofit fontScale="90000"/>
          </a:bodyPr>
          <a:lstStyle/>
          <a:p>
            <a:pPr algn="ctr"/>
            <a:r>
              <a:rPr lang="zh-TW" altLang="zh-TW" dirty="0">
                <a:solidFill>
                  <a:schemeClr val="tx1"/>
                </a:solidFill>
                <a:latin typeface="Adobe 楷体 Std R" pitchFamily="18" charset="-128"/>
                <a:ea typeface="Adobe 楷体 Std R" pitchFamily="18" charset="-128"/>
              </a:rPr>
              <a:t>服務對象</a:t>
            </a:r>
            <a:r>
              <a:rPr lang="zh-TW" altLang="zh-TW" kern="100" dirty="0" smtClean="0">
                <a:solidFill>
                  <a:schemeClr val="tx1"/>
                </a:solidFill>
                <a:latin typeface="Adobe 楷体 Std R" pitchFamily="18" charset="-128"/>
                <a:ea typeface="Adobe 楷体 Std R" pitchFamily="18" charset="-128"/>
                <a:cs typeface="Times New Roman"/>
              </a:rPr>
              <a:t>癲癇</a:t>
            </a:r>
            <a:r>
              <a:rPr lang="zh-TW" altLang="zh-TW" kern="100" dirty="0">
                <a:solidFill>
                  <a:schemeClr val="tx1"/>
                </a:solidFill>
                <a:latin typeface="Adobe 楷体 Std R" pitchFamily="18" charset="-128"/>
                <a:ea typeface="Adobe 楷体 Std R" pitchFamily="18" charset="-128"/>
                <a:cs typeface="Times New Roman"/>
              </a:rPr>
              <a:t>發作</a:t>
            </a:r>
            <a:r>
              <a:rPr lang="zh-TW" altLang="zh-TW" kern="100" dirty="0" smtClean="0">
                <a:solidFill>
                  <a:schemeClr val="tx1"/>
                </a:solidFill>
                <a:latin typeface="Adobe 楷体 Std R" pitchFamily="18" charset="-128"/>
                <a:ea typeface="Adobe 楷体 Std R" pitchFamily="18" charset="-128"/>
                <a:cs typeface="Times New Roman"/>
              </a:rPr>
              <a:t>記錄</a:t>
            </a:r>
            <a:endParaRPr lang="zh-TW" altLang="en-US" sz="2000" dirty="0" smtClean="0">
              <a:solidFill>
                <a:schemeClr val="tx1"/>
              </a:solidFill>
              <a:latin typeface="Adobe 楷体 Std R" pitchFamily="18" charset="-128"/>
              <a:ea typeface="Adobe 楷体 Std R" pitchFamily="18" charset="-128"/>
            </a:endParaRPr>
          </a:p>
        </p:txBody>
      </p:sp>
      <p:graphicFrame>
        <p:nvGraphicFramePr>
          <p:cNvPr id="17" name="內容版面配置區 16"/>
          <p:cNvGraphicFramePr>
            <a:graphicFrameLocks noGrp="1"/>
          </p:cNvGraphicFramePr>
          <p:nvPr>
            <p:ph idx="1"/>
            <p:extLst>
              <p:ext uri="{D42A27DB-BD31-4B8C-83A1-F6EECF244321}">
                <p14:modId xmlns:p14="http://schemas.microsoft.com/office/powerpoint/2010/main" val="2875391987"/>
              </p:ext>
            </p:extLst>
          </p:nvPr>
        </p:nvGraphicFramePr>
        <p:xfrm>
          <a:off x="179512" y="1043184"/>
          <a:ext cx="8136904" cy="5046317"/>
        </p:xfrm>
        <a:graphic>
          <a:graphicData uri="http://schemas.openxmlformats.org/drawingml/2006/table">
            <a:tbl>
              <a:tblPr firstRow="1" firstCol="1" lastRow="1" lastCol="1" bandRow="1" bandCol="1">
                <a:tableStyleId>{5C22544A-7EE6-4342-B048-85BDC9FD1C3A}</a:tableStyleId>
              </a:tblPr>
              <a:tblGrid>
                <a:gridCol w="472617"/>
                <a:gridCol w="473743"/>
                <a:gridCol w="473743"/>
                <a:gridCol w="473743"/>
                <a:gridCol w="478244"/>
                <a:gridCol w="633533"/>
                <a:gridCol w="633533"/>
                <a:gridCol w="681323"/>
                <a:gridCol w="1918077"/>
                <a:gridCol w="473743"/>
                <a:gridCol w="475994"/>
                <a:gridCol w="948611"/>
              </a:tblGrid>
              <a:tr h="643046">
                <a:tc gridSpan="5">
                  <a:txBody>
                    <a:bodyPr/>
                    <a:lstStyle/>
                    <a:p>
                      <a:pPr marL="90170" algn="ctr">
                        <a:spcAft>
                          <a:spcPts val="0"/>
                        </a:spcAft>
                      </a:pPr>
                      <a:r>
                        <a:rPr lang="zh-TW" sz="2000" kern="100" dirty="0">
                          <a:solidFill>
                            <a:schemeClr val="tx1"/>
                          </a:solidFill>
                          <a:effectLst/>
                        </a:rPr>
                        <a:t>癲癇發作時間</a:t>
                      </a:r>
                      <a:endParaRPr lang="zh-TW" sz="2000" kern="100" dirty="0">
                        <a:solidFill>
                          <a:schemeClr val="tx1"/>
                        </a:solidFill>
                        <a:effectLst/>
                        <a:latin typeface="Calibri"/>
                        <a:ea typeface="新細明體"/>
                        <a:cs typeface="Calibri"/>
                      </a:endParaRPr>
                    </a:p>
                  </a:txBody>
                  <a:tcPr marL="68580" marR="68580" marT="0" marB="0" anchor="ctr">
                    <a:solidFill>
                      <a:schemeClr val="accent1">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2000" kern="100" dirty="0">
                          <a:solidFill>
                            <a:schemeClr val="tx1"/>
                          </a:solidFill>
                          <a:effectLst/>
                        </a:rPr>
                        <a:t>A.</a:t>
                      </a:r>
                      <a:r>
                        <a:rPr lang="zh-TW" sz="2000" kern="100" dirty="0">
                          <a:solidFill>
                            <a:schemeClr val="tx1"/>
                          </a:solidFill>
                          <a:effectLst/>
                        </a:rPr>
                        <a:t>泛發性發作</a:t>
                      </a:r>
                      <a:r>
                        <a:rPr lang="en-US" sz="2000" kern="100" dirty="0">
                          <a:solidFill>
                            <a:schemeClr val="tx1"/>
                          </a:solidFill>
                          <a:effectLst/>
                        </a:rPr>
                        <a:t>(</a:t>
                      </a:r>
                      <a:r>
                        <a:rPr lang="zh-TW" sz="2000" kern="100" dirty="0">
                          <a:solidFill>
                            <a:schemeClr val="tx1"/>
                          </a:solidFill>
                          <a:effectLst/>
                        </a:rPr>
                        <a:t>大發作</a:t>
                      </a:r>
                      <a:r>
                        <a:rPr lang="en-US" sz="2000" kern="100" dirty="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nchor="ctr">
                    <a:solidFill>
                      <a:schemeClr val="accent1">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2000" kern="100" dirty="0">
                          <a:solidFill>
                            <a:schemeClr val="tx1"/>
                          </a:solidFill>
                          <a:effectLst/>
                        </a:rPr>
                        <a:t>B.</a:t>
                      </a:r>
                      <a:r>
                        <a:rPr lang="zh-TW" sz="2000" kern="100" dirty="0">
                          <a:solidFill>
                            <a:schemeClr val="tx1"/>
                          </a:solidFill>
                          <a:effectLst/>
                        </a:rPr>
                        <a:t>局部性發作（小發作）</a:t>
                      </a:r>
                      <a:endParaRPr lang="zh-TW" sz="2000" kern="100" dirty="0">
                        <a:solidFill>
                          <a:schemeClr val="tx1"/>
                        </a:solidFill>
                        <a:effectLst/>
                        <a:latin typeface="Calibri"/>
                        <a:ea typeface="新細明體"/>
                        <a:cs typeface="Calibri"/>
                      </a:endParaRPr>
                    </a:p>
                  </a:txBody>
                  <a:tcPr marL="68580" marR="68580" marT="0" marB="0" anchor="ctr">
                    <a:solidFill>
                      <a:schemeClr val="accent1">
                        <a:lumMod val="20000"/>
                        <a:lumOff val="80000"/>
                      </a:schemeClr>
                    </a:solidFill>
                  </a:tcPr>
                </a:tc>
                <a:tc gridSpan="2">
                  <a:txBody>
                    <a:bodyPr/>
                    <a:lstStyle/>
                    <a:p>
                      <a:pPr>
                        <a:spcAft>
                          <a:spcPts val="0"/>
                        </a:spcAft>
                      </a:pPr>
                      <a:r>
                        <a:rPr lang="zh-TW" sz="2000" kern="100" dirty="0">
                          <a:solidFill>
                            <a:schemeClr val="tx1"/>
                          </a:solidFill>
                          <a:effectLst/>
                        </a:rPr>
                        <a:t>持續時間</a:t>
                      </a:r>
                      <a:endParaRPr lang="zh-TW" sz="2000" kern="100" dirty="0">
                        <a:solidFill>
                          <a:schemeClr val="tx1"/>
                        </a:solidFill>
                        <a:effectLst/>
                        <a:latin typeface="Calibri"/>
                        <a:ea typeface="新細明體"/>
                        <a:cs typeface="Calibri"/>
                      </a:endParaRPr>
                    </a:p>
                  </a:txBody>
                  <a:tcPr marL="68580" marR="68580" marT="0" marB="0" anchor="ctr">
                    <a:solidFill>
                      <a:schemeClr val="accent1">
                        <a:lumMod val="20000"/>
                        <a:lumOff val="80000"/>
                      </a:schemeClr>
                    </a:solidFill>
                  </a:tcPr>
                </a:tc>
                <a:tc hMerge="1">
                  <a:txBody>
                    <a:bodyPr/>
                    <a:lstStyle/>
                    <a:p>
                      <a:endParaRPr lang="zh-TW" altLang="en-US"/>
                    </a:p>
                  </a:txBody>
                  <a:tcPr/>
                </a:tc>
                <a:tc rowSpan="2">
                  <a:txBody>
                    <a:bodyPr/>
                    <a:lstStyle/>
                    <a:p>
                      <a:pPr algn="ctr">
                        <a:spcAft>
                          <a:spcPts val="0"/>
                        </a:spcAft>
                      </a:pPr>
                      <a:r>
                        <a:rPr lang="zh-TW" sz="2000" kern="100" dirty="0">
                          <a:solidFill>
                            <a:schemeClr val="tx1"/>
                          </a:solidFill>
                          <a:effectLst/>
                        </a:rPr>
                        <a:t>記錄者</a:t>
                      </a:r>
                      <a:endParaRPr lang="zh-TW" sz="2000" kern="100" dirty="0">
                        <a:solidFill>
                          <a:schemeClr val="tx1"/>
                        </a:solidFill>
                        <a:effectLst/>
                        <a:latin typeface="Calibri"/>
                        <a:ea typeface="新細明體"/>
                        <a:cs typeface="Calibri"/>
                      </a:endParaRPr>
                    </a:p>
                  </a:txBody>
                  <a:tcPr marL="68580" marR="68580" marT="0" marB="0" anchor="ctr">
                    <a:solidFill>
                      <a:schemeClr val="accent3">
                        <a:lumMod val="40000"/>
                        <a:lumOff val="60000"/>
                      </a:schemeClr>
                    </a:solidFill>
                  </a:tcPr>
                </a:tc>
              </a:tr>
              <a:tr h="0">
                <a:tc>
                  <a:txBody>
                    <a:bodyPr/>
                    <a:lstStyle/>
                    <a:p>
                      <a:pPr algn="ctr">
                        <a:spcAft>
                          <a:spcPts val="0"/>
                        </a:spcAft>
                      </a:pPr>
                      <a:r>
                        <a:rPr lang="zh-TW" sz="2000" kern="100" dirty="0">
                          <a:solidFill>
                            <a:schemeClr val="tx1"/>
                          </a:solidFill>
                          <a:effectLst/>
                        </a:rPr>
                        <a:t>月</a:t>
                      </a:r>
                      <a:endParaRPr lang="zh-TW" sz="2000" kern="100" dirty="0">
                        <a:solidFill>
                          <a:schemeClr val="tx1"/>
                        </a:solidFill>
                        <a:effectLst/>
                        <a:latin typeface="Calibri"/>
                        <a:ea typeface="新細明體"/>
                        <a:cs typeface="Calibri"/>
                      </a:endParaRPr>
                    </a:p>
                  </a:txBody>
                  <a:tcPr marL="68580" marR="68580" marT="0" marB="0" anchor="ctr">
                    <a:solidFill>
                      <a:schemeClr val="accent5">
                        <a:lumMod val="75000"/>
                      </a:schemeClr>
                    </a:solidFill>
                  </a:tcPr>
                </a:tc>
                <a:tc>
                  <a:txBody>
                    <a:bodyPr/>
                    <a:lstStyle/>
                    <a:p>
                      <a:pPr algn="ctr">
                        <a:spcAft>
                          <a:spcPts val="0"/>
                        </a:spcAft>
                      </a:pPr>
                      <a:r>
                        <a:rPr lang="zh-TW" sz="2000" kern="100" dirty="0">
                          <a:solidFill>
                            <a:schemeClr val="tx1"/>
                          </a:solidFill>
                          <a:effectLst/>
                        </a:rPr>
                        <a:t>日</a:t>
                      </a:r>
                      <a:endParaRPr lang="zh-TW" sz="2000" kern="100" dirty="0">
                        <a:solidFill>
                          <a:schemeClr val="tx1"/>
                        </a:solidFill>
                        <a:effectLst/>
                        <a:latin typeface="Calibri"/>
                        <a:ea typeface="新細明體"/>
                        <a:cs typeface="Calibri"/>
                      </a:endParaRPr>
                    </a:p>
                  </a:txBody>
                  <a:tcPr marL="68580" marR="68580" marT="0" marB="0" anchor="ctr">
                    <a:solidFill>
                      <a:schemeClr val="accent5">
                        <a:lumMod val="75000"/>
                      </a:schemeClr>
                    </a:solidFill>
                  </a:tcPr>
                </a:tc>
                <a:tc>
                  <a:txBody>
                    <a:bodyPr/>
                    <a:lstStyle/>
                    <a:p>
                      <a:pPr algn="ctr">
                        <a:spcAft>
                          <a:spcPts val="0"/>
                        </a:spcAft>
                      </a:pPr>
                      <a:r>
                        <a:rPr lang="zh-TW" sz="2000" kern="100" dirty="0">
                          <a:solidFill>
                            <a:schemeClr val="tx1"/>
                          </a:solidFill>
                          <a:effectLst/>
                        </a:rPr>
                        <a:t>時</a:t>
                      </a:r>
                      <a:endParaRPr lang="zh-TW" sz="2000" kern="100" dirty="0">
                        <a:solidFill>
                          <a:schemeClr val="tx1"/>
                        </a:solidFill>
                        <a:effectLst/>
                        <a:latin typeface="Calibri"/>
                        <a:ea typeface="新細明體"/>
                        <a:cs typeface="Calibri"/>
                      </a:endParaRPr>
                    </a:p>
                  </a:txBody>
                  <a:tcPr marL="68580" marR="68580" marT="0" marB="0" anchor="ctr">
                    <a:solidFill>
                      <a:schemeClr val="accent5">
                        <a:lumMod val="75000"/>
                      </a:schemeClr>
                    </a:solidFill>
                  </a:tcPr>
                </a:tc>
                <a:tc>
                  <a:txBody>
                    <a:bodyPr/>
                    <a:lstStyle/>
                    <a:p>
                      <a:pPr algn="ctr">
                        <a:spcAft>
                          <a:spcPts val="0"/>
                        </a:spcAft>
                      </a:pPr>
                      <a:r>
                        <a:rPr lang="zh-TW" sz="2000" kern="100" dirty="0">
                          <a:solidFill>
                            <a:schemeClr val="tx1"/>
                          </a:solidFill>
                          <a:effectLst/>
                        </a:rPr>
                        <a:t>分</a:t>
                      </a:r>
                      <a:endParaRPr lang="zh-TW" sz="2000" kern="100" dirty="0">
                        <a:solidFill>
                          <a:schemeClr val="tx1"/>
                        </a:solidFill>
                        <a:effectLst/>
                        <a:latin typeface="Calibri"/>
                        <a:ea typeface="新細明體"/>
                        <a:cs typeface="Calibri"/>
                      </a:endParaRPr>
                    </a:p>
                  </a:txBody>
                  <a:tcPr marL="68580" marR="68580" marT="0" marB="0" anchor="ctr">
                    <a:solidFill>
                      <a:schemeClr val="accent5">
                        <a:lumMod val="75000"/>
                      </a:schemeClr>
                    </a:solidFill>
                  </a:tcPr>
                </a:tc>
                <a:tc>
                  <a:txBody>
                    <a:bodyPr/>
                    <a:lstStyle/>
                    <a:p>
                      <a:pPr algn="ctr">
                        <a:spcAft>
                          <a:spcPts val="0"/>
                        </a:spcAft>
                      </a:pPr>
                      <a:r>
                        <a:rPr lang="zh-TW" sz="2000" kern="100" dirty="0">
                          <a:solidFill>
                            <a:schemeClr val="tx1"/>
                          </a:solidFill>
                          <a:effectLst/>
                        </a:rPr>
                        <a:t>秒</a:t>
                      </a:r>
                      <a:endParaRPr lang="zh-TW" sz="2000" kern="100" dirty="0">
                        <a:solidFill>
                          <a:schemeClr val="tx1"/>
                        </a:solidFill>
                        <a:effectLst/>
                        <a:latin typeface="Calibri"/>
                        <a:ea typeface="新細明體"/>
                        <a:cs typeface="Calibri"/>
                      </a:endParaRPr>
                    </a:p>
                  </a:txBody>
                  <a:tcPr marL="68580" marR="68580" marT="0" marB="0" anchor="ctr">
                    <a:solidFill>
                      <a:schemeClr val="accent5">
                        <a:lumMod val="75000"/>
                      </a:schemeClr>
                    </a:solidFill>
                  </a:tcPr>
                </a:tc>
                <a:tc gridSpan="3">
                  <a:txBody>
                    <a:bodyPr/>
                    <a:lstStyle/>
                    <a:p>
                      <a:pPr>
                        <a:spcAft>
                          <a:spcPts val="0"/>
                        </a:spcAft>
                      </a:pPr>
                      <a:r>
                        <a:rPr lang="en-US" sz="2000" kern="100" dirty="0">
                          <a:solidFill>
                            <a:schemeClr val="tx1"/>
                          </a:solidFill>
                          <a:effectLst/>
                        </a:rPr>
                        <a:t>1.</a:t>
                      </a:r>
                      <a:r>
                        <a:rPr lang="zh-TW" sz="2000" kern="100" dirty="0">
                          <a:solidFill>
                            <a:schemeClr val="tx1"/>
                          </a:solidFill>
                          <a:effectLst/>
                        </a:rPr>
                        <a:t>大發作</a:t>
                      </a:r>
                      <a:r>
                        <a:rPr lang="en-US" sz="2000" kern="100" dirty="0">
                          <a:solidFill>
                            <a:schemeClr val="tx1"/>
                          </a:solidFill>
                          <a:effectLst/>
                        </a:rPr>
                        <a:t> 2.</a:t>
                      </a:r>
                      <a:r>
                        <a:rPr lang="zh-TW" sz="2000" kern="100" dirty="0">
                          <a:solidFill>
                            <a:schemeClr val="tx1"/>
                          </a:solidFill>
                          <a:effectLst/>
                        </a:rPr>
                        <a:t>強直</a:t>
                      </a:r>
                      <a:r>
                        <a:rPr lang="en-US" sz="2000" kern="100" dirty="0">
                          <a:solidFill>
                            <a:schemeClr val="tx1"/>
                          </a:solidFill>
                          <a:effectLst/>
                        </a:rPr>
                        <a:t> 3.</a:t>
                      </a:r>
                      <a:r>
                        <a:rPr lang="zh-TW" sz="2000" kern="100" dirty="0">
                          <a:solidFill>
                            <a:schemeClr val="tx1"/>
                          </a:solidFill>
                          <a:effectLst/>
                        </a:rPr>
                        <a:t>陣攣 </a:t>
                      </a:r>
                      <a:r>
                        <a:rPr lang="en-US" sz="2000" kern="100" dirty="0">
                          <a:solidFill>
                            <a:schemeClr val="tx1"/>
                          </a:solidFill>
                          <a:effectLst/>
                        </a:rPr>
                        <a:t/>
                      </a:r>
                      <a:br>
                        <a:rPr lang="en-US" sz="2000" kern="100" dirty="0">
                          <a:solidFill>
                            <a:schemeClr val="tx1"/>
                          </a:solidFill>
                          <a:effectLst/>
                        </a:rPr>
                      </a:br>
                      <a:r>
                        <a:rPr lang="en-US" sz="2000" kern="100" dirty="0">
                          <a:solidFill>
                            <a:schemeClr val="tx1"/>
                          </a:solidFill>
                          <a:effectLst/>
                        </a:rPr>
                        <a:t>4.</a:t>
                      </a:r>
                      <a:r>
                        <a:rPr lang="zh-TW" sz="2000" kern="100" dirty="0">
                          <a:solidFill>
                            <a:schemeClr val="tx1"/>
                          </a:solidFill>
                          <a:effectLst/>
                        </a:rPr>
                        <a:t>點頭</a:t>
                      </a:r>
                      <a:r>
                        <a:rPr lang="en-US" sz="2000" kern="100" dirty="0">
                          <a:solidFill>
                            <a:schemeClr val="tx1"/>
                          </a:solidFill>
                          <a:effectLst/>
                        </a:rPr>
                        <a:t> 5.</a:t>
                      </a:r>
                      <a:r>
                        <a:rPr lang="zh-TW" sz="2000" kern="100" dirty="0" smtClean="0">
                          <a:solidFill>
                            <a:schemeClr val="tx1"/>
                          </a:solidFill>
                          <a:effectLst/>
                        </a:rPr>
                        <a:t>失</a:t>
                      </a:r>
                      <a:r>
                        <a:rPr lang="en-US" altLang="zh-TW" sz="2000" kern="100" dirty="0" smtClean="0">
                          <a:solidFill>
                            <a:srgbClr val="FF0000"/>
                          </a:solidFill>
                          <a:effectLst/>
                        </a:rPr>
                        <a:t>6</a:t>
                      </a:r>
                      <a:r>
                        <a:rPr lang="en-US" sz="2000" kern="100" dirty="0" smtClean="0">
                          <a:solidFill>
                            <a:srgbClr val="FF0000"/>
                          </a:solidFill>
                          <a:effectLst/>
                        </a:rPr>
                        <a:t>.</a:t>
                      </a:r>
                      <a:r>
                        <a:rPr lang="zh-TW" sz="2000" kern="100" dirty="0">
                          <a:solidFill>
                            <a:srgbClr val="FF0000"/>
                          </a:solidFill>
                          <a:effectLst/>
                        </a:rPr>
                        <a:t>失神</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2000" kern="100" dirty="0">
                          <a:solidFill>
                            <a:schemeClr val="tx1"/>
                          </a:solidFill>
                          <a:effectLst/>
                        </a:rPr>
                        <a:t>1.</a:t>
                      </a:r>
                      <a:r>
                        <a:rPr lang="zh-TW" sz="2000" kern="100" dirty="0">
                          <a:solidFill>
                            <a:schemeClr val="tx1"/>
                          </a:solidFill>
                          <a:effectLst/>
                        </a:rPr>
                        <a:t>肌搐性</a:t>
                      </a:r>
                      <a:r>
                        <a:rPr lang="en-US" sz="2000" kern="100" dirty="0">
                          <a:solidFill>
                            <a:schemeClr val="tx1"/>
                          </a:solidFill>
                          <a:effectLst/>
                        </a:rPr>
                        <a:t>2.</a:t>
                      </a:r>
                      <a:r>
                        <a:rPr lang="zh-TW" sz="2000" kern="100" dirty="0">
                          <a:solidFill>
                            <a:schemeClr val="tx1"/>
                          </a:solidFill>
                          <a:effectLst/>
                        </a:rPr>
                        <a:t>感覺性</a:t>
                      </a:r>
                      <a:r>
                        <a:rPr lang="en-US" sz="2000" kern="100" dirty="0">
                          <a:solidFill>
                            <a:schemeClr val="tx1"/>
                          </a:solidFill>
                          <a:effectLst/>
                        </a:rPr>
                        <a:t> 3.</a:t>
                      </a:r>
                      <a:r>
                        <a:rPr lang="zh-TW" sz="2000" kern="100" dirty="0">
                          <a:solidFill>
                            <a:schemeClr val="tx1"/>
                          </a:solidFill>
                          <a:effectLst/>
                        </a:rPr>
                        <a:t>精神性</a:t>
                      </a:r>
                      <a:r>
                        <a:rPr lang="en-US" sz="2000" kern="100" dirty="0">
                          <a:solidFill>
                            <a:schemeClr val="tx1"/>
                          </a:solidFill>
                          <a:effectLst/>
                        </a:rPr>
                        <a:t>4.ANS  5.</a:t>
                      </a:r>
                      <a:r>
                        <a:rPr lang="zh-TW" sz="2000" kern="100" dirty="0">
                          <a:solidFill>
                            <a:schemeClr val="tx1"/>
                          </a:solidFill>
                          <a:effectLst/>
                        </a:rPr>
                        <a:t>複雜性 </a:t>
                      </a:r>
                      <a:endParaRPr lang="en-US" altLang="zh-TW" sz="2000" kern="100" dirty="0" smtClean="0">
                        <a:solidFill>
                          <a:schemeClr val="tx1"/>
                        </a:solidFill>
                        <a:effectLst/>
                      </a:endParaRPr>
                    </a:p>
                    <a:p>
                      <a:pPr>
                        <a:spcAft>
                          <a:spcPts val="0"/>
                        </a:spcAft>
                      </a:pPr>
                      <a:r>
                        <a:rPr lang="zh-TW" altLang="zh-TW" sz="2000" kern="100" dirty="0" smtClean="0">
                          <a:solidFill>
                            <a:schemeClr val="tx1"/>
                          </a:solidFill>
                          <a:effectLst/>
                        </a:rPr>
                        <a:t>張</a:t>
                      </a:r>
                      <a:r>
                        <a:rPr lang="en-US" altLang="zh-TW" sz="2000" kern="100" dirty="0" smtClean="0">
                          <a:solidFill>
                            <a:schemeClr val="tx1"/>
                          </a:solidFill>
                          <a:effectLst/>
                        </a:rPr>
                        <a:t> 6.</a:t>
                      </a:r>
                      <a:r>
                        <a:rPr lang="zh-TW" altLang="zh-TW" sz="2000" kern="100" dirty="0" smtClean="0">
                          <a:solidFill>
                            <a:schemeClr val="tx1"/>
                          </a:solidFill>
                          <a:effectLst/>
                        </a:rPr>
                        <a:t>擴展性</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分</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秒</a:t>
                      </a:r>
                      <a:r>
                        <a:rPr lang="en-US" sz="2000" kern="100" dirty="0">
                          <a:solidFill>
                            <a:schemeClr val="tx1"/>
                          </a:solidFill>
                          <a:effectLst/>
                        </a:rPr>
                        <a:t> </a:t>
                      </a:r>
                      <a:endParaRPr lang="zh-TW" sz="2000" kern="100" dirty="0">
                        <a:solidFill>
                          <a:schemeClr val="tx1"/>
                        </a:solidFill>
                        <a:effectLst/>
                        <a:latin typeface="Calibri"/>
                        <a:ea typeface="新細明體"/>
                        <a:cs typeface="Calibri"/>
                      </a:endParaRPr>
                    </a:p>
                  </a:txBody>
                  <a:tcPr marL="68580" marR="68580" marT="0" marB="0" anchor="ctr"/>
                </a:tc>
                <a:tc vMerge="1">
                  <a:txBody>
                    <a:bodyPr/>
                    <a:lstStyle/>
                    <a:p>
                      <a:endParaRPr lang="zh-TW" altLang="en-US"/>
                    </a:p>
                  </a:txBody>
                  <a:tcPr/>
                </a:tc>
              </a:tr>
              <a:tr h="357250">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a:solidFill>
                            <a:schemeClr val="tx1"/>
                          </a:solidFill>
                          <a:effectLst/>
                          <a:latin typeface="+mn-lt"/>
                          <a:ea typeface="+mn-ea"/>
                          <a:cs typeface="+mn-cs"/>
                        </a:rPr>
                        <a:t>5</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16</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40</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rgbClr val="FF0000"/>
                          </a:solidFill>
                          <a:effectLst/>
                        </a:rPr>
                        <a:t>A </a:t>
                      </a:r>
                      <a:r>
                        <a:rPr lang="en-US" sz="2000" kern="100" dirty="0" smtClean="0">
                          <a:solidFill>
                            <a:srgbClr val="FF0000"/>
                          </a:solidFill>
                          <a:effectLst/>
                        </a:rPr>
                        <a:t>6</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B</a:t>
                      </a:r>
                      <a:endParaRPr lang="zh-TW" sz="2000" kern="100" dirty="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altLang="zh-TW" sz="2000" b="1" kern="100" dirty="0" smtClean="0">
                          <a:effectLst/>
                          <a:ea typeface="+mn-ea"/>
                          <a:cs typeface="Calibri"/>
                        </a:rPr>
                        <a:t>坐在椅子上雙手互搓，叫無反應，雙眼無神</a:t>
                      </a:r>
                      <a:endParaRPr lang="zh-TW" sz="2000" kern="100" dirty="0">
                        <a:solidFill>
                          <a:srgbClr val="FF0000"/>
                        </a:solidFill>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altLang="zh-TW" sz="2000" kern="100" dirty="0" smtClean="0">
                          <a:solidFill>
                            <a:schemeClr val="tx1"/>
                          </a:solidFill>
                          <a:effectLst/>
                          <a:latin typeface="+mn-lt"/>
                          <a:ea typeface="+mn-ea"/>
                          <a:cs typeface="+mn-cs"/>
                        </a:rPr>
                        <a:t>1</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rPr>
                        <a:t>1</a:t>
                      </a:r>
                      <a:r>
                        <a:rPr lang="en-US" sz="2000" kern="100" dirty="0" smtClean="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a:solidFill>
                            <a:schemeClr val="tx1"/>
                          </a:solidFill>
                          <a:effectLst/>
                        </a:rPr>
                        <a:t>陳</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solidFill>
                      <a:schemeClr val="accent3">
                        <a:lumMod val="40000"/>
                        <a:lumOff val="60000"/>
                      </a:schemeClr>
                    </a:solidFill>
                  </a:tcPr>
                </a:tc>
              </a:tr>
              <a:tr h="357250">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11</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smtClean="0">
                          <a:solidFill>
                            <a:schemeClr val="tx1"/>
                          </a:solidFill>
                          <a:effectLst/>
                        </a:rPr>
                        <a:t>1</a:t>
                      </a:r>
                      <a:r>
                        <a:rPr lang="en-US" altLang="zh-TW" sz="2000" kern="100" dirty="0" smtClean="0">
                          <a:solidFill>
                            <a:schemeClr val="tx1"/>
                          </a:solidFill>
                          <a:effectLst/>
                        </a:rPr>
                        <a:t>8</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rPr>
                        <a:t>26</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rgbClr val="FF0000"/>
                          </a:solidFill>
                          <a:effectLst/>
                        </a:rPr>
                        <a:t>A </a:t>
                      </a:r>
                      <a:r>
                        <a:rPr lang="en-US" sz="2000" kern="100" dirty="0" smtClean="0">
                          <a:solidFill>
                            <a:srgbClr val="FF0000"/>
                          </a:solidFill>
                          <a:effectLst/>
                        </a:rPr>
                        <a:t>6</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B</a:t>
                      </a:r>
                      <a:endParaRPr lang="zh-TW" sz="2000" kern="10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altLang="zh-TW" sz="2000" b="1" kern="100" dirty="0" smtClean="0">
                          <a:effectLst/>
                          <a:ea typeface="+mn-ea"/>
                          <a:cs typeface="Calibri"/>
                        </a:rPr>
                        <a:t>坐在椅子上雙手互搓，叫無反應，雙眼無神</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altLang="zh-TW" sz="2000" kern="100" dirty="0">
                          <a:solidFill>
                            <a:schemeClr val="tx1"/>
                          </a:solidFill>
                          <a:effectLst/>
                          <a:latin typeface="+mn-lt"/>
                          <a:ea typeface="+mn-ea"/>
                          <a:cs typeface="+mn-cs"/>
                        </a:rPr>
                        <a:t>1</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rPr>
                        <a:t>5</a:t>
                      </a:r>
                      <a:r>
                        <a:rPr lang="en-US" sz="2000" kern="100" dirty="0" smtClean="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a:solidFill>
                            <a:schemeClr val="tx1"/>
                          </a:solidFill>
                          <a:effectLst/>
                        </a:rPr>
                        <a:t>陳</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solidFill>
                      <a:schemeClr val="accent3">
                        <a:lumMod val="40000"/>
                        <a:lumOff val="60000"/>
                      </a:schemeClr>
                    </a:solidFill>
                  </a:tcPr>
                </a:tc>
              </a:tr>
              <a:tr h="357250">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16</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18</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40</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rgbClr val="FF0000"/>
                          </a:solidFill>
                          <a:effectLst/>
                        </a:rPr>
                        <a:t>A </a:t>
                      </a:r>
                      <a:r>
                        <a:rPr lang="en-US" sz="2000" kern="100" dirty="0" smtClean="0">
                          <a:solidFill>
                            <a:srgbClr val="FF0000"/>
                          </a:solidFill>
                          <a:effectLst/>
                        </a:rPr>
                        <a:t>6</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B</a:t>
                      </a:r>
                      <a:endParaRPr lang="zh-TW" sz="2000" kern="10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altLang="zh-TW" sz="1800" b="1" kern="1200" dirty="0" smtClean="0">
                          <a:solidFill>
                            <a:schemeClr val="dk1"/>
                          </a:solidFill>
                          <a:effectLst/>
                          <a:latin typeface="+mn-lt"/>
                          <a:ea typeface="+mn-ea"/>
                          <a:cs typeface="+mn-cs"/>
                        </a:rPr>
                        <a:t>兩眼呆滯，身體小抖動</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altLang="zh-TW" sz="2000" kern="100" dirty="0">
                          <a:solidFill>
                            <a:schemeClr val="tx1"/>
                          </a:solidFill>
                          <a:effectLst/>
                          <a:latin typeface="+mn-lt"/>
                          <a:ea typeface="+mn-ea"/>
                          <a:cs typeface="+mn-cs"/>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smtClean="0">
                          <a:solidFill>
                            <a:schemeClr val="tx1"/>
                          </a:solidFill>
                          <a:effectLst/>
                        </a:rPr>
                        <a:t>3</a:t>
                      </a:r>
                      <a:r>
                        <a:rPr lang="en-US" altLang="zh-TW" sz="2000" kern="100" dirty="0" smtClean="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a:solidFill>
                            <a:schemeClr val="tx1"/>
                          </a:solidFill>
                          <a:effectLst/>
                        </a:rPr>
                        <a:t>江</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solidFill>
                      <a:schemeClr val="accent3">
                        <a:lumMod val="40000"/>
                        <a:lumOff val="60000"/>
                      </a:schemeClr>
                    </a:solidFill>
                  </a:tcPr>
                </a:tc>
              </a:tr>
              <a:tr h="643046">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23</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18</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altLang="zh-TW" sz="2000" kern="100" dirty="0" smtClean="0">
                          <a:solidFill>
                            <a:schemeClr val="tx1"/>
                          </a:solidFill>
                          <a:effectLst/>
                          <a:latin typeface="+mn-lt"/>
                          <a:ea typeface="+mn-ea"/>
                          <a:cs typeface="+mn-cs"/>
                        </a:rPr>
                        <a:t>09</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2000" kern="100" dirty="0">
                          <a:solidFill>
                            <a:srgbClr val="FF0000"/>
                          </a:solidFill>
                          <a:effectLst/>
                        </a:rPr>
                        <a:t>A </a:t>
                      </a:r>
                      <a:r>
                        <a:rPr lang="en-US" sz="2000" kern="100" dirty="0" smtClean="0">
                          <a:solidFill>
                            <a:srgbClr val="FF0000"/>
                          </a:solidFill>
                          <a:effectLst/>
                        </a:rPr>
                        <a:t>6</a:t>
                      </a:r>
                      <a:endParaRPr lang="zh-TW" sz="2000" kern="100" dirty="0">
                        <a:solidFill>
                          <a:srgbClr val="FF0000"/>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B</a:t>
                      </a:r>
                      <a:endParaRPr lang="zh-TW" sz="2000" kern="100" dirty="0">
                        <a:solidFill>
                          <a:schemeClr val="tx1"/>
                        </a:solidFill>
                        <a:effectLst/>
                        <a:latin typeface="Calibri"/>
                        <a:ea typeface="新細明體"/>
                        <a:cs typeface="Calibri"/>
                      </a:endParaRPr>
                    </a:p>
                  </a:txBody>
                  <a:tcPr marL="68580" marR="68580" marT="0" marB="0"/>
                </a:tc>
                <a:tc gridSpan="2">
                  <a:txBody>
                    <a:bodyPr/>
                    <a:lstStyle/>
                    <a:p>
                      <a:pPr>
                        <a:spcAft>
                          <a:spcPts val="0"/>
                        </a:spcAft>
                      </a:pPr>
                      <a:r>
                        <a:rPr lang="zh-TW" altLang="zh-TW" sz="1800" b="1" kern="1200" dirty="0" smtClean="0">
                          <a:solidFill>
                            <a:schemeClr val="dk1"/>
                          </a:solidFill>
                          <a:effectLst/>
                          <a:latin typeface="+mn-lt"/>
                          <a:ea typeface="+mn-ea"/>
                          <a:cs typeface="+mn-cs"/>
                        </a:rPr>
                        <a:t>雙手互搓，叫無反應，流口水</a:t>
                      </a:r>
                      <a:endParaRPr 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20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smtClean="0">
                          <a:solidFill>
                            <a:schemeClr val="tx1"/>
                          </a:solidFill>
                          <a:effectLst/>
                        </a:rPr>
                        <a:t>陳</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solidFill>
                      <a:schemeClr val="accent3">
                        <a:lumMod val="40000"/>
                        <a:lumOff val="60000"/>
                      </a:schemeClr>
                    </a:solidFill>
                  </a:tcPr>
                </a:tc>
              </a:tr>
              <a:tr h="321525">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solidFill>
                      <a:schemeClr val="accent5">
                        <a:lumMod val="75000"/>
                      </a:schemeClr>
                    </a:solidFill>
                  </a:tcPr>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solidFill>
                      <a:schemeClr val="accent3">
                        <a:lumMod val="40000"/>
                        <a:lumOff val="60000"/>
                      </a:schemeClr>
                    </a:solidFill>
                  </a:tcPr>
                </a:tc>
              </a:tr>
              <a:tr h="321525">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r>
              <a:tr h="321525">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r>
            </a:tbl>
          </a:graphicData>
        </a:graphic>
      </p:graphicFrame>
      <p:sp>
        <p:nvSpPr>
          <p:cNvPr id="19" name="矩形圖說文字 18"/>
          <p:cNvSpPr>
            <a:spLocks noChangeArrowheads="1"/>
          </p:cNvSpPr>
          <p:nvPr/>
        </p:nvSpPr>
        <p:spPr bwMode="auto">
          <a:xfrm>
            <a:off x="971600" y="5445224"/>
            <a:ext cx="1440160" cy="1152128"/>
          </a:xfrm>
          <a:prstGeom prst="wedgeRectCallout">
            <a:avLst>
              <a:gd name="adj1" fmla="val -15685"/>
              <a:gd name="adj2" fmla="val -6808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spcAft>
                <a:spcPts val="0"/>
              </a:spcAft>
            </a:pPr>
            <a:r>
              <a:rPr lang="zh-TW" sz="1600" kern="100" dirty="0">
                <a:effectLst/>
                <a:latin typeface="Calibri"/>
                <a:ea typeface="標楷體"/>
                <a:cs typeface="Calibri"/>
              </a:rPr>
              <a:t>紀錄癲癇發作當時的日期與時間</a:t>
            </a:r>
            <a:endParaRPr lang="zh-TW" sz="1600" kern="100" dirty="0">
              <a:effectLst/>
              <a:latin typeface="Calibri"/>
              <a:ea typeface="新細明體"/>
              <a:cs typeface="Calibri"/>
            </a:endParaRPr>
          </a:p>
        </p:txBody>
      </p:sp>
      <p:sp>
        <p:nvSpPr>
          <p:cNvPr id="20" name="圓角矩形圖說文字 19"/>
          <p:cNvSpPr>
            <a:spLocks noChangeArrowheads="1"/>
          </p:cNvSpPr>
          <p:nvPr/>
        </p:nvSpPr>
        <p:spPr bwMode="auto">
          <a:xfrm>
            <a:off x="3006477" y="5301208"/>
            <a:ext cx="1133475" cy="1008112"/>
          </a:xfrm>
          <a:prstGeom prst="wedgeRoundRectCallout">
            <a:avLst>
              <a:gd name="adj1" fmla="val -57106"/>
              <a:gd name="adj2" fmla="val -70000"/>
              <a:gd name="adj3" fmla="val 16667"/>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spcAft>
                <a:spcPts val="0"/>
              </a:spcAft>
            </a:pPr>
            <a:r>
              <a:rPr lang="zh-TW" altLang="en-US" sz="1400" kern="100" dirty="0">
                <a:latin typeface="Calibri"/>
                <a:ea typeface="標楷體"/>
                <a:cs typeface="Calibri"/>
              </a:rPr>
              <a:t>失</a:t>
            </a:r>
            <a:r>
              <a:rPr lang="zh-TW" altLang="en-US" sz="1400" kern="100" dirty="0" smtClean="0">
                <a:latin typeface="Calibri"/>
                <a:ea typeface="標楷體"/>
                <a:cs typeface="Calibri"/>
              </a:rPr>
              <a:t>神</a:t>
            </a:r>
            <a:r>
              <a:rPr lang="zh-TW" sz="1400" kern="100" dirty="0" smtClean="0">
                <a:effectLst/>
                <a:latin typeface="Calibri"/>
                <a:ea typeface="標楷體"/>
                <a:cs typeface="Calibri"/>
              </a:rPr>
              <a:t>發作屬於</a:t>
            </a:r>
            <a:r>
              <a:rPr lang="en-US" sz="1400" kern="100" dirty="0" smtClean="0">
                <a:effectLst/>
                <a:latin typeface="Calibri"/>
                <a:ea typeface="標楷體"/>
                <a:cs typeface="Calibri"/>
              </a:rPr>
              <a:t>A</a:t>
            </a:r>
            <a:r>
              <a:rPr lang="en-US" altLang="zh-TW" sz="1400" kern="100" dirty="0">
                <a:latin typeface="Calibri"/>
                <a:ea typeface="標楷體"/>
                <a:cs typeface="Calibri"/>
              </a:rPr>
              <a:t>6</a:t>
            </a:r>
            <a:endParaRPr lang="zh-TW" sz="1400" kern="100" dirty="0">
              <a:effectLst/>
              <a:latin typeface="Calibri"/>
              <a:ea typeface="新細明體"/>
              <a:cs typeface="Calibri"/>
            </a:endParaRPr>
          </a:p>
        </p:txBody>
      </p:sp>
      <p:sp>
        <p:nvSpPr>
          <p:cNvPr id="21" name="橢圓形圖說文字 20"/>
          <p:cNvSpPr>
            <a:spLocks noChangeArrowheads="1"/>
          </p:cNvSpPr>
          <p:nvPr/>
        </p:nvSpPr>
        <p:spPr bwMode="auto">
          <a:xfrm>
            <a:off x="4849336" y="5681233"/>
            <a:ext cx="1944216" cy="792088"/>
          </a:xfrm>
          <a:prstGeom prst="wedgeEllipseCallout">
            <a:avLst>
              <a:gd name="adj1" fmla="val -45926"/>
              <a:gd name="adj2" fmla="val -7727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spcAft>
                <a:spcPts val="0"/>
              </a:spcAft>
            </a:pPr>
            <a:r>
              <a:rPr lang="zh-TW" sz="1600" kern="100" dirty="0">
                <a:effectLst/>
                <a:latin typeface="Calibri"/>
                <a:ea typeface="標楷體"/>
                <a:cs typeface="Calibri"/>
              </a:rPr>
              <a:t>說明發作的情形</a:t>
            </a:r>
            <a:endParaRPr lang="zh-TW" sz="1600" kern="100" dirty="0">
              <a:effectLst/>
              <a:latin typeface="Calibri"/>
              <a:ea typeface="新細明體"/>
              <a:cs typeface="Calibri"/>
            </a:endParaRPr>
          </a:p>
        </p:txBody>
      </p:sp>
      <p:sp>
        <p:nvSpPr>
          <p:cNvPr id="22" name="圓角矩形圖說文字 21"/>
          <p:cNvSpPr>
            <a:spLocks noChangeArrowheads="1"/>
          </p:cNvSpPr>
          <p:nvPr/>
        </p:nvSpPr>
        <p:spPr bwMode="auto">
          <a:xfrm>
            <a:off x="7073740" y="5381952"/>
            <a:ext cx="1602715" cy="1215400"/>
          </a:xfrm>
          <a:prstGeom prst="wedgeRoundRectCallout">
            <a:avLst>
              <a:gd name="adj1" fmla="val -36199"/>
              <a:gd name="adj2" fmla="val -71644"/>
              <a:gd name="adj3" fmla="val 16667"/>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pPr>
              <a:spcAft>
                <a:spcPts val="0"/>
              </a:spcAft>
            </a:pPr>
            <a:r>
              <a:rPr lang="zh-TW" sz="2000" kern="100" dirty="0" smtClean="0">
                <a:effectLst/>
                <a:latin typeface="Calibri"/>
                <a:ea typeface="標楷體"/>
                <a:cs typeface="Calibri"/>
              </a:rPr>
              <a:t>紀錄</a:t>
            </a:r>
            <a:endParaRPr lang="en-US" altLang="zh-TW" sz="2000" kern="100" dirty="0" smtClean="0">
              <a:effectLst/>
              <a:latin typeface="Calibri"/>
              <a:ea typeface="標楷體"/>
              <a:cs typeface="Calibri"/>
            </a:endParaRPr>
          </a:p>
          <a:p>
            <a:pPr>
              <a:spcAft>
                <a:spcPts val="0"/>
              </a:spcAft>
            </a:pPr>
            <a:r>
              <a:rPr lang="zh-TW" sz="2000" kern="100" dirty="0" smtClean="0">
                <a:effectLst/>
                <a:latin typeface="Calibri"/>
                <a:ea typeface="標楷體"/>
                <a:cs typeface="Calibri"/>
              </a:rPr>
              <a:t>持續</a:t>
            </a:r>
            <a:r>
              <a:rPr lang="zh-TW" altLang="en-US" sz="2000" kern="100" dirty="0">
                <a:latin typeface="Calibri"/>
                <a:ea typeface="標楷體"/>
                <a:cs typeface="Calibri"/>
              </a:rPr>
              <a:t>發作的</a:t>
            </a:r>
            <a:endParaRPr lang="en-US" altLang="zh-TW" sz="2000" kern="100" dirty="0" smtClean="0">
              <a:effectLst/>
              <a:latin typeface="Calibri"/>
              <a:ea typeface="標楷體"/>
              <a:cs typeface="Calibri"/>
            </a:endParaRPr>
          </a:p>
          <a:p>
            <a:pPr>
              <a:spcAft>
                <a:spcPts val="0"/>
              </a:spcAft>
            </a:pPr>
            <a:r>
              <a:rPr lang="zh-TW" sz="2000" kern="100" dirty="0" smtClean="0">
                <a:effectLst/>
                <a:latin typeface="Calibri"/>
                <a:ea typeface="標楷體"/>
                <a:cs typeface="Calibri"/>
              </a:rPr>
              <a:t>時間</a:t>
            </a:r>
            <a:endParaRPr lang="zh-TW" sz="2000" kern="100" dirty="0">
              <a:effectLst/>
              <a:latin typeface="Calibri"/>
              <a:ea typeface="新細明體"/>
              <a:cs typeface="Calibri"/>
            </a:endParaRPr>
          </a:p>
        </p:txBody>
      </p:sp>
    </p:spTree>
    <p:extLst>
      <p:ext uri="{BB962C8B-B14F-4D97-AF65-F5344CB8AC3E}">
        <p14:creationId xmlns:p14="http://schemas.microsoft.com/office/powerpoint/2010/main" val="3349194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42585" y="404664"/>
            <a:ext cx="8229600" cy="720725"/>
          </a:xfrm>
        </p:spPr>
        <p:txBody>
          <a:bodyPr>
            <a:normAutofit fontScale="90000"/>
          </a:bodyPr>
          <a:lstStyle/>
          <a:p>
            <a:pPr algn="ctr"/>
            <a:r>
              <a:rPr lang="zh-TW" altLang="zh-TW" dirty="0">
                <a:solidFill>
                  <a:schemeClr val="tx1"/>
                </a:solidFill>
                <a:latin typeface="Adobe 楷体 Std R" pitchFamily="18" charset="-128"/>
                <a:ea typeface="Adobe 楷体 Std R" pitchFamily="18" charset="-128"/>
              </a:rPr>
              <a:t>服務對象</a:t>
            </a:r>
            <a:r>
              <a:rPr lang="zh-TW" altLang="zh-TW" kern="100" dirty="0" smtClean="0">
                <a:solidFill>
                  <a:schemeClr val="tx1"/>
                </a:solidFill>
                <a:latin typeface="Adobe 楷体 Std R" pitchFamily="18" charset="-128"/>
                <a:ea typeface="Adobe 楷体 Std R" pitchFamily="18" charset="-128"/>
                <a:cs typeface="Times New Roman"/>
              </a:rPr>
              <a:t>癲癇</a:t>
            </a:r>
            <a:r>
              <a:rPr lang="zh-TW" altLang="zh-TW" kern="100" dirty="0">
                <a:solidFill>
                  <a:schemeClr val="tx1"/>
                </a:solidFill>
                <a:latin typeface="Adobe 楷体 Std R" pitchFamily="18" charset="-128"/>
                <a:ea typeface="Adobe 楷体 Std R" pitchFamily="18" charset="-128"/>
                <a:cs typeface="Times New Roman"/>
              </a:rPr>
              <a:t>發作</a:t>
            </a:r>
            <a:r>
              <a:rPr lang="zh-TW" altLang="zh-TW" kern="100" dirty="0" smtClean="0">
                <a:solidFill>
                  <a:schemeClr val="tx1"/>
                </a:solidFill>
                <a:latin typeface="Adobe 楷体 Std R" pitchFamily="18" charset="-128"/>
                <a:ea typeface="Adobe 楷体 Std R" pitchFamily="18" charset="-128"/>
                <a:cs typeface="Times New Roman"/>
              </a:rPr>
              <a:t>記錄</a:t>
            </a:r>
            <a:endParaRPr lang="zh-TW" altLang="en-US" sz="2000" dirty="0" smtClean="0">
              <a:solidFill>
                <a:schemeClr val="tx1"/>
              </a:solidFill>
              <a:latin typeface="Adobe 楷体 Std R" pitchFamily="18" charset="-128"/>
              <a:ea typeface="Adobe 楷体 Std R" pitchFamily="18" charset="-128"/>
            </a:endParaRPr>
          </a:p>
        </p:txBody>
      </p:sp>
      <p:graphicFrame>
        <p:nvGraphicFramePr>
          <p:cNvPr id="17" name="內容版面配置區 16"/>
          <p:cNvGraphicFramePr>
            <a:graphicFrameLocks noGrp="1"/>
          </p:cNvGraphicFramePr>
          <p:nvPr>
            <p:ph idx="1"/>
            <p:extLst>
              <p:ext uri="{D42A27DB-BD31-4B8C-83A1-F6EECF244321}">
                <p14:modId xmlns:p14="http://schemas.microsoft.com/office/powerpoint/2010/main" val="373107864"/>
              </p:ext>
            </p:extLst>
          </p:nvPr>
        </p:nvGraphicFramePr>
        <p:xfrm>
          <a:off x="395537" y="1196751"/>
          <a:ext cx="8136904" cy="4541617"/>
        </p:xfrm>
        <a:graphic>
          <a:graphicData uri="http://schemas.openxmlformats.org/drawingml/2006/table">
            <a:tbl>
              <a:tblPr firstRow="1" firstCol="1" lastRow="1" lastCol="1" bandRow="1" bandCol="1">
                <a:tableStyleId>{5C22544A-7EE6-4342-B048-85BDC9FD1C3A}</a:tableStyleId>
              </a:tblPr>
              <a:tblGrid>
                <a:gridCol w="472617"/>
                <a:gridCol w="473743"/>
                <a:gridCol w="473743"/>
                <a:gridCol w="473743"/>
                <a:gridCol w="478244"/>
                <a:gridCol w="633533"/>
                <a:gridCol w="633533"/>
                <a:gridCol w="681323"/>
                <a:gridCol w="1918077"/>
                <a:gridCol w="473743"/>
                <a:gridCol w="475994"/>
                <a:gridCol w="948611"/>
              </a:tblGrid>
              <a:tr h="643046">
                <a:tc gridSpan="5">
                  <a:txBody>
                    <a:bodyPr/>
                    <a:lstStyle/>
                    <a:p>
                      <a:pPr marL="90170" algn="ctr">
                        <a:spcAft>
                          <a:spcPts val="0"/>
                        </a:spcAft>
                      </a:pPr>
                      <a:r>
                        <a:rPr lang="zh-TW" sz="2000" kern="100" dirty="0">
                          <a:solidFill>
                            <a:schemeClr val="tx1"/>
                          </a:solidFill>
                          <a:effectLst/>
                        </a:rPr>
                        <a:t>癲癇發作時間</a:t>
                      </a:r>
                      <a:endParaRPr lang="zh-TW" sz="2000" kern="100" dirty="0">
                        <a:solidFill>
                          <a:schemeClr val="tx1"/>
                        </a:solidFill>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2000" kern="100" dirty="0">
                          <a:solidFill>
                            <a:schemeClr val="tx1"/>
                          </a:solidFill>
                          <a:effectLst/>
                        </a:rPr>
                        <a:t>A.</a:t>
                      </a:r>
                      <a:r>
                        <a:rPr lang="zh-TW" sz="2000" kern="100" dirty="0">
                          <a:solidFill>
                            <a:schemeClr val="tx1"/>
                          </a:solidFill>
                          <a:effectLst/>
                        </a:rPr>
                        <a:t>泛發性發作</a:t>
                      </a:r>
                      <a:r>
                        <a:rPr lang="en-US" sz="2000" kern="100" dirty="0">
                          <a:solidFill>
                            <a:schemeClr val="tx1"/>
                          </a:solidFill>
                          <a:effectLst/>
                        </a:rPr>
                        <a:t>(</a:t>
                      </a:r>
                      <a:r>
                        <a:rPr lang="zh-TW" sz="2000" kern="100" dirty="0">
                          <a:solidFill>
                            <a:schemeClr val="tx1"/>
                          </a:solidFill>
                          <a:effectLst/>
                        </a:rPr>
                        <a:t>大發作</a:t>
                      </a:r>
                      <a:r>
                        <a:rPr lang="en-US" sz="2000" kern="100" dirty="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2000" kern="100" dirty="0">
                          <a:solidFill>
                            <a:schemeClr val="tx1"/>
                          </a:solidFill>
                          <a:effectLst/>
                        </a:rPr>
                        <a:t>B.</a:t>
                      </a:r>
                      <a:r>
                        <a:rPr lang="zh-TW" sz="2000" kern="100" dirty="0">
                          <a:solidFill>
                            <a:schemeClr val="tx1"/>
                          </a:solidFill>
                          <a:effectLst/>
                        </a:rPr>
                        <a:t>局部性發作（小發作）</a:t>
                      </a:r>
                      <a:endParaRPr lang="zh-TW" sz="2000" kern="100" dirty="0">
                        <a:solidFill>
                          <a:schemeClr val="tx1"/>
                        </a:solidFill>
                        <a:effectLst/>
                        <a:latin typeface="Calibri"/>
                        <a:ea typeface="新細明體"/>
                        <a:cs typeface="Calibri"/>
                      </a:endParaRPr>
                    </a:p>
                  </a:txBody>
                  <a:tcPr marL="68580" marR="68580" marT="0" marB="0" anchor="ctr"/>
                </a:tc>
                <a:tc gridSpan="2">
                  <a:txBody>
                    <a:bodyPr/>
                    <a:lstStyle/>
                    <a:p>
                      <a:pPr>
                        <a:spcAft>
                          <a:spcPts val="0"/>
                        </a:spcAft>
                      </a:pPr>
                      <a:r>
                        <a:rPr lang="zh-TW" sz="2000" kern="100" dirty="0">
                          <a:solidFill>
                            <a:schemeClr val="tx1"/>
                          </a:solidFill>
                          <a:effectLst/>
                        </a:rPr>
                        <a:t>持續時間</a:t>
                      </a:r>
                      <a:endParaRPr lang="zh-TW" sz="2000" kern="100" dirty="0">
                        <a:solidFill>
                          <a:schemeClr val="tx1"/>
                        </a:solidFill>
                        <a:effectLst/>
                        <a:latin typeface="Calibri"/>
                        <a:ea typeface="新細明體"/>
                        <a:cs typeface="Calibri"/>
                      </a:endParaRPr>
                    </a:p>
                  </a:txBody>
                  <a:tcPr marL="68580" marR="68580" marT="0" marB="0" anchor="ctr"/>
                </a:tc>
                <a:tc hMerge="1">
                  <a:txBody>
                    <a:bodyPr/>
                    <a:lstStyle/>
                    <a:p>
                      <a:endParaRPr lang="zh-TW" altLang="en-US"/>
                    </a:p>
                  </a:txBody>
                  <a:tcPr/>
                </a:tc>
                <a:tc rowSpan="2">
                  <a:txBody>
                    <a:bodyPr/>
                    <a:lstStyle/>
                    <a:p>
                      <a:pPr algn="ctr">
                        <a:spcAft>
                          <a:spcPts val="0"/>
                        </a:spcAft>
                      </a:pPr>
                      <a:r>
                        <a:rPr lang="zh-TW" sz="2000" kern="100" dirty="0">
                          <a:solidFill>
                            <a:schemeClr val="tx1"/>
                          </a:solidFill>
                          <a:effectLst/>
                        </a:rPr>
                        <a:t>記錄者</a:t>
                      </a:r>
                      <a:endParaRPr lang="zh-TW" sz="2000" kern="100" dirty="0">
                        <a:solidFill>
                          <a:schemeClr val="tx1"/>
                        </a:solidFill>
                        <a:effectLst/>
                        <a:latin typeface="Calibri"/>
                        <a:ea typeface="新細明體"/>
                        <a:cs typeface="Calibri"/>
                      </a:endParaRPr>
                    </a:p>
                  </a:txBody>
                  <a:tcPr marL="68580" marR="68580" marT="0" marB="0" anchor="ctr"/>
                </a:tc>
              </a:tr>
              <a:tr h="0">
                <a:tc>
                  <a:txBody>
                    <a:bodyPr/>
                    <a:lstStyle/>
                    <a:p>
                      <a:pPr algn="ctr">
                        <a:spcAft>
                          <a:spcPts val="0"/>
                        </a:spcAft>
                      </a:pPr>
                      <a:r>
                        <a:rPr lang="zh-TW" sz="2000" kern="100" dirty="0">
                          <a:solidFill>
                            <a:schemeClr val="tx1"/>
                          </a:solidFill>
                          <a:effectLst/>
                        </a:rPr>
                        <a:t>月</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日</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時</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分</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秒</a:t>
                      </a:r>
                      <a:endParaRPr lang="zh-TW" sz="2000" kern="100" dirty="0">
                        <a:solidFill>
                          <a:schemeClr val="tx1"/>
                        </a:solidFill>
                        <a:effectLst/>
                        <a:latin typeface="Calibri"/>
                        <a:ea typeface="新細明體"/>
                        <a:cs typeface="Calibri"/>
                      </a:endParaRPr>
                    </a:p>
                  </a:txBody>
                  <a:tcPr marL="68580" marR="68580" marT="0" marB="0" anchor="ctr"/>
                </a:tc>
                <a:tc gridSpan="3">
                  <a:txBody>
                    <a:bodyPr/>
                    <a:lstStyle/>
                    <a:p>
                      <a:pPr>
                        <a:spcAft>
                          <a:spcPts val="0"/>
                        </a:spcAft>
                      </a:pPr>
                      <a:r>
                        <a:rPr lang="en-US" sz="2000" kern="100" dirty="0">
                          <a:solidFill>
                            <a:schemeClr val="tx1"/>
                          </a:solidFill>
                          <a:effectLst/>
                        </a:rPr>
                        <a:t>1.</a:t>
                      </a:r>
                      <a:r>
                        <a:rPr lang="zh-TW" sz="2000" kern="100" dirty="0">
                          <a:solidFill>
                            <a:schemeClr val="tx1"/>
                          </a:solidFill>
                          <a:effectLst/>
                        </a:rPr>
                        <a:t>大發作</a:t>
                      </a:r>
                      <a:r>
                        <a:rPr lang="en-US" sz="2000" kern="100" dirty="0">
                          <a:solidFill>
                            <a:schemeClr val="tx1"/>
                          </a:solidFill>
                          <a:effectLst/>
                        </a:rPr>
                        <a:t> 2.</a:t>
                      </a:r>
                      <a:r>
                        <a:rPr lang="zh-TW" sz="2000" kern="100" dirty="0">
                          <a:solidFill>
                            <a:schemeClr val="tx1"/>
                          </a:solidFill>
                          <a:effectLst/>
                        </a:rPr>
                        <a:t>強直</a:t>
                      </a:r>
                      <a:r>
                        <a:rPr lang="en-US" sz="2000" kern="100" dirty="0">
                          <a:solidFill>
                            <a:schemeClr val="tx1"/>
                          </a:solidFill>
                          <a:effectLst/>
                        </a:rPr>
                        <a:t> 3.</a:t>
                      </a:r>
                      <a:r>
                        <a:rPr lang="zh-TW" sz="2000" kern="100" dirty="0">
                          <a:solidFill>
                            <a:schemeClr val="tx1"/>
                          </a:solidFill>
                          <a:effectLst/>
                        </a:rPr>
                        <a:t>陣攣 </a:t>
                      </a:r>
                      <a:r>
                        <a:rPr lang="en-US" sz="2000" kern="100" dirty="0">
                          <a:solidFill>
                            <a:schemeClr val="tx1"/>
                          </a:solidFill>
                          <a:effectLst/>
                        </a:rPr>
                        <a:t/>
                      </a:r>
                      <a:br>
                        <a:rPr lang="en-US" sz="2000" kern="100" dirty="0">
                          <a:solidFill>
                            <a:schemeClr val="tx1"/>
                          </a:solidFill>
                          <a:effectLst/>
                        </a:rPr>
                      </a:br>
                      <a:r>
                        <a:rPr lang="en-US" sz="2000" kern="100" dirty="0">
                          <a:solidFill>
                            <a:schemeClr val="tx1"/>
                          </a:solidFill>
                          <a:effectLst/>
                        </a:rPr>
                        <a:t>4.</a:t>
                      </a:r>
                      <a:r>
                        <a:rPr lang="zh-TW" sz="2000" kern="100" dirty="0">
                          <a:solidFill>
                            <a:schemeClr val="tx1"/>
                          </a:solidFill>
                          <a:effectLst/>
                        </a:rPr>
                        <a:t>點頭</a:t>
                      </a:r>
                      <a:r>
                        <a:rPr lang="en-US" sz="2000" kern="100" dirty="0">
                          <a:solidFill>
                            <a:schemeClr val="tx1"/>
                          </a:solidFill>
                          <a:effectLst/>
                        </a:rPr>
                        <a:t> 5.</a:t>
                      </a:r>
                      <a:r>
                        <a:rPr lang="zh-TW" sz="2000" kern="100" dirty="0">
                          <a:solidFill>
                            <a:schemeClr val="tx1"/>
                          </a:solidFill>
                          <a:effectLst/>
                        </a:rPr>
                        <a:t>失</a:t>
                      </a:r>
                      <a:r>
                        <a:rPr lang="zh-TW" sz="2000" kern="100" dirty="0" smtClean="0">
                          <a:solidFill>
                            <a:schemeClr val="tx1"/>
                          </a:solidFill>
                          <a:effectLst/>
                        </a:rPr>
                        <a:t>張</a:t>
                      </a:r>
                      <a:r>
                        <a:rPr lang="en-US" altLang="zh-TW" sz="2000" kern="100" dirty="0" smtClean="0">
                          <a:solidFill>
                            <a:schemeClr val="tx1"/>
                          </a:solidFill>
                          <a:effectLst/>
                        </a:rPr>
                        <a:t>6</a:t>
                      </a:r>
                      <a:r>
                        <a:rPr lang="en-US" sz="2000" kern="100" dirty="0" smtClean="0">
                          <a:solidFill>
                            <a:schemeClr val="tx1"/>
                          </a:solidFill>
                          <a:effectLst/>
                        </a:rPr>
                        <a:t>.</a:t>
                      </a:r>
                      <a:r>
                        <a:rPr lang="zh-TW" sz="2000" kern="100" dirty="0">
                          <a:solidFill>
                            <a:schemeClr val="tx1"/>
                          </a:solidFill>
                          <a:effectLst/>
                        </a:rPr>
                        <a:t>失神</a:t>
                      </a:r>
                      <a:endParaRPr lang="zh-TW" sz="2000" kern="100" dirty="0">
                        <a:solidFill>
                          <a:schemeClr val="tx1"/>
                        </a:solidFill>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2000" kern="100" dirty="0">
                          <a:solidFill>
                            <a:schemeClr val="tx1"/>
                          </a:solidFill>
                          <a:effectLst/>
                        </a:rPr>
                        <a:t>1.</a:t>
                      </a:r>
                      <a:r>
                        <a:rPr lang="zh-TW" sz="2000" kern="100" dirty="0">
                          <a:solidFill>
                            <a:schemeClr val="tx1"/>
                          </a:solidFill>
                          <a:effectLst/>
                        </a:rPr>
                        <a:t>肌搐性</a:t>
                      </a:r>
                      <a:r>
                        <a:rPr lang="en-US" sz="2000" kern="100" dirty="0">
                          <a:solidFill>
                            <a:schemeClr val="tx1"/>
                          </a:solidFill>
                          <a:effectLst/>
                        </a:rPr>
                        <a:t>2.</a:t>
                      </a:r>
                      <a:r>
                        <a:rPr lang="zh-TW" sz="2000" kern="100" dirty="0">
                          <a:solidFill>
                            <a:schemeClr val="tx1"/>
                          </a:solidFill>
                          <a:effectLst/>
                        </a:rPr>
                        <a:t>感覺性</a:t>
                      </a:r>
                      <a:r>
                        <a:rPr lang="en-US" sz="2000" kern="100" dirty="0">
                          <a:solidFill>
                            <a:schemeClr val="tx1"/>
                          </a:solidFill>
                          <a:effectLst/>
                        </a:rPr>
                        <a:t> 3.</a:t>
                      </a:r>
                      <a:r>
                        <a:rPr lang="zh-TW" sz="2000" kern="100" dirty="0">
                          <a:solidFill>
                            <a:schemeClr val="tx1"/>
                          </a:solidFill>
                          <a:effectLst/>
                        </a:rPr>
                        <a:t>精神性</a:t>
                      </a:r>
                      <a:r>
                        <a:rPr lang="en-US" sz="2000" kern="100" dirty="0">
                          <a:solidFill>
                            <a:schemeClr val="tx1"/>
                          </a:solidFill>
                          <a:effectLst/>
                        </a:rPr>
                        <a:t>4.ANS  5.</a:t>
                      </a:r>
                      <a:r>
                        <a:rPr lang="zh-TW" sz="2000" kern="100" dirty="0">
                          <a:solidFill>
                            <a:schemeClr val="tx1"/>
                          </a:solidFill>
                          <a:effectLst/>
                        </a:rPr>
                        <a:t>複雜性 </a:t>
                      </a:r>
                      <a:endParaRPr lang="en-US" altLang="zh-TW" sz="2000" kern="100" dirty="0" smtClean="0">
                        <a:solidFill>
                          <a:schemeClr val="tx1"/>
                        </a:solidFill>
                        <a:effectLst/>
                      </a:endParaRPr>
                    </a:p>
                    <a:p>
                      <a:pPr>
                        <a:spcAft>
                          <a:spcPts val="0"/>
                        </a:spcAft>
                      </a:pPr>
                      <a:r>
                        <a:rPr lang="en-US" altLang="zh-TW" sz="2000" kern="100" dirty="0" smtClean="0">
                          <a:solidFill>
                            <a:schemeClr val="tx1"/>
                          </a:solidFill>
                          <a:effectLst/>
                        </a:rPr>
                        <a:t> 6.</a:t>
                      </a:r>
                      <a:r>
                        <a:rPr lang="zh-TW" altLang="zh-TW" sz="2000" kern="100" smtClean="0">
                          <a:solidFill>
                            <a:schemeClr val="tx1"/>
                          </a:solidFill>
                          <a:effectLst/>
                        </a:rPr>
                        <a:t>擴展性</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分</a:t>
                      </a:r>
                      <a:endParaRPr lang="zh-TW" sz="2000" kern="100" dirty="0">
                        <a:solidFill>
                          <a:schemeClr val="tx1"/>
                        </a:solidFill>
                        <a:effectLst/>
                        <a:latin typeface="Calibri"/>
                        <a:ea typeface="新細明體"/>
                        <a:cs typeface="Calibri"/>
                      </a:endParaRPr>
                    </a:p>
                  </a:txBody>
                  <a:tcPr marL="68580" marR="68580" marT="0" marB="0" anchor="ctr"/>
                </a:tc>
                <a:tc>
                  <a:txBody>
                    <a:bodyPr/>
                    <a:lstStyle/>
                    <a:p>
                      <a:pPr algn="ctr">
                        <a:spcAft>
                          <a:spcPts val="0"/>
                        </a:spcAft>
                      </a:pPr>
                      <a:r>
                        <a:rPr lang="zh-TW" sz="2000" kern="100" dirty="0">
                          <a:solidFill>
                            <a:schemeClr val="tx1"/>
                          </a:solidFill>
                          <a:effectLst/>
                        </a:rPr>
                        <a:t>秒</a:t>
                      </a:r>
                      <a:r>
                        <a:rPr lang="en-US" sz="2000" kern="100" dirty="0">
                          <a:solidFill>
                            <a:schemeClr val="tx1"/>
                          </a:solidFill>
                          <a:effectLst/>
                        </a:rPr>
                        <a:t> </a:t>
                      </a:r>
                      <a:endParaRPr lang="zh-TW" sz="2000" kern="100" dirty="0">
                        <a:solidFill>
                          <a:schemeClr val="tx1"/>
                        </a:solidFill>
                        <a:effectLst/>
                        <a:latin typeface="Calibri"/>
                        <a:ea typeface="新細明體"/>
                        <a:cs typeface="Calibri"/>
                      </a:endParaRPr>
                    </a:p>
                  </a:txBody>
                  <a:tcPr marL="68580" marR="68580" marT="0" marB="0" anchor="ctr"/>
                </a:tc>
                <a:tc vMerge="1">
                  <a:txBody>
                    <a:bodyPr/>
                    <a:lstStyle/>
                    <a:p>
                      <a:endParaRPr lang="zh-TW" altLang="en-US"/>
                    </a:p>
                  </a:txBody>
                  <a:tcPr/>
                </a:tc>
              </a:tr>
              <a:tr h="357250">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12</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12</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16</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0</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A </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smtClean="0">
                          <a:solidFill>
                            <a:srgbClr val="FF0000"/>
                          </a:solidFill>
                          <a:effectLst/>
                        </a:rPr>
                        <a:t>B</a:t>
                      </a:r>
                      <a:r>
                        <a:rPr lang="en-US" altLang="zh-TW" sz="2000" kern="100" dirty="0" smtClean="0">
                          <a:solidFill>
                            <a:srgbClr val="FF0000"/>
                          </a:solidFill>
                          <a:effectLst/>
                        </a:rPr>
                        <a:t>3</a:t>
                      </a:r>
                      <a:endParaRPr lang="zh-TW" sz="2000" kern="100" dirty="0">
                        <a:solidFill>
                          <a:srgbClr val="FF0000"/>
                        </a:solidFill>
                        <a:effectLst/>
                        <a:latin typeface="Calibri"/>
                        <a:ea typeface="新細明體"/>
                        <a:cs typeface="Calibri"/>
                      </a:endParaRPr>
                    </a:p>
                  </a:txBody>
                  <a:tcPr marL="68580" marR="68580" marT="0" marB="0"/>
                </a:tc>
                <a:tc gridSpan="2">
                  <a:txBody>
                    <a:bodyPr/>
                    <a:lstStyle/>
                    <a:p>
                      <a:pPr>
                        <a:spcAft>
                          <a:spcPts val="0"/>
                        </a:spcAft>
                      </a:pPr>
                      <a:r>
                        <a:rPr lang="zh-TW" altLang="en-US" sz="2000" kern="100" dirty="0" smtClean="0">
                          <a:solidFill>
                            <a:srgbClr val="FF0000"/>
                          </a:solidFill>
                          <a:effectLst/>
                        </a:rPr>
                        <a:t>四肢孿縮</a:t>
                      </a:r>
                      <a:r>
                        <a:rPr lang="zh-TW" sz="2000" kern="100" dirty="0" smtClean="0">
                          <a:solidFill>
                            <a:srgbClr val="FF0000"/>
                          </a:solidFill>
                          <a:effectLst/>
                        </a:rPr>
                        <a:t>，</a:t>
                      </a:r>
                      <a:r>
                        <a:rPr lang="zh-TW" altLang="en-US" sz="2000" kern="100" dirty="0" smtClean="0">
                          <a:solidFill>
                            <a:srgbClr val="FF0000"/>
                          </a:solidFill>
                          <a:effectLst/>
                        </a:rPr>
                        <a:t>發出笑聲</a:t>
                      </a:r>
                      <a:endParaRPr lang="zh-TW" sz="2000" kern="100" dirty="0">
                        <a:solidFill>
                          <a:srgbClr val="FF0000"/>
                        </a:solidFill>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altLang="zh-TW" sz="2000" kern="100" dirty="0">
                          <a:solidFill>
                            <a:schemeClr val="tx1"/>
                          </a:solidFill>
                          <a:effectLst/>
                          <a:latin typeface="+mn-lt"/>
                          <a:ea typeface="+mn-ea"/>
                          <a:cs typeface="+mn-cs"/>
                        </a:rPr>
                        <a:t>1</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rPr>
                        <a:t>1</a:t>
                      </a:r>
                      <a:r>
                        <a:rPr lang="en-US" sz="2000" kern="100" dirty="0" smtClean="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a:solidFill>
                            <a:schemeClr val="tx1"/>
                          </a:solidFill>
                          <a:effectLst/>
                        </a:rPr>
                        <a:t>李</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tc>
              </a:tr>
              <a:tr h="357250">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13</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11</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10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0</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A </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smtClean="0">
                          <a:solidFill>
                            <a:srgbClr val="FF0000"/>
                          </a:solidFill>
                          <a:effectLst/>
                        </a:rPr>
                        <a:t>B</a:t>
                      </a:r>
                      <a:r>
                        <a:rPr lang="en-US" altLang="zh-TW" sz="2000" kern="100" dirty="0" smtClean="0">
                          <a:solidFill>
                            <a:srgbClr val="FF0000"/>
                          </a:solidFill>
                          <a:effectLst/>
                        </a:rPr>
                        <a:t>3</a:t>
                      </a:r>
                      <a:endParaRPr lang="zh-TW" sz="2000" kern="100" dirty="0">
                        <a:solidFill>
                          <a:srgbClr val="FF0000"/>
                        </a:solidFill>
                        <a:effectLst/>
                        <a:latin typeface="Calibri"/>
                        <a:ea typeface="新細明體"/>
                        <a:cs typeface="Calibri"/>
                      </a:endParaRPr>
                    </a:p>
                  </a:txBody>
                  <a:tcPr marL="68580" marR="68580" marT="0" marB="0"/>
                </a:tc>
                <a:tc gridSpan="2">
                  <a:txBody>
                    <a:bodyPr/>
                    <a:lstStyle/>
                    <a:p>
                      <a:pPr>
                        <a:spcAft>
                          <a:spcPts val="0"/>
                        </a:spcAft>
                      </a:pPr>
                      <a:r>
                        <a:rPr lang="zh-TW" altLang="en-US" sz="2000" kern="100" dirty="0" smtClean="0">
                          <a:solidFill>
                            <a:srgbClr val="FF0000"/>
                          </a:solidFill>
                          <a:effectLst/>
                        </a:rPr>
                        <a:t>四肢孿縮</a:t>
                      </a:r>
                      <a:r>
                        <a:rPr lang="zh-TW" altLang="zh-TW" sz="2000" kern="100" dirty="0" smtClean="0">
                          <a:solidFill>
                            <a:srgbClr val="FF0000"/>
                          </a:solidFill>
                          <a:effectLst/>
                        </a:rPr>
                        <a:t>，</a:t>
                      </a:r>
                      <a:r>
                        <a:rPr lang="zh-TW" altLang="en-US" sz="2000" kern="100" dirty="0" smtClean="0">
                          <a:solidFill>
                            <a:srgbClr val="FF0000"/>
                          </a:solidFill>
                          <a:effectLst/>
                        </a:rPr>
                        <a:t>發出笑聲</a:t>
                      </a:r>
                      <a:endParaRPr lang="zh-TW" alt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55</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a:solidFill>
                            <a:schemeClr val="tx1"/>
                          </a:solidFill>
                          <a:effectLst/>
                        </a:rPr>
                        <a:t>吳</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tc>
              </a:tr>
              <a:tr h="357250">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14</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11</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39</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A </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smtClean="0">
                          <a:solidFill>
                            <a:srgbClr val="FF0000"/>
                          </a:solidFill>
                          <a:effectLst/>
                        </a:rPr>
                        <a:t>B</a:t>
                      </a:r>
                      <a:r>
                        <a:rPr lang="en-US" altLang="zh-TW" sz="2000" kern="100" dirty="0" smtClean="0">
                          <a:solidFill>
                            <a:srgbClr val="FF0000"/>
                          </a:solidFill>
                          <a:effectLst/>
                        </a:rPr>
                        <a:t>3</a:t>
                      </a:r>
                      <a:endParaRPr lang="zh-TW" sz="2000" kern="100" dirty="0">
                        <a:solidFill>
                          <a:srgbClr val="FF0000"/>
                        </a:solidFill>
                        <a:effectLst/>
                        <a:latin typeface="Calibri"/>
                        <a:ea typeface="新細明體"/>
                        <a:cs typeface="Calibri"/>
                      </a:endParaRPr>
                    </a:p>
                  </a:txBody>
                  <a:tcPr marL="68580" marR="68580" marT="0" marB="0"/>
                </a:tc>
                <a:tc gridSpan="2">
                  <a:txBody>
                    <a:bodyPr/>
                    <a:lstStyle/>
                    <a:p>
                      <a:pPr>
                        <a:spcAft>
                          <a:spcPts val="0"/>
                        </a:spcAft>
                      </a:pPr>
                      <a:r>
                        <a:rPr lang="zh-TW" altLang="en-US" sz="2000" kern="100" dirty="0" smtClean="0">
                          <a:solidFill>
                            <a:srgbClr val="FF0000"/>
                          </a:solidFill>
                          <a:effectLst/>
                        </a:rPr>
                        <a:t>四肢孿縮</a:t>
                      </a:r>
                      <a:r>
                        <a:rPr lang="zh-TW" altLang="zh-TW" sz="2000" kern="100" dirty="0" smtClean="0">
                          <a:solidFill>
                            <a:srgbClr val="FF0000"/>
                          </a:solidFill>
                          <a:effectLst/>
                        </a:rPr>
                        <a:t>，</a:t>
                      </a:r>
                      <a:r>
                        <a:rPr lang="zh-TW" altLang="en-US" sz="2000" kern="100" dirty="0" smtClean="0">
                          <a:solidFill>
                            <a:srgbClr val="FF0000"/>
                          </a:solidFill>
                          <a:effectLst/>
                        </a:rPr>
                        <a:t>發出笑聲</a:t>
                      </a:r>
                      <a:endParaRPr lang="zh-TW" alt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10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sz="2000" kern="100" dirty="0">
                          <a:solidFill>
                            <a:schemeClr val="tx1"/>
                          </a:solidFill>
                          <a:effectLst/>
                        </a:rPr>
                        <a:t>劉○○</a:t>
                      </a:r>
                      <a:endParaRPr lang="zh-TW" sz="2000" kern="100" dirty="0">
                        <a:solidFill>
                          <a:schemeClr val="tx1"/>
                        </a:solidFill>
                        <a:effectLst/>
                        <a:latin typeface="Calibri"/>
                        <a:ea typeface="新細明體"/>
                        <a:cs typeface="Calibri"/>
                      </a:endParaRPr>
                    </a:p>
                  </a:txBody>
                  <a:tcPr marL="68580" marR="68580" marT="0" marB="0"/>
                </a:tc>
              </a:tr>
              <a:tr h="643046">
                <a:tc>
                  <a:txBody>
                    <a:bodyPr/>
                    <a:lstStyle/>
                    <a:p>
                      <a:pPr>
                        <a:spcAft>
                          <a:spcPts val="0"/>
                        </a:spcAft>
                      </a:pPr>
                      <a:r>
                        <a:rPr lang="en-US" sz="2000" kern="100">
                          <a:solidFill>
                            <a:schemeClr val="tx1"/>
                          </a:solidFill>
                          <a:effectLst/>
                        </a:rPr>
                        <a:t>5</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16</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07</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40</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a:solidFill>
                            <a:schemeClr val="tx1"/>
                          </a:solidFill>
                          <a:effectLst/>
                        </a:rPr>
                        <a:t>0</a:t>
                      </a:r>
                      <a:endParaRPr lang="zh-TW" sz="2000" kern="10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a:solidFill>
                            <a:schemeClr val="tx1"/>
                          </a:solidFill>
                          <a:effectLst/>
                        </a:rPr>
                        <a:t>A </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sz="2000" kern="100" dirty="0" smtClean="0">
                          <a:solidFill>
                            <a:srgbClr val="FF0000"/>
                          </a:solidFill>
                          <a:effectLst/>
                        </a:rPr>
                        <a:t>B</a:t>
                      </a:r>
                      <a:r>
                        <a:rPr lang="en-US" altLang="zh-TW" sz="2000" kern="100" dirty="0" smtClean="0">
                          <a:solidFill>
                            <a:srgbClr val="FF0000"/>
                          </a:solidFill>
                          <a:effectLst/>
                        </a:rPr>
                        <a:t>3</a:t>
                      </a:r>
                      <a:endParaRPr lang="zh-TW" sz="2000" kern="100" dirty="0">
                        <a:solidFill>
                          <a:srgbClr val="FF0000"/>
                        </a:solidFill>
                        <a:effectLst/>
                        <a:latin typeface="Calibri"/>
                        <a:ea typeface="新細明體"/>
                        <a:cs typeface="Calibri"/>
                      </a:endParaRPr>
                    </a:p>
                  </a:txBody>
                  <a:tcPr marL="68580" marR="68580" marT="0" marB="0"/>
                </a:tc>
                <a:tc gridSpan="2">
                  <a:txBody>
                    <a:bodyPr/>
                    <a:lstStyle/>
                    <a:p>
                      <a:pPr>
                        <a:spcAft>
                          <a:spcPts val="0"/>
                        </a:spcAft>
                      </a:pPr>
                      <a:r>
                        <a:rPr lang="zh-TW" altLang="en-US" sz="2000" kern="100" dirty="0" smtClean="0">
                          <a:solidFill>
                            <a:srgbClr val="FF0000"/>
                          </a:solidFill>
                          <a:effectLst/>
                        </a:rPr>
                        <a:t>四肢孿縮</a:t>
                      </a:r>
                      <a:r>
                        <a:rPr lang="zh-TW" altLang="zh-TW" sz="2000" kern="100" dirty="0" smtClean="0">
                          <a:solidFill>
                            <a:srgbClr val="FF0000"/>
                          </a:solidFill>
                          <a:effectLst/>
                        </a:rPr>
                        <a:t>，</a:t>
                      </a:r>
                      <a:r>
                        <a:rPr lang="zh-TW" altLang="en-US" sz="2000" kern="100" dirty="0" smtClean="0">
                          <a:solidFill>
                            <a:srgbClr val="FF0000"/>
                          </a:solidFill>
                          <a:effectLst/>
                        </a:rPr>
                        <a:t>發出笑聲</a:t>
                      </a:r>
                      <a:endParaRPr lang="zh-TW" altLang="zh-TW" sz="2000" kern="100" dirty="0">
                        <a:solidFill>
                          <a:srgbClr val="FF0000"/>
                        </a:solidFill>
                        <a:effectLst/>
                        <a:latin typeface="Calibri"/>
                        <a:ea typeface="新細明體"/>
                        <a:cs typeface="Calibri"/>
                      </a:endParaRPr>
                    </a:p>
                  </a:txBody>
                  <a:tcPr marL="68580" marR="68580" marT="0" marB="0" anchor="ctr"/>
                </a:tc>
                <a:tc hMerge="1">
                  <a:txBody>
                    <a:bodyPr/>
                    <a:lstStyle/>
                    <a:p>
                      <a:endParaRPr lang="zh-TW" altLang="en-US"/>
                    </a:p>
                  </a:txBody>
                  <a:tcPr/>
                </a:tc>
                <a:tc>
                  <a:txBody>
                    <a:bodyPr/>
                    <a:lstStyle/>
                    <a:p>
                      <a:pPr>
                        <a:spcAft>
                          <a:spcPts val="0"/>
                        </a:spcAft>
                      </a:pPr>
                      <a:r>
                        <a:rPr lang="en-US" sz="2000" kern="100" dirty="0">
                          <a:solidFill>
                            <a:schemeClr val="tx1"/>
                          </a:solidFill>
                          <a:effectLst/>
                        </a:rPr>
                        <a:t>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en-US" altLang="zh-TW" sz="2000" kern="100" dirty="0" smtClean="0">
                          <a:solidFill>
                            <a:schemeClr val="tx1"/>
                          </a:solidFill>
                          <a:effectLst/>
                          <a:latin typeface="+mn-lt"/>
                          <a:ea typeface="+mn-ea"/>
                          <a:cs typeface="+mn-cs"/>
                        </a:rPr>
                        <a:t>30</a:t>
                      </a:r>
                      <a:endParaRPr lang="zh-TW" sz="2000" kern="100" dirty="0">
                        <a:solidFill>
                          <a:schemeClr val="tx1"/>
                        </a:solidFill>
                        <a:effectLst/>
                        <a:latin typeface="Calibri"/>
                        <a:ea typeface="新細明體"/>
                        <a:cs typeface="Calibri"/>
                      </a:endParaRPr>
                    </a:p>
                  </a:txBody>
                  <a:tcPr marL="68580" marR="68580" marT="0" marB="0"/>
                </a:tc>
                <a:tc>
                  <a:txBody>
                    <a:bodyPr/>
                    <a:lstStyle/>
                    <a:p>
                      <a:pPr>
                        <a:spcAft>
                          <a:spcPts val="0"/>
                        </a:spcAft>
                      </a:pPr>
                      <a:r>
                        <a:rPr lang="zh-TW" altLang="en-US" sz="2000" kern="100" dirty="0">
                          <a:solidFill>
                            <a:schemeClr val="tx1"/>
                          </a:solidFill>
                          <a:effectLst/>
                        </a:rPr>
                        <a:t>李</a:t>
                      </a:r>
                      <a:r>
                        <a:rPr lang="zh-TW" sz="2000" kern="100" dirty="0" smtClean="0">
                          <a:solidFill>
                            <a:schemeClr val="tx1"/>
                          </a:solidFill>
                          <a:effectLst/>
                        </a:rPr>
                        <a:t>○○</a:t>
                      </a:r>
                      <a:endParaRPr lang="zh-TW" sz="2000" kern="100" dirty="0">
                        <a:solidFill>
                          <a:schemeClr val="tx1"/>
                        </a:solidFill>
                        <a:effectLst/>
                        <a:latin typeface="Calibri"/>
                        <a:ea typeface="新細明體"/>
                        <a:cs typeface="Calibri"/>
                      </a:endParaRPr>
                    </a:p>
                  </a:txBody>
                  <a:tcPr marL="68580" marR="68580" marT="0" marB="0"/>
                </a:tc>
              </a:tr>
              <a:tr h="321525">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r>
              <a:tr h="321525">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r>
              <a:tr h="321525">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A</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B</a:t>
                      </a:r>
                      <a:endParaRPr lang="zh-TW" sz="1200" kern="100">
                        <a:effectLst/>
                        <a:latin typeface="Calibri"/>
                        <a:ea typeface="新細明體"/>
                        <a:cs typeface="Calibri"/>
                      </a:endParaRPr>
                    </a:p>
                  </a:txBody>
                  <a:tcPr marL="68580" marR="68580" marT="0" marB="0"/>
                </a:tc>
                <a:tc gridSpan="2">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hMerge="1">
                  <a:txBody>
                    <a:bodyPr/>
                    <a:lstStyle/>
                    <a:p>
                      <a:endParaRPr lang="zh-TW" altLang="en-US"/>
                    </a:p>
                  </a:txBody>
                  <a:tcPr/>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a:effectLst/>
                        </a:rPr>
                        <a:t> </a:t>
                      </a:r>
                      <a:endParaRPr lang="zh-TW" sz="1200" kern="100">
                        <a:effectLst/>
                        <a:latin typeface="Calibri"/>
                        <a:ea typeface="新細明體"/>
                        <a:cs typeface="Calibri"/>
                      </a:endParaRPr>
                    </a:p>
                  </a:txBody>
                  <a:tcPr marL="68580" marR="68580" marT="0" marB="0"/>
                </a:tc>
                <a:tc>
                  <a:txBody>
                    <a:bodyPr/>
                    <a:lstStyle/>
                    <a:p>
                      <a:pPr>
                        <a:spcAft>
                          <a:spcPts val="0"/>
                        </a:spcAft>
                      </a:pPr>
                      <a:r>
                        <a:rPr lang="en-US" sz="900" kern="100" dirty="0">
                          <a:effectLst/>
                        </a:rPr>
                        <a:t> </a:t>
                      </a:r>
                      <a:endParaRPr lang="zh-TW" sz="1200" kern="100" dirty="0">
                        <a:effectLst/>
                        <a:latin typeface="Calibri"/>
                        <a:ea typeface="新細明體"/>
                        <a:cs typeface="Calibri"/>
                      </a:endParaRPr>
                    </a:p>
                  </a:txBody>
                  <a:tcPr marL="68580" marR="68580" marT="0" marB="0"/>
                </a:tc>
              </a:tr>
            </a:tbl>
          </a:graphicData>
        </a:graphic>
      </p:graphicFrame>
      <p:sp>
        <p:nvSpPr>
          <p:cNvPr id="19" name="矩形圖說文字 18"/>
          <p:cNvSpPr>
            <a:spLocks noChangeArrowheads="1"/>
          </p:cNvSpPr>
          <p:nvPr/>
        </p:nvSpPr>
        <p:spPr bwMode="auto">
          <a:xfrm>
            <a:off x="962120" y="4656152"/>
            <a:ext cx="1440160" cy="1152128"/>
          </a:xfrm>
          <a:prstGeom prst="wedgeRectCallout">
            <a:avLst>
              <a:gd name="adj1" fmla="val -27325"/>
              <a:gd name="adj2" fmla="val -77342"/>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spcAft>
                <a:spcPts val="0"/>
              </a:spcAft>
            </a:pPr>
            <a:r>
              <a:rPr lang="zh-TW" sz="1600" kern="100" dirty="0">
                <a:effectLst/>
                <a:latin typeface="Calibri"/>
                <a:ea typeface="標楷體"/>
                <a:cs typeface="Calibri"/>
              </a:rPr>
              <a:t>紀錄癲癇發作當時的日期與時間</a:t>
            </a:r>
            <a:endParaRPr lang="zh-TW" sz="1600" kern="100" dirty="0">
              <a:effectLst/>
              <a:latin typeface="Calibri"/>
              <a:ea typeface="新細明體"/>
              <a:cs typeface="Calibri"/>
            </a:endParaRPr>
          </a:p>
        </p:txBody>
      </p:sp>
      <p:sp>
        <p:nvSpPr>
          <p:cNvPr id="20" name="圓角矩形圖說文字 19"/>
          <p:cNvSpPr>
            <a:spLocks noChangeArrowheads="1"/>
          </p:cNvSpPr>
          <p:nvPr/>
        </p:nvSpPr>
        <p:spPr bwMode="auto">
          <a:xfrm>
            <a:off x="3498036" y="4656152"/>
            <a:ext cx="1133475" cy="1008112"/>
          </a:xfrm>
          <a:prstGeom prst="wedgeRoundRectCallout">
            <a:avLst>
              <a:gd name="adj1" fmla="val -57106"/>
              <a:gd name="adj2" fmla="val -70000"/>
              <a:gd name="adj3" fmla="val 16667"/>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spcAft>
                <a:spcPts val="0"/>
              </a:spcAft>
            </a:pPr>
            <a:r>
              <a:rPr lang="zh-TW" altLang="en-US" sz="1400" kern="100" dirty="0">
                <a:latin typeface="Calibri"/>
                <a:ea typeface="標楷體"/>
                <a:cs typeface="Calibri"/>
              </a:rPr>
              <a:t>精神性發作屬</a:t>
            </a:r>
            <a:r>
              <a:rPr lang="zh-TW" sz="1400" kern="100" dirty="0" smtClean="0">
                <a:effectLst/>
                <a:latin typeface="Calibri"/>
                <a:ea typeface="標楷體"/>
                <a:cs typeface="Calibri"/>
              </a:rPr>
              <a:t>於</a:t>
            </a:r>
            <a:r>
              <a:rPr lang="en-US" altLang="zh-TW" sz="1400" kern="100" dirty="0" smtClean="0">
                <a:latin typeface="Calibri"/>
                <a:ea typeface="標楷體"/>
                <a:cs typeface="Calibri"/>
              </a:rPr>
              <a:t>B3</a:t>
            </a:r>
            <a:endParaRPr lang="zh-TW" sz="1400" kern="100" dirty="0">
              <a:effectLst/>
              <a:latin typeface="Calibri"/>
              <a:ea typeface="新細明體"/>
              <a:cs typeface="Calibri"/>
            </a:endParaRPr>
          </a:p>
        </p:txBody>
      </p:sp>
      <p:sp>
        <p:nvSpPr>
          <p:cNvPr id="21" name="橢圓形圖說文字 20"/>
          <p:cNvSpPr>
            <a:spLocks noChangeArrowheads="1"/>
          </p:cNvSpPr>
          <p:nvPr/>
        </p:nvSpPr>
        <p:spPr bwMode="auto">
          <a:xfrm>
            <a:off x="4757385" y="4905164"/>
            <a:ext cx="1944216" cy="792088"/>
          </a:xfrm>
          <a:prstGeom prst="wedgeEllipseCallout">
            <a:avLst>
              <a:gd name="adj1" fmla="val -45926"/>
              <a:gd name="adj2" fmla="val -7727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spcAft>
                <a:spcPts val="0"/>
              </a:spcAft>
            </a:pPr>
            <a:r>
              <a:rPr lang="zh-TW" sz="1600" kern="100" dirty="0">
                <a:effectLst/>
                <a:latin typeface="Calibri"/>
                <a:ea typeface="標楷體"/>
                <a:cs typeface="Calibri"/>
              </a:rPr>
              <a:t>說明發作的情形</a:t>
            </a:r>
            <a:endParaRPr lang="zh-TW" sz="1600" kern="100" dirty="0">
              <a:effectLst/>
              <a:latin typeface="Calibri"/>
              <a:ea typeface="新細明體"/>
              <a:cs typeface="Calibri"/>
            </a:endParaRPr>
          </a:p>
        </p:txBody>
      </p:sp>
      <p:sp>
        <p:nvSpPr>
          <p:cNvPr id="22" name="圓角矩形圖說文字 21"/>
          <p:cNvSpPr>
            <a:spLocks noChangeArrowheads="1"/>
          </p:cNvSpPr>
          <p:nvPr/>
        </p:nvSpPr>
        <p:spPr bwMode="auto">
          <a:xfrm>
            <a:off x="7073739" y="4660696"/>
            <a:ext cx="1602715" cy="1215400"/>
          </a:xfrm>
          <a:prstGeom prst="wedgeRoundRectCallout">
            <a:avLst>
              <a:gd name="adj1" fmla="val -36199"/>
              <a:gd name="adj2" fmla="val -71644"/>
              <a:gd name="adj3" fmla="val 16667"/>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pPr>
              <a:spcAft>
                <a:spcPts val="0"/>
              </a:spcAft>
            </a:pPr>
            <a:r>
              <a:rPr lang="zh-TW" sz="2000" kern="100" dirty="0" smtClean="0">
                <a:effectLst/>
                <a:latin typeface="Calibri"/>
                <a:ea typeface="標楷體"/>
                <a:cs typeface="Calibri"/>
              </a:rPr>
              <a:t>紀錄</a:t>
            </a:r>
            <a:endParaRPr lang="en-US" altLang="zh-TW" sz="2000" kern="100" dirty="0" smtClean="0">
              <a:effectLst/>
              <a:latin typeface="Calibri"/>
              <a:ea typeface="標楷體"/>
              <a:cs typeface="Calibri"/>
            </a:endParaRPr>
          </a:p>
          <a:p>
            <a:pPr>
              <a:spcAft>
                <a:spcPts val="0"/>
              </a:spcAft>
            </a:pPr>
            <a:r>
              <a:rPr lang="zh-TW" sz="2000" kern="100" dirty="0" smtClean="0">
                <a:effectLst/>
                <a:latin typeface="Calibri"/>
                <a:ea typeface="標楷體"/>
                <a:cs typeface="Calibri"/>
              </a:rPr>
              <a:t>持續</a:t>
            </a:r>
            <a:r>
              <a:rPr lang="zh-TW" altLang="en-US" sz="2000" kern="100" dirty="0">
                <a:latin typeface="Calibri"/>
                <a:ea typeface="標楷體"/>
                <a:cs typeface="Calibri"/>
              </a:rPr>
              <a:t>發作的</a:t>
            </a:r>
            <a:endParaRPr lang="en-US" altLang="zh-TW" sz="2000" kern="100" dirty="0" smtClean="0">
              <a:effectLst/>
              <a:latin typeface="Calibri"/>
              <a:ea typeface="標楷體"/>
              <a:cs typeface="Calibri"/>
            </a:endParaRPr>
          </a:p>
          <a:p>
            <a:pPr>
              <a:spcAft>
                <a:spcPts val="0"/>
              </a:spcAft>
            </a:pPr>
            <a:r>
              <a:rPr lang="zh-TW" sz="2000" kern="100" dirty="0" smtClean="0">
                <a:effectLst/>
                <a:latin typeface="Calibri"/>
                <a:ea typeface="標楷體"/>
                <a:cs typeface="Calibri"/>
              </a:rPr>
              <a:t>時間</a:t>
            </a:r>
            <a:endParaRPr lang="zh-TW" sz="2000" kern="100" dirty="0">
              <a:effectLst/>
              <a:latin typeface="Calibri"/>
              <a:ea typeface="新細明體"/>
              <a:cs typeface="Calibri"/>
            </a:endParaRPr>
          </a:p>
        </p:txBody>
      </p:sp>
      <p:cxnSp>
        <p:nvCxnSpPr>
          <p:cNvPr id="23" name="直線接點 22"/>
          <p:cNvCxnSpPr/>
          <p:nvPr/>
        </p:nvCxnSpPr>
        <p:spPr>
          <a:xfrm>
            <a:off x="4654743" y="1484784"/>
            <a:ext cx="389186"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50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67544" y="3356992"/>
            <a:ext cx="8229600" cy="1081088"/>
          </a:xfrm>
        </p:spPr>
        <p:txBody>
          <a:bodyPr/>
          <a:lstStyle/>
          <a:p>
            <a:pPr algn="ctr">
              <a:spcAft>
                <a:spcPts val="0"/>
              </a:spcAft>
            </a:pPr>
            <a:r>
              <a:rPr lang="en-US" altLang="zh-TW" sz="4400" dirty="0" smtClean="0">
                <a:solidFill>
                  <a:schemeClr val="tx1"/>
                </a:solidFill>
                <a:latin typeface="Adobe 楷体 Std R" pitchFamily="18" charset="-128"/>
                <a:ea typeface="Adobe 楷体 Std R" pitchFamily="18" charset="-128"/>
              </a:rPr>
              <a:t>【</a:t>
            </a:r>
            <a:r>
              <a:rPr lang="zh-TW" altLang="en-US" sz="4400" dirty="0">
                <a:solidFill>
                  <a:schemeClr val="tx1"/>
                </a:solidFill>
                <a:latin typeface="Adobe 楷体 Std R" pitchFamily="18" charset="-128"/>
                <a:ea typeface="Adobe 楷体 Std R" pitchFamily="18" charset="-128"/>
              </a:rPr>
              <a:t>表單</a:t>
            </a:r>
            <a:r>
              <a:rPr lang="zh-TW" altLang="en-US" sz="4400" dirty="0" smtClean="0">
                <a:solidFill>
                  <a:schemeClr val="tx1"/>
                </a:solidFill>
                <a:latin typeface="Adobe 楷体 Std R" pitchFamily="18" charset="-128"/>
                <a:ea typeface="Adobe 楷体 Std R" pitchFamily="18" charset="-128"/>
              </a:rPr>
              <a:t>二</a:t>
            </a:r>
            <a:r>
              <a:rPr lang="en-US" altLang="zh-TW" sz="4400" dirty="0" smtClean="0">
                <a:solidFill>
                  <a:schemeClr val="tx1"/>
                </a:solidFill>
                <a:latin typeface="Adobe 楷体 Std R" pitchFamily="18" charset="-128"/>
                <a:ea typeface="Adobe 楷体 Std R" pitchFamily="18" charset="-128"/>
              </a:rPr>
              <a:t>】</a:t>
            </a:r>
            <a:r>
              <a:rPr lang="zh-TW" altLang="zh-TW" sz="4400" dirty="0">
                <a:solidFill>
                  <a:schemeClr val="tx1"/>
                </a:solidFill>
                <a:latin typeface="Adobe 楷体 Std R" pitchFamily="18" charset="-128"/>
                <a:ea typeface="Adobe 楷体 Std R" pitchFamily="18" charset="-128"/>
              </a:rPr>
              <a:t/>
            </a:r>
            <a:br>
              <a:rPr lang="zh-TW" altLang="zh-TW" sz="4400" dirty="0">
                <a:solidFill>
                  <a:schemeClr val="tx1"/>
                </a:solidFill>
                <a:latin typeface="Adobe 楷体 Std R" pitchFamily="18" charset="-128"/>
                <a:ea typeface="Adobe 楷体 Std R" pitchFamily="18" charset="-128"/>
              </a:rPr>
            </a:br>
            <a:r>
              <a:rPr lang="en-US" altLang="zh-TW" sz="4400" dirty="0">
                <a:solidFill>
                  <a:schemeClr val="tx1"/>
                </a:solidFill>
                <a:latin typeface="Adobe 楷体 Std R" pitchFamily="18" charset="-128"/>
                <a:ea typeface="Adobe 楷体 Std R" pitchFamily="18" charset="-128"/>
              </a:rPr>
              <a:t> </a:t>
            </a:r>
            <a:r>
              <a:rPr lang="zh-TW" altLang="zh-TW" sz="4400" dirty="0" smtClean="0">
                <a:solidFill>
                  <a:schemeClr val="tx1"/>
                </a:solidFill>
                <a:latin typeface="Adobe 楷体 Std R" pitchFamily="18" charset="-128"/>
                <a:ea typeface="Adobe 楷体 Std R" pitchFamily="18" charset="-128"/>
              </a:rPr>
              <a:t>癲癇</a:t>
            </a:r>
            <a:r>
              <a:rPr lang="zh-TW" altLang="en-US" sz="4400" dirty="0" smtClean="0">
                <a:solidFill>
                  <a:schemeClr val="tx1"/>
                </a:solidFill>
                <a:latin typeface="Adobe 楷体 Std R" pitchFamily="18" charset="-128"/>
                <a:ea typeface="Adobe 楷体 Std R" pitchFamily="18" charset="-128"/>
              </a:rPr>
              <a:t>控制分級</a:t>
            </a:r>
            <a:r>
              <a:rPr lang="zh-TW" altLang="en-US" sz="4400" dirty="0">
                <a:solidFill>
                  <a:schemeClr val="tx1"/>
                </a:solidFill>
                <a:latin typeface="Adobe 楷体 Std R" pitchFamily="18" charset="-128"/>
                <a:ea typeface="Adobe 楷体 Std R" pitchFamily="18" charset="-128"/>
              </a:rPr>
              <a:t>評估</a:t>
            </a:r>
            <a:r>
              <a:rPr lang="zh-TW" altLang="zh-TW" sz="4400" dirty="0" smtClean="0">
                <a:solidFill>
                  <a:schemeClr val="tx1"/>
                </a:solidFill>
                <a:latin typeface="Adobe 楷体 Std R" pitchFamily="18" charset="-128"/>
                <a:ea typeface="Adobe 楷体 Std R" pitchFamily="18" charset="-128"/>
              </a:rPr>
              <a:t>表</a:t>
            </a:r>
            <a:r>
              <a:rPr lang="en-US" altLang="zh-TW" sz="4400" dirty="0">
                <a:solidFill>
                  <a:schemeClr val="tx1"/>
                </a:solidFill>
                <a:latin typeface="Adobe 楷体 Std R" pitchFamily="18" charset="-128"/>
                <a:ea typeface="Adobe 楷体 Std R" pitchFamily="18" charset="-128"/>
              </a:rPr>
              <a:t/>
            </a:r>
            <a:br>
              <a:rPr lang="en-US" altLang="zh-TW" sz="4400" dirty="0">
                <a:solidFill>
                  <a:schemeClr val="tx1"/>
                </a:solidFill>
                <a:latin typeface="Adobe 楷体 Std R" pitchFamily="18" charset="-128"/>
                <a:ea typeface="Adobe 楷体 Std R" pitchFamily="18" charset="-128"/>
              </a:rPr>
            </a:br>
            <a:r>
              <a:rPr lang="en-US" altLang="zh-TW" sz="4400" dirty="0"/>
              <a:t>  </a:t>
            </a:r>
            <a:r>
              <a:rPr lang="en-US" altLang="zh-TW" sz="4400" dirty="0">
                <a:solidFill>
                  <a:srgbClr val="FF0000"/>
                </a:solidFill>
              </a:rPr>
              <a:t/>
            </a:r>
            <a:br>
              <a:rPr lang="en-US" altLang="zh-TW" sz="4400" dirty="0">
                <a:solidFill>
                  <a:srgbClr val="FF0000"/>
                </a:solidFill>
              </a:rPr>
            </a:br>
            <a:r>
              <a:rPr lang="en-US" altLang="zh-TW" sz="4400" kern="100" dirty="0" smtClean="0">
                <a:latin typeface="Calibri"/>
                <a:cs typeface="標楷體"/>
              </a:rPr>
              <a:t/>
            </a:r>
            <a:br>
              <a:rPr lang="en-US" altLang="zh-TW" sz="4400" kern="100" dirty="0" smtClean="0">
                <a:latin typeface="Calibri"/>
                <a:cs typeface="標楷體"/>
              </a:rPr>
            </a:br>
            <a:r>
              <a:rPr lang="zh-TW" altLang="zh-TW" sz="1600" kern="100" dirty="0" smtClean="0">
                <a:latin typeface="Calibri"/>
                <a:ea typeface="新細明體"/>
                <a:cs typeface="Calibri"/>
              </a:rPr>
              <a:t/>
            </a:r>
            <a:br>
              <a:rPr lang="zh-TW" altLang="zh-TW" sz="1600" kern="100" dirty="0" smtClean="0">
                <a:latin typeface="Calibri"/>
                <a:ea typeface="新細明體"/>
                <a:cs typeface="Calibri"/>
              </a:rPr>
            </a:br>
            <a:endParaRPr lang="zh-TW" altLang="en-US" dirty="0" smtClean="0">
              <a:solidFill>
                <a:srgbClr val="C00000"/>
              </a:solidFill>
            </a:endParaRPr>
          </a:p>
        </p:txBody>
      </p:sp>
    </p:spTree>
    <p:extLst>
      <p:ext uri="{BB962C8B-B14F-4D97-AF65-F5344CB8AC3E}">
        <p14:creationId xmlns:p14="http://schemas.microsoft.com/office/powerpoint/2010/main" val="1650648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53288" y="1700808"/>
            <a:ext cx="7272808" cy="892552"/>
          </a:xfrm>
          <a:prstGeom prst="rect">
            <a:avLst/>
          </a:prstGeom>
        </p:spPr>
        <p:txBody>
          <a:bodyPr wrap="square">
            <a:spAutoFit/>
          </a:bodyPr>
          <a:lstStyle/>
          <a:p>
            <a:pPr marL="712788" indent="-712788"/>
            <a:r>
              <a:rPr lang="zh-TW" altLang="en-US" sz="2400" dirty="0" smtClean="0">
                <a:solidFill>
                  <a:schemeClr val="bg1"/>
                </a:solidFill>
              </a:rPr>
              <a:t>表三</a:t>
            </a:r>
            <a:r>
              <a:rPr lang="zh-TW" altLang="en-US" sz="2800" b="1" dirty="0">
                <a:latin typeface="Adobe 楷体 Std R" pitchFamily="18" charset="-128"/>
                <a:ea typeface="Adobe 楷体 Std R" pitchFamily="18" charset="-128"/>
              </a:rPr>
              <a:t>醫療</a:t>
            </a:r>
            <a:r>
              <a:rPr lang="zh-TW" altLang="en-US" sz="2800" b="1" dirty="0" smtClean="0">
                <a:latin typeface="Adobe 楷体 Std R" pitchFamily="18" charset="-128"/>
                <a:ea typeface="Adobe 楷体 Std R" pitchFamily="18" charset="-128"/>
              </a:rPr>
              <a:t>追蹤</a:t>
            </a:r>
            <a:r>
              <a:rPr lang="zh-TW" altLang="en-US" sz="2800" b="1" dirty="0">
                <a:latin typeface="Adobe 楷体 Std R" pitchFamily="18" charset="-128"/>
                <a:ea typeface="Adobe 楷体 Std R" pitchFamily="18" charset="-128"/>
              </a:rPr>
              <a:t>和介入處置</a:t>
            </a:r>
            <a:endParaRPr lang="en-US" altLang="zh-TW" sz="2800" b="1" dirty="0">
              <a:latin typeface="Adobe 楷体 Std R" pitchFamily="18" charset="-128"/>
              <a:ea typeface="Adobe 楷体 Std R" pitchFamily="18" charset="-128"/>
            </a:endParaRPr>
          </a:p>
          <a:p>
            <a:pPr marL="712788" indent="-712788"/>
            <a:endParaRPr lang="zh-TW" altLang="en-US" sz="2400" dirty="0">
              <a:solidFill>
                <a:schemeClr val="bg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292393486"/>
              </p:ext>
            </p:extLst>
          </p:nvPr>
        </p:nvGraphicFramePr>
        <p:xfrm>
          <a:off x="755576" y="2276872"/>
          <a:ext cx="6984776" cy="4104457"/>
        </p:xfrm>
        <a:graphic>
          <a:graphicData uri="http://schemas.openxmlformats.org/drawingml/2006/table">
            <a:tbl>
              <a:tblPr firstRow="1" firstCol="1" bandRow="1">
                <a:tableStyleId>{5C22544A-7EE6-4342-B048-85BDC9FD1C3A}</a:tableStyleId>
              </a:tblPr>
              <a:tblGrid>
                <a:gridCol w="840223"/>
                <a:gridCol w="1524147"/>
                <a:gridCol w="2097155"/>
                <a:gridCol w="2523251"/>
              </a:tblGrid>
              <a:tr h="520677">
                <a:tc>
                  <a:txBody>
                    <a:bodyPr/>
                    <a:lstStyle/>
                    <a:p>
                      <a:pPr algn="ctr">
                        <a:spcAft>
                          <a:spcPts val="0"/>
                        </a:spcAft>
                      </a:pPr>
                      <a:r>
                        <a:rPr lang="zh-TW" altLang="en-US" sz="1600" kern="100" dirty="0" smtClean="0">
                          <a:effectLst/>
                          <a:latin typeface="Calibri"/>
                          <a:ea typeface="新細明體"/>
                          <a:cs typeface="Times New Roman"/>
                        </a:rPr>
                        <a:t>分級</a:t>
                      </a:r>
                      <a:endParaRPr lang="zh-TW" sz="1600" kern="100" dirty="0">
                        <a:effectLst/>
                        <a:latin typeface="Calibri"/>
                        <a:ea typeface="新細明體"/>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800" kern="1200" dirty="0" smtClean="0">
                          <a:solidFill>
                            <a:schemeClr val="dk1"/>
                          </a:solidFill>
                          <a:effectLst/>
                          <a:latin typeface="+mn-lt"/>
                          <a:ea typeface="+mn-ea"/>
                          <a:cs typeface="+mn-cs"/>
                        </a:rPr>
                        <a:t>說明</a:t>
                      </a:r>
                      <a:endParaRPr lang="zh-TW"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zh-TW" altLang="en-US" sz="1800" kern="1200" dirty="0" smtClean="0">
                          <a:solidFill>
                            <a:schemeClr val="dk1"/>
                          </a:solidFill>
                          <a:effectLst/>
                          <a:latin typeface="+mn-lt"/>
                          <a:ea typeface="+mn-ea"/>
                          <a:cs typeface="+mn-cs"/>
                        </a:rPr>
                        <a:t>追蹤和介入處置</a:t>
                      </a:r>
                      <a:endParaRPr lang="zh-TW"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zh-TW" altLang="en-US"/>
                    </a:p>
                  </a:txBody>
                  <a:tcPr/>
                </a:tc>
              </a:tr>
              <a:tr h="520677">
                <a:tc>
                  <a:txBody>
                    <a:bodyPr/>
                    <a:lstStyle/>
                    <a:p>
                      <a:pPr algn="ctr">
                        <a:spcAft>
                          <a:spcPts val="0"/>
                        </a:spcAft>
                      </a:pPr>
                      <a:r>
                        <a:rPr lang="en-US" sz="1600" kern="100" dirty="0">
                          <a:effectLst/>
                        </a:rPr>
                        <a:t>G0</a:t>
                      </a:r>
                      <a:endParaRPr lang="zh-TW" sz="1600" kern="100" dirty="0">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kern="1200" dirty="0">
                          <a:solidFill>
                            <a:schemeClr val="dk1"/>
                          </a:solidFill>
                          <a:effectLst/>
                          <a:latin typeface="+mn-lt"/>
                          <a:ea typeface="+mn-ea"/>
                          <a:cs typeface="+mn-cs"/>
                        </a:rPr>
                        <a:t>控制良好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algn="just">
                        <a:spcAft>
                          <a:spcPts val="0"/>
                        </a:spcAft>
                      </a:pPr>
                      <a:r>
                        <a:rPr lang="zh-TW" sz="1800" b="1" kern="1200" dirty="0">
                          <a:solidFill>
                            <a:schemeClr val="dk1"/>
                          </a:solidFill>
                          <a:effectLst/>
                          <a:latin typeface="+mn-lt"/>
                          <a:ea typeface="+mn-ea"/>
                          <a:cs typeface="+mn-cs"/>
                        </a:rPr>
                        <a:t>持續</a:t>
                      </a:r>
                      <a:r>
                        <a:rPr lang="zh-TW" sz="1800" kern="1200" dirty="0">
                          <a:solidFill>
                            <a:schemeClr val="dk1"/>
                          </a:solidFill>
                          <a:effectLst/>
                          <a:latin typeface="+mn-lt"/>
                          <a:ea typeface="+mn-ea"/>
                          <a:cs typeface="+mn-cs"/>
                        </a:rPr>
                        <a:t>原有的治療規劃並繼續觀察追蹤。</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zh-TW" altLang="en-US" dirty="0"/>
                    </a:p>
                  </a:txBody>
                  <a:tcPr>
                    <a:lnL w="12700" cap="flat" cmpd="sng" algn="ctr">
                      <a:solidFill>
                        <a:schemeClr val="tx1"/>
                      </a:solidFill>
                      <a:prstDash val="solid"/>
                      <a:round/>
                      <a:headEnd type="none" w="med" len="med"/>
                      <a:tailEnd type="none" w="med" len="med"/>
                    </a:lnL>
                  </a:tcPr>
                </a:tc>
              </a:tr>
              <a:tr h="520677">
                <a:tc>
                  <a:txBody>
                    <a:bodyPr/>
                    <a:lstStyle/>
                    <a:p>
                      <a:pPr algn="ctr">
                        <a:spcAft>
                          <a:spcPts val="0"/>
                        </a:spcAft>
                      </a:pPr>
                      <a:r>
                        <a:rPr lang="en-US" sz="1600" kern="100">
                          <a:effectLst/>
                        </a:rPr>
                        <a:t>G1</a:t>
                      </a:r>
                      <a:endParaRPr lang="zh-TW" sz="1600" kern="100">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kern="1200" dirty="0">
                          <a:solidFill>
                            <a:schemeClr val="dk1"/>
                          </a:solidFill>
                          <a:effectLst/>
                          <a:latin typeface="+mn-lt"/>
                          <a:ea typeface="+mn-ea"/>
                          <a:cs typeface="+mn-cs"/>
                        </a:rPr>
                        <a:t>控制可接受</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r>
              <a:tr h="520677">
                <a:tc>
                  <a:txBody>
                    <a:bodyPr/>
                    <a:lstStyle/>
                    <a:p>
                      <a:pPr algn="ctr">
                        <a:spcAft>
                          <a:spcPts val="0"/>
                        </a:spcAft>
                      </a:pPr>
                      <a:r>
                        <a:rPr lang="en-US" sz="1600" kern="100">
                          <a:effectLst/>
                        </a:rPr>
                        <a:t>G2</a:t>
                      </a:r>
                      <a:endParaRPr lang="zh-TW" sz="1600" kern="100">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kern="1200" dirty="0">
                          <a:solidFill>
                            <a:schemeClr val="dk1"/>
                          </a:solidFill>
                          <a:effectLst/>
                          <a:latin typeface="+mn-lt"/>
                          <a:ea typeface="+mn-ea"/>
                          <a:cs typeface="+mn-cs"/>
                        </a:rPr>
                        <a:t>控制改善中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r>
              <a:tr h="520677">
                <a:tc>
                  <a:txBody>
                    <a:bodyPr/>
                    <a:lstStyle/>
                    <a:p>
                      <a:pPr algn="ctr">
                        <a:spcAft>
                          <a:spcPts val="0"/>
                        </a:spcAft>
                      </a:pPr>
                      <a:r>
                        <a:rPr lang="en-US" sz="1600" kern="100">
                          <a:effectLst/>
                        </a:rPr>
                        <a:t>G3</a:t>
                      </a:r>
                      <a:endParaRPr lang="zh-TW" sz="1600" kern="100">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kern="1200" dirty="0">
                          <a:solidFill>
                            <a:schemeClr val="dk1"/>
                          </a:solidFill>
                          <a:effectLst/>
                          <a:latin typeface="+mn-lt"/>
                          <a:ea typeface="+mn-ea"/>
                          <a:cs typeface="+mn-cs"/>
                        </a:rPr>
                        <a:t>控制惡化中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spcAft>
                          <a:spcPts val="0"/>
                        </a:spcAft>
                      </a:pPr>
                      <a:r>
                        <a:rPr lang="zh-TW" sz="1800" kern="1200" dirty="0">
                          <a:solidFill>
                            <a:schemeClr val="dk1"/>
                          </a:solidFill>
                          <a:effectLst/>
                          <a:latin typeface="+mn-lt"/>
                          <a:ea typeface="+mn-ea"/>
                          <a:cs typeface="+mn-cs"/>
                        </a:rPr>
                        <a:t>安排</a:t>
                      </a:r>
                      <a:r>
                        <a:rPr lang="zh-TW" sz="1800" b="1" kern="1200" dirty="0">
                          <a:solidFill>
                            <a:schemeClr val="dk1"/>
                          </a:solidFill>
                          <a:effectLst/>
                          <a:latin typeface="+mn-lt"/>
                          <a:ea typeface="+mn-ea"/>
                          <a:cs typeface="+mn-cs"/>
                        </a:rPr>
                        <a:t>一個月內</a:t>
                      </a:r>
                      <a:r>
                        <a:rPr lang="zh-TW" sz="1800" kern="1200" dirty="0">
                          <a:solidFill>
                            <a:schemeClr val="dk1"/>
                          </a:solidFill>
                          <a:effectLst/>
                          <a:latin typeface="+mn-lt"/>
                          <a:ea typeface="+mn-ea"/>
                          <a:cs typeface="+mn-cs"/>
                        </a:rPr>
                        <a:t>複診</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tcPr>
                </a:tc>
              </a:tr>
              <a:tr h="750536">
                <a:tc>
                  <a:txBody>
                    <a:bodyPr/>
                    <a:lstStyle/>
                    <a:p>
                      <a:pPr algn="ctr">
                        <a:spcAft>
                          <a:spcPts val="0"/>
                        </a:spcAft>
                      </a:pPr>
                      <a:r>
                        <a:rPr lang="en-US" sz="1600" kern="100">
                          <a:effectLst/>
                        </a:rPr>
                        <a:t>G4</a:t>
                      </a:r>
                      <a:endParaRPr lang="zh-TW" sz="1600" kern="100">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kern="1200" dirty="0">
                          <a:solidFill>
                            <a:schemeClr val="dk1"/>
                          </a:solidFill>
                          <a:effectLst/>
                          <a:latin typeface="+mn-lt"/>
                          <a:ea typeface="+mn-ea"/>
                          <a:cs typeface="+mn-cs"/>
                        </a:rPr>
                        <a:t>癲癇發作有潛在危險</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800" kern="1200" dirty="0">
                          <a:solidFill>
                            <a:schemeClr val="dk1"/>
                          </a:solidFill>
                          <a:effectLst/>
                          <a:latin typeface="+mn-lt"/>
                          <a:ea typeface="+mn-ea"/>
                          <a:cs typeface="+mn-cs"/>
                        </a:rPr>
                        <a:t>安排</a:t>
                      </a:r>
                      <a:r>
                        <a:rPr lang="zh-TW" sz="1800" b="1" kern="1200" dirty="0">
                          <a:solidFill>
                            <a:schemeClr val="dk1"/>
                          </a:solidFill>
                          <a:effectLst/>
                          <a:latin typeface="+mn-lt"/>
                          <a:ea typeface="+mn-ea"/>
                          <a:cs typeface="+mn-cs"/>
                        </a:rPr>
                        <a:t>一週內</a:t>
                      </a:r>
                      <a:r>
                        <a:rPr lang="zh-TW" sz="1800" kern="1200" dirty="0">
                          <a:solidFill>
                            <a:schemeClr val="dk1"/>
                          </a:solidFill>
                          <a:effectLst/>
                          <a:latin typeface="+mn-lt"/>
                          <a:ea typeface="+mn-ea"/>
                          <a:cs typeface="+mn-cs"/>
                        </a:rPr>
                        <a:t>複診。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l">
                        <a:spcAft>
                          <a:spcPts val="0"/>
                        </a:spcAft>
                      </a:pPr>
                      <a:r>
                        <a:rPr lang="zh-TW" altLang="zh-TW" sz="1800" kern="1200" dirty="0" smtClean="0">
                          <a:solidFill>
                            <a:schemeClr val="dk1"/>
                          </a:solidFill>
                          <a:effectLst/>
                          <a:latin typeface="+mn-lt"/>
                          <a:ea typeface="+mn-ea"/>
                          <a:cs typeface="+mn-cs"/>
                        </a:rPr>
                        <a:t>建議：若可能，治療直到癲癇控制進入</a:t>
                      </a:r>
                      <a:r>
                        <a:rPr lang="en-US" altLang="zh-TW" sz="1800" kern="1200" dirty="0" smtClean="0">
                          <a:solidFill>
                            <a:schemeClr val="dk1"/>
                          </a:solidFill>
                          <a:effectLst/>
                          <a:latin typeface="+mn-lt"/>
                          <a:ea typeface="+mn-ea"/>
                          <a:cs typeface="+mn-cs"/>
                        </a:rPr>
                        <a:t>G2</a:t>
                      </a:r>
                      <a:r>
                        <a:rPr lang="zh-TW" altLang="zh-TW" sz="1800" kern="1200" dirty="0" smtClean="0">
                          <a:solidFill>
                            <a:schemeClr val="dk1"/>
                          </a:solidFill>
                          <a:effectLst/>
                          <a:latin typeface="+mn-lt"/>
                          <a:ea typeface="+mn-ea"/>
                          <a:cs typeface="+mn-cs"/>
                        </a:rPr>
                        <a:t>時再回機構。</a:t>
                      </a:r>
                      <a:endParaRPr lang="zh-TW"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536">
                <a:tc>
                  <a:txBody>
                    <a:bodyPr/>
                    <a:lstStyle/>
                    <a:p>
                      <a:pPr algn="ctr">
                        <a:spcAft>
                          <a:spcPts val="0"/>
                        </a:spcAft>
                      </a:pPr>
                      <a:r>
                        <a:rPr lang="en-US" sz="1600" kern="100">
                          <a:effectLst/>
                        </a:rPr>
                        <a:t>G5</a:t>
                      </a:r>
                      <a:endParaRPr lang="zh-TW" sz="1600" kern="100">
                        <a:effectLst/>
                        <a:latin typeface="Calibri"/>
                        <a:ea typeface="新細明體"/>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kern="1200" dirty="0">
                          <a:solidFill>
                            <a:schemeClr val="dk1"/>
                          </a:solidFill>
                          <a:effectLst/>
                          <a:latin typeface="+mn-lt"/>
                          <a:ea typeface="+mn-ea"/>
                          <a:cs typeface="+mn-cs"/>
                        </a:rPr>
                        <a:t>癲癇發作有即時危險</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800" b="1" kern="1200" dirty="0">
                          <a:solidFill>
                            <a:schemeClr val="dk1"/>
                          </a:solidFill>
                          <a:effectLst/>
                          <a:latin typeface="+mn-lt"/>
                          <a:ea typeface="+mn-ea"/>
                          <a:cs typeface="+mn-cs"/>
                        </a:rPr>
                        <a:t>即時</a:t>
                      </a:r>
                      <a:r>
                        <a:rPr lang="zh-TW" sz="1800" kern="1200" dirty="0">
                          <a:solidFill>
                            <a:schemeClr val="dk1"/>
                          </a:solidFill>
                          <a:effectLst/>
                          <a:latin typeface="+mn-lt"/>
                          <a:ea typeface="+mn-ea"/>
                          <a:cs typeface="+mn-cs"/>
                        </a:rPr>
                        <a:t>送醫急診處置。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bl>
          </a:graphicData>
        </a:graphic>
      </p:graphicFrame>
      <p:sp>
        <p:nvSpPr>
          <p:cNvPr id="5" name="矩形 4"/>
          <p:cNvSpPr/>
          <p:nvPr/>
        </p:nvSpPr>
        <p:spPr>
          <a:xfrm>
            <a:off x="595422" y="913075"/>
            <a:ext cx="7975624" cy="584775"/>
          </a:xfrm>
          <a:prstGeom prst="rect">
            <a:avLst/>
          </a:prstGeom>
        </p:spPr>
        <p:txBody>
          <a:bodyPr wrap="square">
            <a:spAutoFit/>
          </a:bodyPr>
          <a:lstStyle/>
          <a:p>
            <a:pPr marL="812800" indent="-812800"/>
            <a:r>
              <a:rPr lang="zh-TW" altLang="en-US" sz="3200" dirty="0" smtClean="0">
                <a:latin typeface="Adobe 楷体 Std R" pitchFamily="18" charset="-128"/>
                <a:ea typeface="Adobe 楷体 Std R" pitchFamily="18" charset="-128"/>
              </a:rPr>
              <a:t>癲癇控制分級後的個別追蹤和介入處置</a:t>
            </a:r>
            <a:endParaRPr lang="en-US" altLang="zh-TW" sz="3200" dirty="0">
              <a:latin typeface="Adobe 楷体 Std R" pitchFamily="18" charset="-128"/>
              <a:ea typeface="Adobe 楷体 Std R" pitchFamily="18" charset="-128"/>
            </a:endParaRPr>
          </a:p>
        </p:txBody>
      </p:sp>
    </p:spTree>
    <p:extLst>
      <p:ext uri="{BB962C8B-B14F-4D97-AF65-F5344CB8AC3E}">
        <p14:creationId xmlns:p14="http://schemas.microsoft.com/office/powerpoint/2010/main" val="2339880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1560" y="188640"/>
            <a:ext cx="8229600" cy="720725"/>
          </a:xfrm>
        </p:spPr>
        <p:txBody>
          <a:bodyPr/>
          <a:lstStyle/>
          <a:p>
            <a:pPr algn="ctr"/>
            <a:r>
              <a:rPr lang="zh-TW" altLang="zh-TW" dirty="0">
                <a:solidFill>
                  <a:schemeClr val="tx1"/>
                </a:solidFill>
                <a:latin typeface="Adobe 楷体 Std R" pitchFamily="18" charset="-128"/>
                <a:ea typeface="Adobe 楷体 Std R" pitchFamily="18" charset="-128"/>
              </a:rPr>
              <a:t>癲癇控制分級評估表</a:t>
            </a:r>
            <a:r>
              <a:rPr lang="en-US" altLang="zh-TW" sz="2000" dirty="0">
                <a:solidFill>
                  <a:schemeClr val="tx1"/>
                </a:solidFill>
                <a:latin typeface="Adobe 楷体 Std R" pitchFamily="18" charset="-128"/>
                <a:ea typeface="Adobe 楷体 Std R" pitchFamily="18" charset="-128"/>
                <a:cs typeface="新細明體"/>
              </a:rPr>
              <a:t>P35</a:t>
            </a:r>
            <a:r>
              <a:rPr lang="zh-TW" altLang="zh-TW" sz="2000" u="sng" dirty="0" smtClean="0">
                <a:solidFill>
                  <a:schemeClr val="tx1"/>
                </a:solidFill>
                <a:latin typeface="Adobe 楷体 Std R" pitchFamily="18" charset="-128"/>
                <a:ea typeface="Adobe 楷体 Std R" pitchFamily="18" charset="-128"/>
              </a:rPr>
              <a:t>郭</a:t>
            </a:r>
            <a:r>
              <a:rPr lang="zh-TW" altLang="zh-TW" sz="2000" u="sng" dirty="0">
                <a:solidFill>
                  <a:schemeClr val="tx1"/>
                </a:solidFill>
                <a:latin typeface="Adobe 楷体 Std R" pitchFamily="18" charset="-128"/>
                <a:ea typeface="Adobe 楷体 Std R" pitchFamily="18" charset="-128"/>
              </a:rPr>
              <a:t>○○ </a:t>
            </a:r>
            <a:endParaRPr lang="zh-TW" altLang="en-US" sz="2000" dirty="0" smtClean="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323528" y="980728"/>
            <a:ext cx="8642350" cy="5140325"/>
          </a:xfrm>
        </p:spPr>
        <p:txBody>
          <a:bodyPr/>
          <a:lstStyle/>
          <a:p>
            <a:r>
              <a:rPr lang="zh-TW" altLang="zh-TW" sz="2400" b="1" dirty="0">
                <a:latin typeface="Adobe 楷体 Std R" pitchFamily="18" charset="-128"/>
                <a:ea typeface="Adobe 楷体 Std R" pitchFamily="18" charset="-128"/>
              </a:rPr>
              <a:t>服務對象：</a:t>
            </a:r>
            <a:r>
              <a:rPr lang="zh-TW" altLang="zh-TW" sz="2400" b="1" u="sng" dirty="0">
                <a:latin typeface="Adobe 楷体 Std R" pitchFamily="18" charset="-128"/>
                <a:ea typeface="Adobe 楷体 Std R" pitchFamily="18" charset="-128"/>
              </a:rPr>
              <a:t>郭○○  </a:t>
            </a:r>
            <a:r>
              <a:rPr lang="zh-TW" altLang="zh-TW" sz="2400" b="1" dirty="0">
                <a:latin typeface="Adobe 楷体 Std R" pitchFamily="18" charset="-128"/>
                <a:ea typeface="Adobe 楷体 Std R" pitchFamily="18" charset="-128"/>
              </a:rPr>
              <a:t>機構別：</a:t>
            </a:r>
            <a:r>
              <a:rPr lang="zh-TW" altLang="zh-TW" sz="2400" b="1" u="sng" dirty="0">
                <a:latin typeface="Adobe 楷体 Std R" pitchFamily="18" charset="-128"/>
                <a:ea typeface="Adobe 楷体 Std R" pitchFamily="18" charset="-128"/>
              </a:rPr>
              <a:t>瑪利亞霧峰教養</a:t>
            </a:r>
            <a:r>
              <a:rPr lang="zh-TW" altLang="zh-TW" sz="2400" b="1" u="sng" dirty="0" smtClean="0">
                <a:latin typeface="Adobe 楷体 Std R" pitchFamily="18" charset="-128"/>
                <a:ea typeface="Adobe 楷体 Std R" pitchFamily="18" charset="-128"/>
              </a:rPr>
              <a:t>家園</a:t>
            </a:r>
            <a:endParaRPr lang="en-US" altLang="zh-TW" sz="2400" b="1" u="sng" dirty="0" smtClean="0">
              <a:latin typeface="Adobe 楷体 Std R" pitchFamily="18" charset="-128"/>
              <a:ea typeface="Adobe 楷体 Std R" pitchFamily="18" charset="-128"/>
            </a:endParaRPr>
          </a:p>
          <a:p>
            <a:r>
              <a:rPr lang="zh-TW" altLang="zh-TW" sz="2400" b="1" u="sng" dirty="0" smtClean="0">
                <a:latin typeface="Adobe 楷体 Std R" pitchFamily="18" charset="-128"/>
                <a:ea typeface="Adobe 楷体 Std R" pitchFamily="18" charset="-128"/>
              </a:rPr>
              <a:t> </a:t>
            </a:r>
            <a:r>
              <a:rPr lang="zh-TW" altLang="zh-TW" sz="2400" b="1" dirty="0">
                <a:latin typeface="Adobe 楷体 Std R" pitchFamily="18" charset="-128"/>
                <a:ea typeface="Adobe 楷体 Std R" pitchFamily="18" charset="-128"/>
              </a:rPr>
              <a:t>組別：</a:t>
            </a:r>
            <a:r>
              <a:rPr lang="zh-TW" altLang="zh-TW" sz="2400" b="1" u="sng" dirty="0">
                <a:latin typeface="Adobe 楷体 Std R" pitchFamily="18" charset="-128"/>
                <a:ea typeface="Adobe 楷体 Std R" pitchFamily="18" charset="-128"/>
              </a:rPr>
              <a:t>生活支持組 </a:t>
            </a:r>
            <a:r>
              <a:rPr lang="zh-TW" altLang="zh-TW" sz="2400" b="1" dirty="0">
                <a:latin typeface="Adobe 楷体 Std R" pitchFamily="18" charset="-128"/>
                <a:ea typeface="Adobe 楷体 Std R" pitchFamily="18" charset="-128"/>
              </a:rPr>
              <a:t>護理人員</a:t>
            </a:r>
            <a:r>
              <a:rPr lang="en-US" altLang="zh-TW" sz="2400" b="1"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 </a:t>
            </a:r>
            <a:r>
              <a:rPr lang="zh-TW" altLang="zh-TW" sz="2400" b="1" u="sng" dirty="0">
                <a:latin typeface="Adobe 楷体 Std R" pitchFamily="18" charset="-128"/>
                <a:ea typeface="Adobe 楷体 Std R" pitchFamily="18" charset="-128"/>
              </a:rPr>
              <a:t>楊</a:t>
            </a:r>
            <a:r>
              <a:rPr lang="zh-TW" altLang="zh-TW" sz="2400" b="1" dirty="0">
                <a:latin typeface="Adobe 楷体 Std R" pitchFamily="18" charset="-128"/>
                <a:ea typeface="Adobe 楷体 Std R" pitchFamily="18" charset="-128"/>
              </a:rPr>
              <a:t>○○</a:t>
            </a:r>
            <a:r>
              <a:rPr lang="zh-TW" altLang="zh-TW" sz="2400" b="1" u="sng" dirty="0">
                <a:latin typeface="Adobe 楷体 Std R" pitchFamily="18" charset="-128"/>
                <a:ea typeface="Adobe 楷体 Std R" pitchFamily="18" charset="-128"/>
              </a:rPr>
              <a:t>  </a:t>
            </a:r>
            <a:r>
              <a:rPr lang="zh-TW" altLang="zh-TW" sz="3200" b="1" dirty="0" smtClean="0">
                <a:solidFill>
                  <a:schemeClr val="bg1"/>
                </a:solidFill>
                <a:latin typeface="Adobe 楷体 Std R" pitchFamily="18" charset="-128"/>
                <a:ea typeface="Adobe 楷体 Std R" pitchFamily="18" charset="-128"/>
              </a:rPr>
              <a:t>個</a:t>
            </a:r>
            <a:r>
              <a:rPr lang="zh-TW" altLang="zh-TW" sz="3200" b="1" dirty="0">
                <a:solidFill>
                  <a:schemeClr val="bg1"/>
                </a:solidFill>
                <a:latin typeface="Adobe 楷体 Std R" pitchFamily="18" charset="-128"/>
                <a:ea typeface="Adobe 楷体 Std R" pitchFamily="18" charset="-128"/>
              </a:rPr>
              <a:t>月半個月為</a:t>
            </a:r>
            <a:r>
              <a:rPr lang="zh-TW" altLang="zh-TW" sz="3200" b="1" dirty="0" smtClean="0">
                <a:solidFill>
                  <a:schemeClr val="bg1"/>
                </a:solidFill>
                <a:latin typeface="Adobe 楷体 Std R" pitchFamily="18" charset="-128"/>
                <a:ea typeface="Adobe 楷体 Std R" pitchFamily="18" charset="-128"/>
              </a:rPr>
              <a:t>評估估</a:t>
            </a:r>
            <a:r>
              <a:rPr lang="zh-TW" altLang="zh-TW" sz="3200" b="1" dirty="0">
                <a:solidFill>
                  <a:schemeClr val="bg1"/>
                </a:solidFill>
                <a:latin typeface="Adobe 楷体 Std R" pitchFamily="18" charset="-128"/>
                <a:ea typeface="Adobe 楷体 Std R" pitchFamily="18" charset="-128"/>
              </a:rPr>
              <a:t>期</a:t>
            </a:r>
            <a:endParaRPr lang="zh-TW" altLang="zh-TW" sz="3200" b="1" dirty="0">
              <a:latin typeface="Adobe 楷体 Std R" pitchFamily="18" charset="-128"/>
              <a:ea typeface="Adobe 楷体 Std R" pitchFamily="18" charset="-128"/>
            </a:endParaRPr>
          </a:p>
          <a:p>
            <a:r>
              <a:rPr lang="zh-TW" altLang="zh-TW" b="1" dirty="0">
                <a:latin typeface="Adobe 楷体 Std R" pitchFamily="18" charset="-128"/>
                <a:ea typeface="Adobe 楷体 Std R" pitchFamily="18" charset="-128"/>
              </a:rPr>
              <a:t>評估日期：民</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101 </a:t>
            </a:r>
            <a:r>
              <a:rPr lang="zh-TW" altLang="zh-TW" b="1" dirty="0">
                <a:latin typeface="Adobe 楷体 Std R" pitchFamily="18" charset="-128"/>
                <a:ea typeface="Adobe 楷体 Std R" pitchFamily="18" charset="-128"/>
              </a:rPr>
              <a:t>年</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5 </a:t>
            </a:r>
            <a:r>
              <a:rPr lang="zh-TW" altLang="zh-TW" b="1" dirty="0">
                <a:latin typeface="Adobe 楷体 Std R" pitchFamily="18" charset="-128"/>
                <a:ea typeface="Adobe 楷体 Std R" pitchFamily="18" charset="-128"/>
              </a:rPr>
              <a:t>月</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1 </a:t>
            </a:r>
            <a:r>
              <a:rPr lang="zh-TW" altLang="zh-TW" b="1" dirty="0">
                <a:latin typeface="Adobe 楷体 Std R" pitchFamily="18" charset="-128"/>
                <a:ea typeface="Adobe 楷体 Std R" pitchFamily="18" charset="-128"/>
              </a:rPr>
              <a:t>日～</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 101 </a:t>
            </a:r>
            <a:r>
              <a:rPr lang="zh-TW" altLang="zh-TW" b="1" dirty="0">
                <a:latin typeface="Adobe 楷体 Std R" pitchFamily="18" charset="-128"/>
                <a:ea typeface="Adobe 楷体 Std R" pitchFamily="18" charset="-128"/>
              </a:rPr>
              <a:t>年</a:t>
            </a:r>
            <a:r>
              <a:rPr lang="en-US" altLang="zh-TW" b="1" u="sng" dirty="0">
                <a:latin typeface="Adobe 楷体 Std R" pitchFamily="18" charset="-128"/>
                <a:ea typeface="Adobe 楷体 Std R" pitchFamily="18" charset="-128"/>
              </a:rPr>
              <a:t>  5  </a:t>
            </a:r>
            <a:r>
              <a:rPr lang="zh-TW" altLang="zh-TW" b="1" dirty="0">
                <a:latin typeface="Adobe 楷体 Std R" pitchFamily="18" charset="-128"/>
                <a:ea typeface="Adobe 楷体 Std R" pitchFamily="18" charset="-128"/>
              </a:rPr>
              <a:t>月</a:t>
            </a:r>
            <a:r>
              <a:rPr lang="en-US" altLang="zh-TW" b="1" u="sng" dirty="0">
                <a:latin typeface="Adobe 楷体 Std R" pitchFamily="18" charset="-128"/>
                <a:ea typeface="Adobe 楷体 Std R" pitchFamily="18" charset="-128"/>
              </a:rPr>
              <a:t>  31  </a:t>
            </a:r>
            <a:r>
              <a:rPr lang="zh-TW" altLang="zh-TW" b="1" dirty="0" smtClean="0">
                <a:latin typeface="Adobe 楷体 Std R" pitchFamily="18" charset="-128"/>
                <a:ea typeface="Adobe 楷体 Std R" pitchFamily="18" charset="-128"/>
              </a:rPr>
              <a:t>日</a:t>
            </a:r>
            <a:endParaRPr lang="en-US" altLang="zh-TW" b="1" dirty="0" smtClean="0">
              <a:latin typeface="Adobe 楷体 Std R" pitchFamily="18" charset="-128"/>
              <a:ea typeface="Adobe 楷体 Std R" pitchFamily="18" charset="-128"/>
            </a:endParaRPr>
          </a:p>
          <a:p>
            <a:r>
              <a:rPr lang="zh-TW" altLang="zh-TW" b="1" dirty="0" smtClean="0">
                <a:latin typeface="Adobe 楷体 Std R" pitchFamily="18" charset="-128"/>
                <a:ea typeface="Adobe 楷体 Std R" pitchFamily="18" charset="-128"/>
              </a:rPr>
              <a:t> </a:t>
            </a:r>
            <a:r>
              <a:rPr lang="zh-TW" altLang="zh-TW" b="1" dirty="0">
                <a:solidFill>
                  <a:srgbClr val="FF0000"/>
                </a:solidFill>
                <a:latin typeface="Adobe 楷体 Std R" pitchFamily="18" charset="-128"/>
                <a:ea typeface="Adobe 楷体 Std R" pitchFamily="18" charset="-128"/>
              </a:rPr>
              <a:t>前半時段（</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5 </a:t>
            </a:r>
            <a:r>
              <a:rPr lang="zh-TW" altLang="zh-TW" b="1" dirty="0">
                <a:solidFill>
                  <a:srgbClr val="FF0000"/>
                </a:solidFill>
                <a:latin typeface="Adobe 楷体 Std R" pitchFamily="18" charset="-128"/>
                <a:ea typeface="Adobe 楷体 Std R" pitchFamily="18" charset="-128"/>
              </a:rPr>
              <a:t>月</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01 </a:t>
            </a:r>
            <a:r>
              <a:rPr lang="zh-TW" altLang="zh-TW" b="1" dirty="0">
                <a:solidFill>
                  <a:srgbClr val="FF0000"/>
                </a:solidFill>
                <a:latin typeface="Adobe 楷体 Std R" pitchFamily="18" charset="-128"/>
                <a:ea typeface="Adobe 楷体 Std R" pitchFamily="18" charset="-128"/>
              </a:rPr>
              <a:t>日～</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5 </a:t>
            </a:r>
            <a:r>
              <a:rPr lang="zh-TW" altLang="zh-TW" b="1" dirty="0">
                <a:solidFill>
                  <a:srgbClr val="FF0000"/>
                </a:solidFill>
                <a:latin typeface="Adobe 楷体 Std R" pitchFamily="18" charset="-128"/>
                <a:ea typeface="Adobe 楷体 Std R" pitchFamily="18" charset="-128"/>
              </a:rPr>
              <a:t>月</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15 </a:t>
            </a:r>
            <a:r>
              <a:rPr lang="zh-TW" altLang="zh-TW" b="1" dirty="0">
                <a:solidFill>
                  <a:srgbClr val="FF0000"/>
                </a:solidFill>
                <a:latin typeface="Adobe 楷体 Std R" pitchFamily="18" charset="-128"/>
                <a:ea typeface="Adobe 楷体 Std R" pitchFamily="18" charset="-128"/>
              </a:rPr>
              <a:t>日）：</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15 </a:t>
            </a:r>
            <a:r>
              <a:rPr lang="zh-TW" altLang="zh-TW" b="1" dirty="0">
                <a:solidFill>
                  <a:srgbClr val="FF0000"/>
                </a:solidFill>
                <a:latin typeface="Adobe 楷体 Std R" pitchFamily="18" charset="-128"/>
                <a:ea typeface="Adobe 楷体 Std R" pitchFamily="18" charset="-128"/>
              </a:rPr>
              <a:t>日</a:t>
            </a:r>
            <a:r>
              <a:rPr lang="zh-TW" altLang="zh-TW" b="1" dirty="0" smtClean="0">
                <a:latin typeface="Adobe 楷体 Std R" pitchFamily="18" charset="-128"/>
                <a:ea typeface="Adobe 楷体 Std R" pitchFamily="18" charset="-128"/>
              </a:rPr>
              <a:t>；</a:t>
            </a:r>
            <a:endParaRPr lang="en-US" altLang="zh-TW" b="1" dirty="0" smtClean="0">
              <a:latin typeface="Adobe 楷体 Std R" pitchFamily="18" charset="-128"/>
              <a:ea typeface="Adobe 楷体 Std R" pitchFamily="18" charset="-128"/>
            </a:endParaRPr>
          </a:p>
          <a:p>
            <a:pPr marL="0" indent="0">
              <a:buNone/>
            </a:pPr>
            <a:r>
              <a:rPr lang="zh-TW" altLang="en-US" b="1" dirty="0">
                <a:latin typeface="Adobe 楷体 Std R" pitchFamily="18" charset="-128"/>
                <a:ea typeface="Adobe 楷体 Std R" pitchFamily="18" charset="-128"/>
              </a:rPr>
              <a:t> </a:t>
            </a:r>
            <a:r>
              <a:rPr lang="zh-TW" altLang="en-US" b="1" dirty="0" smtClean="0">
                <a:latin typeface="Adobe 楷体 Std R" pitchFamily="18" charset="-128"/>
                <a:ea typeface="Adobe 楷体 Std R" pitchFamily="18" charset="-128"/>
              </a:rPr>
              <a:t>   </a:t>
            </a:r>
            <a:r>
              <a:rPr lang="zh-TW" altLang="zh-TW" b="1" dirty="0" smtClean="0">
                <a:latin typeface="Adobe 楷体 Std R" pitchFamily="18" charset="-128"/>
                <a:ea typeface="Adobe 楷体 Std R" pitchFamily="18" charset="-128"/>
              </a:rPr>
              <a:t>發作</a:t>
            </a:r>
            <a:r>
              <a:rPr lang="zh-TW" altLang="zh-TW" b="1" u="sng" dirty="0" smtClean="0">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2</a:t>
            </a:r>
            <a:r>
              <a:rPr lang="en-US" altLang="zh-TW" b="1" u="sng" dirty="0">
                <a:latin typeface="Adobe 楷体 Std R" pitchFamily="18" charset="-128"/>
                <a:ea typeface="Adobe 楷体 Std R" pitchFamily="18" charset="-128"/>
              </a:rPr>
              <a:t> </a:t>
            </a:r>
            <a:r>
              <a:rPr lang="zh-TW" altLang="zh-TW" b="1" dirty="0">
                <a:latin typeface="Adobe 楷体 Std R" pitchFamily="18" charset="-128"/>
                <a:ea typeface="Adobe 楷体 Std R" pitchFamily="18" charset="-128"/>
              </a:rPr>
              <a:t>次；最長時間</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0 </a:t>
            </a:r>
            <a:r>
              <a:rPr lang="zh-TW" altLang="zh-TW" b="1" dirty="0">
                <a:latin typeface="Adobe 楷体 Std R" pitchFamily="18" charset="-128"/>
                <a:ea typeface="Adobe 楷体 Std R" pitchFamily="18" charset="-128"/>
              </a:rPr>
              <a:t>分 </a:t>
            </a:r>
            <a:r>
              <a:rPr lang="zh-TW" altLang="zh-TW" b="1" u="sng" dirty="0">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20</a:t>
            </a:r>
            <a:r>
              <a:rPr lang="en-US" altLang="zh-TW" b="1" u="sng" dirty="0">
                <a:latin typeface="Adobe 楷体 Std R" pitchFamily="18" charset="-128"/>
                <a:ea typeface="Adobe 楷体 Std R" pitchFamily="18" charset="-128"/>
              </a:rPr>
              <a:t> </a:t>
            </a:r>
            <a:r>
              <a:rPr lang="zh-TW" altLang="zh-TW" b="1" dirty="0">
                <a:latin typeface="Adobe 楷体 Std R" pitchFamily="18" charset="-128"/>
                <a:ea typeface="Adobe 楷体 Std R" pitchFamily="18" charset="-128"/>
              </a:rPr>
              <a:t>秒</a:t>
            </a:r>
          </a:p>
          <a:p>
            <a:r>
              <a:rPr lang="zh-TW" altLang="zh-TW" b="1" dirty="0">
                <a:solidFill>
                  <a:srgbClr val="FF0000"/>
                </a:solidFill>
                <a:latin typeface="Adobe 楷体 Std R" pitchFamily="18" charset="-128"/>
                <a:ea typeface="Adobe 楷体 Std R" pitchFamily="18" charset="-128"/>
              </a:rPr>
              <a:t>後半時段（</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5 </a:t>
            </a:r>
            <a:r>
              <a:rPr lang="zh-TW" altLang="zh-TW" b="1" dirty="0">
                <a:solidFill>
                  <a:srgbClr val="FF0000"/>
                </a:solidFill>
                <a:latin typeface="Adobe 楷体 Std R" pitchFamily="18" charset="-128"/>
                <a:ea typeface="Adobe 楷体 Std R" pitchFamily="18" charset="-128"/>
              </a:rPr>
              <a:t>月</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16 </a:t>
            </a:r>
            <a:r>
              <a:rPr lang="zh-TW" altLang="zh-TW" b="1" dirty="0">
                <a:solidFill>
                  <a:srgbClr val="FF0000"/>
                </a:solidFill>
                <a:latin typeface="Adobe 楷体 Std R" pitchFamily="18" charset="-128"/>
                <a:ea typeface="Adobe 楷体 Std R" pitchFamily="18" charset="-128"/>
              </a:rPr>
              <a:t>日～</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5 </a:t>
            </a:r>
            <a:r>
              <a:rPr lang="zh-TW" altLang="zh-TW" b="1" dirty="0">
                <a:solidFill>
                  <a:srgbClr val="FF0000"/>
                </a:solidFill>
                <a:latin typeface="Adobe 楷体 Std R" pitchFamily="18" charset="-128"/>
                <a:ea typeface="Adobe 楷体 Std R" pitchFamily="18" charset="-128"/>
              </a:rPr>
              <a:t>月</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31 </a:t>
            </a:r>
            <a:r>
              <a:rPr lang="zh-TW" altLang="zh-TW" b="1" dirty="0">
                <a:solidFill>
                  <a:srgbClr val="FF0000"/>
                </a:solidFill>
                <a:latin typeface="Adobe 楷体 Std R" pitchFamily="18" charset="-128"/>
                <a:ea typeface="Adobe 楷体 Std R" pitchFamily="18" charset="-128"/>
              </a:rPr>
              <a:t>日）：</a:t>
            </a:r>
            <a:r>
              <a:rPr lang="zh-TW" altLang="zh-TW" b="1" u="sng" dirty="0">
                <a:solidFill>
                  <a:srgbClr val="FF0000"/>
                </a:solidFill>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16 </a:t>
            </a:r>
            <a:r>
              <a:rPr lang="zh-TW" altLang="zh-TW" b="1" dirty="0">
                <a:solidFill>
                  <a:srgbClr val="FF0000"/>
                </a:solidFill>
                <a:latin typeface="Adobe 楷体 Std R" pitchFamily="18" charset="-128"/>
                <a:ea typeface="Adobe 楷体 Std R" pitchFamily="18" charset="-128"/>
              </a:rPr>
              <a:t>日</a:t>
            </a:r>
            <a:r>
              <a:rPr lang="zh-TW" altLang="zh-TW" b="1" dirty="0" smtClean="0">
                <a:latin typeface="Adobe 楷体 Std R" pitchFamily="18" charset="-128"/>
                <a:ea typeface="Adobe 楷体 Std R" pitchFamily="18" charset="-128"/>
              </a:rPr>
              <a:t>；</a:t>
            </a:r>
            <a:endParaRPr lang="en-US" altLang="zh-TW" b="1" dirty="0" smtClean="0">
              <a:latin typeface="Adobe 楷体 Std R" pitchFamily="18" charset="-128"/>
              <a:ea typeface="Adobe 楷体 Std R" pitchFamily="18" charset="-128"/>
            </a:endParaRPr>
          </a:p>
          <a:p>
            <a:pPr marL="0" indent="0">
              <a:buNone/>
            </a:pPr>
            <a:r>
              <a:rPr lang="zh-TW" altLang="en-US" b="1" dirty="0">
                <a:latin typeface="Adobe 楷体 Std R" pitchFamily="18" charset="-128"/>
                <a:ea typeface="Adobe 楷体 Std R" pitchFamily="18" charset="-128"/>
              </a:rPr>
              <a:t> </a:t>
            </a:r>
            <a:r>
              <a:rPr lang="zh-TW" altLang="en-US" b="1" dirty="0" smtClean="0">
                <a:latin typeface="Adobe 楷体 Std R" pitchFamily="18" charset="-128"/>
                <a:ea typeface="Adobe 楷体 Std R" pitchFamily="18" charset="-128"/>
              </a:rPr>
              <a:t>   </a:t>
            </a:r>
            <a:r>
              <a:rPr lang="zh-TW" altLang="zh-TW" b="1" dirty="0" smtClean="0">
                <a:latin typeface="Adobe 楷体 Std R" pitchFamily="18" charset="-128"/>
                <a:ea typeface="Adobe 楷体 Std R" pitchFamily="18" charset="-128"/>
              </a:rPr>
              <a:t>發作</a:t>
            </a:r>
            <a:r>
              <a:rPr lang="zh-TW" altLang="zh-TW" b="1" u="sng" dirty="0" smtClean="0">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4</a:t>
            </a:r>
            <a:r>
              <a:rPr lang="en-US" altLang="zh-TW" b="1" u="sng" dirty="0">
                <a:latin typeface="Adobe 楷体 Std R" pitchFamily="18" charset="-128"/>
                <a:ea typeface="Adobe 楷体 Std R" pitchFamily="18" charset="-128"/>
              </a:rPr>
              <a:t> </a:t>
            </a:r>
            <a:r>
              <a:rPr lang="zh-TW" altLang="zh-TW" b="1" dirty="0">
                <a:latin typeface="Adobe 楷体 Std R" pitchFamily="18" charset="-128"/>
                <a:ea typeface="Adobe 楷体 Std R" pitchFamily="18" charset="-128"/>
              </a:rPr>
              <a:t>次；最長時間</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0 </a:t>
            </a:r>
            <a:r>
              <a:rPr lang="zh-TW" altLang="zh-TW" b="1" dirty="0">
                <a:latin typeface="Adobe 楷体 Std R" pitchFamily="18" charset="-128"/>
                <a:ea typeface="Adobe 楷体 Std R" pitchFamily="18" charset="-128"/>
              </a:rPr>
              <a:t>分 </a:t>
            </a:r>
            <a:r>
              <a:rPr lang="zh-TW" altLang="zh-TW" b="1" u="sng" dirty="0">
                <a:latin typeface="Adobe 楷体 Std R" pitchFamily="18" charset="-128"/>
                <a:ea typeface="Adobe 楷体 Std R" pitchFamily="18" charset="-128"/>
              </a:rPr>
              <a:t> </a:t>
            </a:r>
            <a:r>
              <a:rPr lang="en-US" altLang="zh-TW" b="1" u="sng" dirty="0">
                <a:solidFill>
                  <a:srgbClr val="FF0000"/>
                </a:solidFill>
                <a:latin typeface="Adobe 楷体 Std R" pitchFamily="18" charset="-128"/>
                <a:ea typeface="Adobe 楷体 Std R" pitchFamily="18" charset="-128"/>
              </a:rPr>
              <a:t>35 </a:t>
            </a:r>
            <a:r>
              <a:rPr lang="zh-TW" altLang="zh-TW" b="1" dirty="0">
                <a:latin typeface="Adobe 楷体 Std R" pitchFamily="18" charset="-128"/>
                <a:ea typeface="Adobe 楷体 Std R" pitchFamily="18" charset="-128"/>
              </a:rPr>
              <a:t>秒</a:t>
            </a:r>
          </a:p>
          <a:p>
            <a:r>
              <a:rPr lang="zh-TW" altLang="zh-TW" b="1" dirty="0">
                <a:latin typeface="Adobe 楷体 Std R" pitchFamily="18" charset="-128"/>
                <a:ea typeface="Adobe 楷体 Std R" pitchFamily="18" charset="-128"/>
              </a:rPr>
              <a:t>最後一次發作：民</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101 </a:t>
            </a:r>
            <a:r>
              <a:rPr lang="zh-TW" altLang="zh-TW" b="1" dirty="0">
                <a:latin typeface="Adobe 楷体 Std R" pitchFamily="18" charset="-128"/>
                <a:ea typeface="Adobe 楷体 Std R" pitchFamily="18" charset="-128"/>
              </a:rPr>
              <a:t>年</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4</a:t>
            </a:r>
            <a:r>
              <a:rPr lang="zh-TW" altLang="zh-TW" b="1" dirty="0" smtClean="0">
                <a:latin typeface="Adobe 楷体 Std R" pitchFamily="18" charset="-128"/>
                <a:ea typeface="Adobe 楷体 Std R" pitchFamily="18" charset="-128"/>
              </a:rPr>
              <a:t>月</a:t>
            </a:r>
            <a:r>
              <a:rPr lang="zh-TW" altLang="zh-TW" b="1" u="sng" dirty="0" smtClean="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30 </a:t>
            </a:r>
            <a:r>
              <a:rPr lang="zh-TW" altLang="zh-TW" b="1" dirty="0">
                <a:latin typeface="Adobe 楷体 Std R" pitchFamily="18" charset="-128"/>
                <a:ea typeface="Adobe 楷体 Std R" pitchFamily="18" charset="-128"/>
              </a:rPr>
              <a:t>日</a:t>
            </a:r>
            <a:r>
              <a:rPr lang="zh-TW" altLang="zh-TW" b="1" dirty="0" smtClean="0">
                <a:latin typeface="Adobe 楷体 Std R" pitchFamily="18" charset="-128"/>
                <a:ea typeface="Adobe 楷体 Std R" pitchFamily="18" charset="-128"/>
              </a:rPr>
              <a:t>。</a:t>
            </a:r>
            <a:endParaRPr lang="en-US" altLang="zh-TW" b="1" dirty="0" smtClean="0">
              <a:latin typeface="Adobe 楷体 Std R" pitchFamily="18" charset="-128"/>
              <a:ea typeface="Adobe 楷体 Std R" pitchFamily="18" charset="-128"/>
            </a:endParaRPr>
          </a:p>
          <a:p>
            <a:r>
              <a:rPr lang="zh-TW" altLang="zh-TW" b="1" dirty="0" smtClean="0">
                <a:latin typeface="Adobe 楷体 Std R" pitchFamily="18" charset="-128"/>
                <a:ea typeface="Adobe 楷体 Std R" pitchFamily="18" charset="-128"/>
              </a:rPr>
              <a:t>間隔 </a:t>
            </a:r>
            <a:r>
              <a:rPr lang="zh-TW" altLang="zh-TW" b="1" u="sng" dirty="0" smtClean="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0  </a:t>
            </a:r>
            <a:r>
              <a:rPr lang="zh-TW" altLang="zh-TW" b="1" dirty="0">
                <a:latin typeface="Adobe 楷体 Std R" pitchFamily="18" charset="-128"/>
                <a:ea typeface="Adobe 楷体 Std R" pitchFamily="18" charset="-128"/>
              </a:rPr>
              <a:t>年 </a:t>
            </a:r>
            <a:r>
              <a:rPr lang="zh-TW" altLang="zh-TW" b="1" u="sng" dirty="0">
                <a:latin typeface="Adobe 楷体 Std R" pitchFamily="18" charset="-128"/>
                <a:ea typeface="Adobe 楷体 Std R" pitchFamily="18" charset="-128"/>
              </a:rPr>
              <a:t>  </a:t>
            </a:r>
            <a:r>
              <a:rPr lang="en-US" altLang="zh-TW" b="1" u="sng" dirty="0">
                <a:latin typeface="Adobe 楷体 Std R" pitchFamily="18" charset="-128"/>
                <a:ea typeface="Adobe 楷体 Std R" pitchFamily="18" charset="-128"/>
              </a:rPr>
              <a:t>0  </a:t>
            </a:r>
            <a:r>
              <a:rPr lang="zh-TW" altLang="zh-TW" b="1" dirty="0">
                <a:latin typeface="Adobe 楷体 Std R" pitchFamily="18" charset="-128"/>
                <a:ea typeface="Adobe 楷体 Std R" pitchFamily="18" charset="-128"/>
              </a:rPr>
              <a:t>月</a:t>
            </a:r>
            <a:r>
              <a:rPr lang="en-US" altLang="zh-TW" b="1" u="sng" dirty="0">
                <a:latin typeface="Adobe 楷体 Std R" pitchFamily="18" charset="-128"/>
                <a:ea typeface="Adobe 楷体 Std R" pitchFamily="18" charset="-128"/>
              </a:rPr>
              <a:t>  3</a:t>
            </a:r>
            <a:r>
              <a:rPr lang="zh-TW" altLang="zh-TW" b="1" dirty="0" smtClean="0">
                <a:latin typeface="Adobe 楷体 Std R" pitchFamily="18" charset="-128"/>
                <a:ea typeface="Adobe 楷体 Std R" pitchFamily="18" charset="-128"/>
              </a:rPr>
              <a:t>日</a:t>
            </a:r>
            <a:endParaRPr lang="zh-TW" altLang="zh-TW" b="1" dirty="0">
              <a:latin typeface="Adobe 楷体 Std R" pitchFamily="18" charset="-128"/>
              <a:ea typeface="Adobe 楷体 Std R" pitchFamily="18" charset="-128"/>
            </a:endParaRPr>
          </a:p>
          <a:p>
            <a:endParaRPr lang="zh-TW" altLang="en-US" sz="1600" dirty="0"/>
          </a:p>
        </p:txBody>
      </p:sp>
      <p:sp>
        <p:nvSpPr>
          <p:cNvPr id="2" name="圓角矩形圖說文字 1"/>
          <p:cNvSpPr/>
          <p:nvPr/>
        </p:nvSpPr>
        <p:spPr>
          <a:xfrm>
            <a:off x="5652120" y="4221088"/>
            <a:ext cx="3168352" cy="648072"/>
          </a:xfrm>
          <a:prstGeom prst="wedgeRoundRectCallout">
            <a:avLst>
              <a:gd name="adj1" fmla="val -31736"/>
              <a:gd name="adj2" fmla="val -76244"/>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fontAlgn="base" hangingPunct="0">
              <a:spcBef>
                <a:spcPct val="50000"/>
              </a:spcBef>
              <a:spcAft>
                <a:spcPct val="0"/>
              </a:spcAft>
              <a:buClr>
                <a:srgbClr val="009999"/>
              </a:buClr>
              <a:buSzPct val="60000"/>
              <a:buFont typeface="Wingdings" pitchFamily="2" charset="2"/>
              <a:buChar char="u"/>
            </a:pPr>
            <a:r>
              <a:rPr kumimoji="1" lang="zh-TW" altLang="zh-TW" sz="2400" b="1" kern="0" dirty="0">
                <a:solidFill>
                  <a:schemeClr val="bg1"/>
                </a:solidFill>
              </a:rPr>
              <a:t>半個</a:t>
            </a:r>
            <a:r>
              <a:rPr kumimoji="1" lang="zh-TW" altLang="zh-TW" sz="2400" b="1" kern="0" dirty="0" smtClean="0">
                <a:solidFill>
                  <a:schemeClr val="bg1"/>
                </a:solidFill>
              </a:rPr>
              <a:t>月為</a:t>
            </a:r>
            <a:r>
              <a:rPr kumimoji="1" lang="zh-TW" altLang="zh-TW" sz="2400" b="1" kern="0" dirty="0">
                <a:solidFill>
                  <a:schemeClr val="bg1"/>
                </a:solidFill>
              </a:rPr>
              <a:t>評估期</a:t>
            </a:r>
          </a:p>
        </p:txBody>
      </p:sp>
    </p:spTree>
    <p:extLst>
      <p:ext uri="{BB962C8B-B14F-4D97-AF65-F5344CB8AC3E}">
        <p14:creationId xmlns:p14="http://schemas.microsoft.com/office/powerpoint/2010/main" val="3505588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1560" y="764704"/>
            <a:ext cx="8229600" cy="720725"/>
          </a:xfrm>
        </p:spPr>
        <p:txBody>
          <a:bodyPr/>
          <a:lstStyle/>
          <a:p>
            <a:pPr algn="ctr"/>
            <a:r>
              <a:rPr lang="zh-TW" altLang="zh-TW" dirty="0">
                <a:solidFill>
                  <a:schemeClr val="tx1"/>
                </a:solidFill>
                <a:latin typeface="Adobe 楷体 Std R" pitchFamily="18" charset="-128"/>
                <a:ea typeface="Adobe 楷体 Std R" pitchFamily="18" charset="-128"/>
              </a:rPr>
              <a:t>癲癇控制分級評估表</a:t>
            </a:r>
            <a:r>
              <a:rPr lang="en-US" altLang="zh-TW" sz="2000" dirty="0">
                <a:solidFill>
                  <a:schemeClr val="tx1"/>
                </a:solidFill>
                <a:latin typeface="Adobe 楷体 Std R" pitchFamily="18" charset="-128"/>
                <a:ea typeface="Adobe 楷体 Std R" pitchFamily="18" charset="-128"/>
                <a:cs typeface="新細明體"/>
              </a:rPr>
              <a:t>P35</a:t>
            </a:r>
            <a:r>
              <a:rPr lang="zh-TW" altLang="zh-TW" sz="2000" u="sng" dirty="0" smtClean="0">
                <a:solidFill>
                  <a:schemeClr val="tx1"/>
                </a:solidFill>
                <a:latin typeface="Adobe 楷体 Std R" pitchFamily="18" charset="-128"/>
                <a:ea typeface="Adobe 楷体 Std R" pitchFamily="18" charset="-128"/>
              </a:rPr>
              <a:t>郭</a:t>
            </a:r>
            <a:r>
              <a:rPr lang="zh-TW" altLang="zh-TW" sz="2000" u="sng" dirty="0">
                <a:solidFill>
                  <a:schemeClr val="tx1"/>
                </a:solidFill>
                <a:latin typeface="Adobe 楷体 Std R" pitchFamily="18" charset="-128"/>
                <a:ea typeface="Adobe 楷体 Std R" pitchFamily="18" charset="-128"/>
              </a:rPr>
              <a:t>○○ </a:t>
            </a:r>
            <a:endParaRPr lang="zh-TW" altLang="en-US" sz="2000" dirty="0" smtClean="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539552" y="1556792"/>
            <a:ext cx="7889006" cy="5140325"/>
          </a:xfrm>
        </p:spPr>
        <p:txBody>
          <a:bodyPr/>
          <a:lstStyle/>
          <a:p>
            <a:endParaRPr lang="zh-TW" altLang="zh-TW" sz="1600" dirty="0"/>
          </a:p>
          <a:p>
            <a:r>
              <a:rPr lang="zh-TW" altLang="zh-TW" sz="1600" dirty="0"/>
              <a:t>對照下表發作情形</a:t>
            </a:r>
          </a:p>
          <a:p>
            <a:pPr marL="0" indent="0">
              <a:buNone/>
            </a:pPr>
            <a:r>
              <a:rPr lang="en-US" altLang="zh-TW" sz="1600" dirty="0"/>
              <a:t> </a:t>
            </a:r>
            <a:endParaRPr lang="zh-TW" altLang="zh-TW" sz="1600" dirty="0"/>
          </a:p>
          <a:p>
            <a:r>
              <a:rPr lang="zh-TW" altLang="zh-TW" sz="2400" dirty="0" smtClean="0">
                <a:latin typeface="Adobe 楷体 Std R" pitchFamily="18" charset="-128"/>
                <a:ea typeface="Adobe 楷体 Std R" pitchFamily="18" charset="-128"/>
              </a:rPr>
              <a:t>癲癇</a:t>
            </a:r>
            <a:r>
              <a:rPr lang="zh-TW" altLang="zh-TW" sz="2400" dirty="0">
                <a:latin typeface="Adobe 楷体 Std R" pitchFamily="18" charset="-128"/>
                <a:ea typeface="Adobe 楷体 Std R" pitchFamily="18" charset="-128"/>
              </a:rPr>
              <a:t>控制等級評估</a:t>
            </a:r>
            <a:r>
              <a:rPr lang="zh-TW" altLang="zh-TW" sz="2400" dirty="0" smtClean="0">
                <a:latin typeface="Adobe 楷体 Std R" pitchFamily="18" charset="-128"/>
                <a:ea typeface="Adobe 楷体 Std R" pitchFamily="18" charset="-128"/>
              </a:rPr>
              <a:t>結果（</a:t>
            </a:r>
            <a:r>
              <a:rPr lang="zh-TW" altLang="zh-TW" sz="2400" dirty="0">
                <a:latin typeface="Adobe 楷体 Std R" pitchFamily="18" charset="-128"/>
                <a:ea typeface="Adobe 楷体 Std R" pitchFamily="18" charset="-128"/>
              </a:rPr>
              <a:t>取控制最差等級者</a:t>
            </a:r>
            <a:r>
              <a:rPr lang="en-US" altLang="zh-TW" sz="2400" dirty="0">
                <a:latin typeface="Adobe 楷体 Std R" pitchFamily="18" charset="-128"/>
                <a:ea typeface="Adobe 楷体 Std R" pitchFamily="18" charset="-128"/>
              </a:rPr>
              <a:t>/</a:t>
            </a:r>
            <a:r>
              <a:rPr lang="zh-TW" altLang="zh-TW" sz="2400" dirty="0">
                <a:latin typeface="Adobe 楷体 Std R" pitchFamily="18" charset="-128"/>
                <a:ea typeface="Adobe 楷体 Std R" pitchFamily="18" charset="-128"/>
              </a:rPr>
              <a:t>可複選）</a:t>
            </a:r>
          </a:p>
          <a:p>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G0.</a:t>
            </a:r>
            <a:r>
              <a:rPr lang="zh-TW" altLang="zh-TW" sz="2400" dirty="0">
                <a:latin typeface="Adobe 楷体 Std R" pitchFamily="18" charset="-128"/>
                <a:ea typeface="Adobe 楷体 Std R" pitchFamily="18" charset="-128"/>
              </a:rPr>
              <a:t>癲癇控制良好者 □</a:t>
            </a:r>
            <a:r>
              <a:rPr lang="en-US" altLang="zh-TW" sz="2400" dirty="0">
                <a:latin typeface="Adobe 楷体 Std R" pitchFamily="18" charset="-128"/>
                <a:ea typeface="Adobe 楷体 Std R" pitchFamily="18" charset="-128"/>
              </a:rPr>
              <a:t>G1.</a:t>
            </a:r>
            <a:r>
              <a:rPr lang="zh-TW" altLang="zh-TW" sz="2400" dirty="0">
                <a:latin typeface="Adobe 楷体 Std R" pitchFamily="18" charset="-128"/>
                <a:ea typeface="Adobe 楷体 Std R" pitchFamily="18" charset="-128"/>
              </a:rPr>
              <a:t>癲癇控制尚可接受者 □</a:t>
            </a:r>
            <a:r>
              <a:rPr lang="en-US" altLang="zh-TW" sz="2400" dirty="0">
                <a:latin typeface="Adobe 楷体 Std R" pitchFamily="18" charset="-128"/>
                <a:ea typeface="Adobe 楷体 Std R" pitchFamily="18" charset="-128"/>
              </a:rPr>
              <a:t>G2.</a:t>
            </a:r>
            <a:r>
              <a:rPr lang="zh-TW" altLang="zh-TW" sz="2400" dirty="0">
                <a:latin typeface="Adobe 楷体 Std R" pitchFamily="18" charset="-128"/>
                <a:ea typeface="Adobe 楷体 Std R" pitchFamily="18" charset="-128"/>
              </a:rPr>
              <a:t>癲癇控制改善者</a:t>
            </a:r>
          </a:p>
          <a:p>
            <a:r>
              <a:rPr lang="zh-TW" altLang="en-US" sz="2400" dirty="0" smtClean="0">
                <a:solidFill>
                  <a:srgbClr val="FF0000"/>
                </a:solidFill>
                <a:latin typeface="Adobe 楷体 Std R" pitchFamily="18" charset="-128"/>
                <a:ea typeface="Adobe 楷体 Std R" pitchFamily="18" charset="-128"/>
              </a:rPr>
              <a:t>■</a:t>
            </a:r>
            <a:r>
              <a:rPr lang="en-US" altLang="zh-TW" sz="2400" dirty="0" smtClean="0">
                <a:solidFill>
                  <a:srgbClr val="FF0000"/>
                </a:solidFill>
                <a:latin typeface="Adobe 楷体 Std R" pitchFamily="18" charset="-128"/>
                <a:ea typeface="Adobe 楷体 Std R" pitchFamily="18" charset="-128"/>
              </a:rPr>
              <a:t>G3</a:t>
            </a:r>
            <a:r>
              <a:rPr lang="en-US" altLang="zh-TW" sz="2400" dirty="0">
                <a:solidFill>
                  <a:srgbClr val="FF0000"/>
                </a:solidFill>
                <a:latin typeface="Adobe 楷体 Std R" pitchFamily="18" charset="-128"/>
                <a:ea typeface="Adobe 楷体 Std R" pitchFamily="18" charset="-128"/>
              </a:rPr>
              <a:t>.</a:t>
            </a:r>
            <a:r>
              <a:rPr lang="zh-TW" altLang="zh-TW" sz="2400" dirty="0">
                <a:solidFill>
                  <a:srgbClr val="FF0000"/>
                </a:solidFill>
                <a:latin typeface="Adobe 楷体 Std R" pitchFamily="18" charset="-128"/>
                <a:ea typeface="Adobe 楷体 Std R" pitchFamily="18" charset="-128"/>
              </a:rPr>
              <a:t>癲癇控制不良者 </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G4.</a:t>
            </a:r>
            <a:r>
              <a:rPr lang="zh-TW" altLang="zh-TW" sz="2400" dirty="0">
                <a:latin typeface="Adobe 楷体 Std R" pitchFamily="18" charset="-128"/>
                <a:ea typeface="Adobe 楷体 Std R" pitchFamily="18" charset="-128"/>
              </a:rPr>
              <a:t>癲癇有潛在危險者</a:t>
            </a:r>
            <a:r>
              <a:rPr lang="en-US" altLang="zh-TW" sz="2400" dirty="0">
                <a:latin typeface="Adobe 楷体 Std R" pitchFamily="18" charset="-128"/>
                <a:ea typeface="Adobe 楷体 Std R" pitchFamily="18" charset="-128"/>
              </a:rPr>
              <a:t>   </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G5.</a:t>
            </a:r>
            <a:r>
              <a:rPr lang="zh-TW" altLang="zh-TW" sz="2400" dirty="0">
                <a:latin typeface="Adobe 楷体 Std R" pitchFamily="18" charset="-128"/>
                <a:ea typeface="Adobe 楷体 Std R" pitchFamily="18" charset="-128"/>
              </a:rPr>
              <a:t>癲癇有即刻危險者</a:t>
            </a:r>
          </a:p>
          <a:p>
            <a:r>
              <a:rPr lang="zh-TW" altLang="zh-TW" sz="2400" dirty="0">
                <a:latin typeface="Adobe 楷体 Std R" pitchFamily="18" charset="-128"/>
                <a:ea typeface="Adobe 楷体 Std R" pitchFamily="18" charset="-128"/>
              </a:rPr>
              <a:t>通報標準</a:t>
            </a:r>
            <a:r>
              <a:rPr lang="zh-TW" altLang="zh-TW" sz="2400" dirty="0" smtClean="0">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a:t>
            </a:r>
            <a:r>
              <a:rPr lang="zh-TW" altLang="zh-TW" sz="2400" dirty="0" smtClean="0">
                <a:latin typeface="Adobe 楷体 Std R" pitchFamily="18" charset="-128"/>
                <a:ea typeface="Adobe 楷体 Std R" pitchFamily="18" charset="-128"/>
              </a:rPr>
              <a:t>是  </a:t>
            </a:r>
            <a:r>
              <a:rPr lang="zh-TW" altLang="zh-TW" sz="2400" dirty="0">
                <a:latin typeface="Adobe 楷体 Std R" pitchFamily="18" charset="-128"/>
                <a:ea typeface="Adobe 楷体 Std R" pitchFamily="18" charset="-128"/>
              </a:rPr>
              <a:t>□否 屬</a:t>
            </a:r>
            <a:r>
              <a:rPr lang="en-US" altLang="zh-TW" sz="2400" dirty="0">
                <a:latin typeface="Adobe 楷体 Std R" pitchFamily="18" charset="-128"/>
                <a:ea typeface="Adobe 楷体 Std R" pitchFamily="18" charset="-128"/>
              </a:rPr>
              <a:t>G3</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G4</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G5</a:t>
            </a:r>
            <a:r>
              <a:rPr lang="zh-TW" altLang="zh-TW" sz="2400" dirty="0">
                <a:latin typeface="Adobe 楷体 Std R" pitchFamily="18" charset="-128"/>
                <a:ea typeface="Adobe 楷体 Std R" pitchFamily="18" charset="-128"/>
              </a:rPr>
              <a:t>等級，安全考量需積極介入</a:t>
            </a:r>
          </a:p>
        </p:txBody>
      </p:sp>
    </p:spTree>
    <p:extLst>
      <p:ext uri="{BB962C8B-B14F-4D97-AF65-F5344CB8AC3E}">
        <p14:creationId xmlns:p14="http://schemas.microsoft.com/office/powerpoint/2010/main" val="167794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80728"/>
            <a:ext cx="7620000" cy="1143000"/>
          </a:xfrm>
        </p:spPr>
        <p:txBody>
          <a:bodyPr/>
          <a:lstStyle/>
          <a:p>
            <a:pPr algn="ctr">
              <a:lnSpc>
                <a:spcPct val="25000"/>
              </a:lnSpc>
              <a:spcAft>
                <a:spcPts val="0"/>
              </a:spcAft>
            </a:pPr>
            <a:r>
              <a:rPr lang="zh-TW" altLang="zh-TW" dirty="0">
                <a:solidFill>
                  <a:srgbClr val="002060"/>
                </a:solidFill>
                <a:latin typeface="Adobe 楷体 Std R" pitchFamily="18" charset="-128"/>
                <a:ea typeface="Adobe 楷体 Std R" pitchFamily="18" charset="-128"/>
                <a:cs typeface="Times New Roman"/>
              </a:rPr>
              <a:t>癲癇發作的</a:t>
            </a:r>
            <a:r>
              <a:rPr lang="zh-TW" altLang="zh-TW" dirty="0" smtClean="0">
                <a:solidFill>
                  <a:srgbClr val="002060"/>
                </a:solidFill>
                <a:latin typeface="Adobe 楷体 Std R" pitchFamily="18" charset="-128"/>
                <a:ea typeface="Adobe 楷体 Std R" pitchFamily="18" charset="-128"/>
                <a:cs typeface="Times New Roman"/>
              </a:rPr>
              <a:t>處理</a:t>
            </a:r>
            <a:r>
              <a:rPr lang="zh-TW" altLang="en-US" dirty="0" smtClean="0">
                <a:solidFill>
                  <a:srgbClr val="002060"/>
                </a:solidFill>
                <a:latin typeface="Adobe 楷体 Std R" pitchFamily="18" charset="-128"/>
                <a:ea typeface="Adobe 楷体 Std R" pitchFamily="18" charset="-128"/>
                <a:cs typeface="Times New Roman"/>
              </a:rPr>
              <a:t>的目的</a:t>
            </a:r>
            <a:r>
              <a:rPr lang="zh-TW" altLang="zh-TW" sz="1800" dirty="0">
                <a:latin typeface="標楷體"/>
                <a:cs typeface="Times New Roman"/>
              </a:rPr>
              <a:t/>
            </a:r>
            <a:br>
              <a:rPr lang="zh-TW" altLang="zh-TW" sz="1800" dirty="0">
                <a:latin typeface="標楷體"/>
                <a:cs typeface="Times New Roman"/>
              </a:rPr>
            </a:br>
            <a:endParaRPr lang="zh-TW" altLang="en-US" dirty="0"/>
          </a:p>
        </p:txBody>
      </p:sp>
      <p:sp>
        <p:nvSpPr>
          <p:cNvPr id="3" name="內容版面配置區 2"/>
          <p:cNvSpPr>
            <a:spLocks noGrp="1"/>
          </p:cNvSpPr>
          <p:nvPr>
            <p:ph sz="quarter" idx="4294967295"/>
          </p:nvPr>
        </p:nvSpPr>
        <p:spPr>
          <a:xfrm>
            <a:off x="827584" y="1700808"/>
            <a:ext cx="8595360" cy="4937760"/>
          </a:xfrm>
          <a:prstGeom prst="rect">
            <a:avLst/>
          </a:prstGeom>
        </p:spPr>
        <p:txBody>
          <a:bodyPr/>
          <a:lstStyle/>
          <a:p>
            <a:pPr marL="304800">
              <a:lnSpc>
                <a:spcPct val="25000"/>
              </a:lnSpc>
            </a:pPr>
            <a:endParaRPr lang="en-US" altLang="zh-TW" dirty="0" smtClean="0"/>
          </a:p>
          <a:p>
            <a:pPr marL="304800">
              <a:lnSpc>
                <a:spcPct val="25000"/>
              </a:lnSpc>
            </a:pPr>
            <a:endParaRPr lang="en-US" altLang="zh-TW" dirty="0"/>
          </a:p>
          <a:p>
            <a:pPr marL="304800">
              <a:lnSpc>
                <a:spcPct val="25000"/>
              </a:lnSpc>
            </a:pPr>
            <a:endParaRPr lang="en-US" altLang="zh-TW" dirty="0" smtClean="0"/>
          </a:p>
          <a:p>
            <a:pPr marL="304800">
              <a:lnSpc>
                <a:spcPct val="25000"/>
              </a:lnSpc>
            </a:pPr>
            <a:r>
              <a:rPr lang="en-US" altLang="zh-TW" sz="2400" dirty="0">
                <a:solidFill>
                  <a:srgbClr val="000000"/>
                </a:solidFill>
                <a:latin typeface="標楷體"/>
                <a:cs typeface="Arial"/>
              </a:rPr>
              <a:t>1</a:t>
            </a:r>
            <a:r>
              <a:rPr lang="en-US" altLang="zh-TW" sz="3000" dirty="0">
                <a:latin typeface="標楷體" panose="03000509000000000000" pitchFamily="65" charset="-120"/>
                <a:ea typeface="標楷體" panose="03000509000000000000" pitchFamily="65" charset="-120"/>
                <a:cs typeface="Arial"/>
              </a:rPr>
              <a:t>.</a:t>
            </a:r>
            <a:r>
              <a:rPr lang="zh-TW" altLang="zh-TW" sz="3000" dirty="0">
                <a:latin typeface="標楷體" panose="03000509000000000000" pitchFamily="65" charset="-120"/>
                <a:ea typeface="標楷體" panose="03000509000000000000" pitchFamily="65" charset="-120"/>
                <a:cs typeface="Arial"/>
              </a:rPr>
              <a:t>減少癲癇發作時所引起的</a:t>
            </a:r>
            <a:r>
              <a:rPr lang="zh-TW" altLang="zh-TW" sz="3000" dirty="0" smtClean="0">
                <a:latin typeface="標楷體" panose="03000509000000000000" pitchFamily="65" charset="-120"/>
                <a:ea typeface="標楷體" panose="03000509000000000000" pitchFamily="65" charset="-120"/>
                <a:cs typeface="Arial"/>
              </a:rPr>
              <a:t>不適</a:t>
            </a:r>
            <a:endParaRPr lang="en-US" altLang="zh-TW" sz="3000" dirty="0" smtClean="0">
              <a:latin typeface="標楷體" panose="03000509000000000000" pitchFamily="65" charset="-120"/>
              <a:ea typeface="標楷體" panose="03000509000000000000" pitchFamily="65" charset="-120"/>
              <a:cs typeface="Arial"/>
            </a:endParaRPr>
          </a:p>
          <a:p>
            <a:pPr marL="304800">
              <a:lnSpc>
                <a:spcPct val="25000"/>
              </a:lnSpc>
            </a:pPr>
            <a:endParaRPr lang="en-US" altLang="zh-TW" sz="3000" dirty="0">
              <a:latin typeface="標楷體" panose="03000509000000000000" pitchFamily="65" charset="-120"/>
              <a:ea typeface="標楷體" panose="03000509000000000000" pitchFamily="65" charset="-120"/>
              <a:cs typeface="Arial"/>
            </a:endParaRPr>
          </a:p>
          <a:p>
            <a:pPr marL="304800">
              <a:lnSpc>
                <a:spcPct val="25000"/>
              </a:lnSpc>
            </a:pPr>
            <a:endParaRPr lang="zh-TW" altLang="zh-TW" sz="3000" dirty="0">
              <a:latin typeface="標楷體" panose="03000509000000000000" pitchFamily="65" charset="-120"/>
              <a:ea typeface="標楷體" panose="03000509000000000000" pitchFamily="65" charset="-120"/>
              <a:cs typeface="Times New Roman"/>
            </a:endParaRPr>
          </a:p>
          <a:p>
            <a:pPr marL="304800">
              <a:lnSpc>
                <a:spcPct val="25000"/>
              </a:lnSpc>
            </a:pPr>
            <a:r>
              <a:rPr lang="en-US" altLang="zh-TW" sz="3000" dirty="0">
                <a:latin typeface="標楷體" panose="03000509000000000000" pitchFamily="65" charset="-120"/>
                <a:ea typeface="標楷體" panose="03000509000000000000" pitchFamily="65" charset="-120"/>
                <a:cs typeface="Arial"/>
              </a:rPr>
              <a:t>2.</a:t>
            </a:r>
            <a:r>
              <a:rPr lang="zh-TW" altLang="zh-TW" sz="3000" dirty="0">
                <a:latin typeface="標楷體" panose="03000509000000000000" pitchFamily="65" charset="-120"/>
                <a:ea typeface="標楷體" panose="03000509000000000000" pitchFamily="65" charset="-120"/>
                <a:cs typeface="Arial"/>
              </a:rPr>
              <a:t>降低癲癇發作時所引起的意外</a:t>
            </a:r>
            <a:r>
              <a:rPr lang="zh-TW" altLang="zh-TW" sz="3000" dirty="0" smtClean="0">
                <a:latin typeface="標楷體" panose="03000509000000000000" pitchFamily="65" charset="-120"/>
                <a:ea typeface="標楷體" panose="03000509000000000000" pitchFamily="65" charset="-120"/>
                <a:cs typeface="Arial"/>
              </a:rPr>
              <a:t>傷害</a:t>
            </a:r>
            <a:endParaRPr lang="en-US" altLang="zh-TW" sz="3000" dirty="0" smtClean="0">
              <a:latin typeface="標楷體" panose="03000509000000000000" pitchFamily="65" charset="-120"/>
              <a:ea typeface="標楷體" panose="03000509000000000000" pitchFamily="65" charset="-120"/>
              <a:cs typeface="Arial"/>
            </a:endParaRPr>
          </a:p>
          <a:p>
            <a:pPr marL="304800">
              <a:lnSpc>
                <a:spcPct val="25000"/>
              </a:lnSpc>
            </a:pPr>
            <a:endParaRPr lang="en-US" altLang="zh-TW" sz="3000" dirty="0">
              <a:latin typeface="標楷體" panose="03000509000000000000" pitchFamily="65" charset="-120"/>
              <a:ea typeface="標楷體" panose="03000509000000000000" pitchFamily="65" charset="-120"/>
              <a:cs typeface="Arial"/>
            </a:endParaRPr>
          </a:p>
          <a:p>
            <a:pPr marL="304800">
              <a:lnSpc>
                <a:spcPct val="25000"/>
              </a:lnSpc>
            </a:pPr>
            <a:endParaRPr lang="zh-TW" altLang="zh-TW" sz="3000" dirty="0">
              <a:latin typeface="標楷體" panose="03000509000000000000" pitchFamily="65" charset="-120"/>
              <a:ea typeface="標楷體" panose="03000509000000000000" pitchFamily="65" charset="-120"/>
              <a:cs typeface="Times New Roman"/>
            </a:endParaRPr>
          </a:p>
          <a:p>
            <a:pPr marL="304800">
              <a:lnSpc>
                <a:spcPct val="25000"/>
              </a:lnSpc>
            </a:pPr>
            <a:r>
              <a:rPr lang="en-US" altLang="zh-TW" sz="3000" kern="0" dirty="0">
                <a:latin typeface="標楷體" panose="03000509000000000000" pitchFamily="65" charset="-120"/>
                <a:ea typeface="標楷體" panose="03000509000000000000" pitchFamily="65" charset="-120"/>
                <a:cs typeface="新細明體"/>
              </a:rPr>
              <a:t>3.</a:t>
            </a:r>
            <a:r>
              <a:rPr lang="zh-TW" altLang="zh-TW" sz="3000" kern="0" dirty="0">
                <a:latin typeface="標楷體" panose="03000509000000000000" pitchFamily="65" charset="-120"/>
                <a:ea typeface="標楷體" panose="03000509000000000000" pitchFamily="65" charset="-120"/>
                <a:cs typeface="新細明體"/>
              </a:rPr>
              <a:t>降低</a:t>
            </a:r>
            <a:r>
              <a:rPr lang="zh-TW" altLang="zh-TW" sz="3000" dirty="0">
                <a:latin typeface="標楷體" panose="03000509000000000000" pitchFamily="65" charset="-120"/>
                <a:ea typeface="標楷體" panose="03000509000000000000" pitchFamily="65" charset="-120"/>
                <a:cs typeface="Arial"/>
              </a:rPr>
              <a:t>癲癇發作時所引起的死亡機率</a:t>
            </a:r>
            <a:endParaRPr lang="zh-TW" altLang="zh-TW" sz="3000" dirty="0">
              <a:latin typeface="標楷體" panose="03000509000000000000" pitchFamily="65" charset="-120"/>
              <a:ea typeface="標楷體" panose="03000509000000000000" pitchFamily="65" charset="-120"/>
              <a:cs typeface="Times New Roman"/>
            </a:endParaRPr>
          </a:p>
          <a:p>
            <a:pPr marL="304800">
              <a:lnSpc>
                <a:spcPct val="25000"/>
              </a:lnSpc>
            </a:pPr>
            <a:endParaRPr lang="en-US" altLang="zh-TW" sz="3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16931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04232" y="476672"/>
            <a:ext cx="8229600" cy="720725"/>
          </a:xfrm>
        </p:spPr>
        <p:txBody>
          <a:bodyPr/>
          <a:lstStyle/>
          <a:p>
            <a:pPr algn="ctr"/>
            <a:r>
              <a:rPr lang="zh-TW" altLang="zh-TW" dirty="0">
                <a:solidFill>
                  <a:schemeClr val="tx1"/>
                </a:solidFill>
                <a:latin typeface="Adobe 楷体 Std R" pitchFamily="18" charset="-128"/>
                <a:ea typeface="Adobe 楷体 Std R" pitchFamily="18" charset="-128"/>
              </a:rPr>
              <a:t>癲癇控制分級評估表</a:t>
            </a:r>
            <a:r>
              <a:rPr lang="en-US" altLang="zh-TW" sz="2000" dirty="0" smtClean="0">
                <a:solidFill>
                  <a:schemeClr val="tx1"/>
                </a:solidFill>
                <a:latin typeface="Adobe 楷体 Std R" pitchFamily="18" charset="-128"/>
                <a:ea typeface="Adobe 楷体 Std R" pitchFamily="18" charset="-128"/>
                <a:cs typeface="新細明體"/>
              </a:rPr>
              <a:t>P38</a:t>
            </a:r>
            <a:r>
              <a:rPr lang="zh-TW" altLang="zh-TW" sz="2000" u="sng" dirty="0" smtClean="0">
                <a:solidFill>
                  <a:schemeClr val="tx1"/>
                </a:solidFill>
                <a:latin typeface="Adobe 楷体 Std R" pitchFamily="18" charset="-128"/>
                <a:ea typeface="Adobe 楷体 Std R" pitchFamily="18" charset="-128"/>
              </a:rPr>
              <a:t>張</a:t>
            </a:r>
            <a:r>
              <a:rPr lang="zh-TW" altLang="zh-TW" sz="2000" u="sng" dirty="0">
                <a:solidFill>
                  <a:schemeClr val="tx1"/>
                </a:solidFill>
                <a:latin typeface="Adobe 楷体 Std R" pitchFamily="18" charset="-128"/>
                <a:ea typeface="Adobe 楷体 Std R" pitchFamily="18" charset="-128"/>
              </a:rPr>
              <a:t>○○ </a:t>
            </a:r>
            <a:endParaRPr lang="zh-TW" altLang="en-US" sz="2000" dirty="0" smtClean="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501650" y="1268760"/>
            <a:ext cx="8642350" cy="5140325"/>
          </a:xfrm>
        </p:spPr>
        <p:txBody>
          <a:bodyPr/>
          <a:lstStyle/>
          <a:p>
            <a:r>
              <a:rPr lang="zh-TW" altLang="zh-TW" sz="2400" b="1" dirty="0">
                <a:latin typeface="Adobe 楷体 Std R" pitchFamily="18" charset="-128"/>
                <a:ea typeface="Adobe 楷体 Std R" pitchFamily="18" charset="-128"/>
              </a:rPr>
              <a:t>服務對象：</a:t>
            </a:r>
            <a:r>
              <a:rPr lang="zh-TW" altLang="zh-TW" sz="2400" b="1" u="sng" dirty="0">
                <a:latin typeface="Adobe 楷体 Std R" pitchFamily="18" charset="-128"/>
                <a:ea typeface="Adobe 楷体 Std R" pitchFamily="18" charset="-128"/>
              </a:rPr>
              <a:t> 張○○  </a:t>
            </a:r>
            <a:r>
              <a:rPr lang="zh-TW" altLang="zh-TW" sz="2400" b="1" dirty="0">
                <a:latin typeface="Adobe 楷体 Std R" pitchFamily="18" charset="-128"/>
                <a:ea typeface="Adobe 楷体 Std R" pitchFamily="18" charset="-128"/>
              </a:rPr>
              <a:t>機構別：</a:t>
            </a:r>
            <a:r>
              <a:rPr lang="zh-TW" altLang="zh-TW" sz="2400" b="1" u="sng" dirty="0">
                <a:latin typeface="Adobe 楷体 Std R" pitchFamily="18" charset="-128"/>
                <a:ea typeface="Adobe 楷体 Std R" pitchFamily="18" charset="-128"/>
              </a:rPr>
              <a:t> 瑪利亞霧峰教養家園 </a:t>
            </a:r>
            <a:endParaRPr lang="en-US" altLang="zh-TW" sz="2400" b="1" u="sng" dirty="0" smtClean="0">
              <a:latin typeface="Adobe 楷体 Std R" pitchFamily="18" charset="-128"/>
              <a:ea typeface="Adobe 楷体 Std R" pitchFamily="18" charset="-128"/>
            </a:endParaRPr>
          </a:p>
          <a:p>
            <a:r>
              <a:rPr lang="zh-TW" altLang="zh-TW" sz="2400" b="1" dirty="0" smtClean="0">
                <a:latin typeface="Adobe 楷体 Std R" pitchFamily="18" charset="-128"/>
                <a:ea typeface="Adobe 楷体 Std R" pitchFamily="18" charset="-128"/>
              </a:rPr>
              <a:t>組</a:t>
            </a:r>
            <a:r>
              <a:rPr lang="zh-TW" altLang="zh-TW" sz="2400" b="1" dirty="0">
                <a:latin typeface="Adobe 楷体 Std R" pitchFamily="18" charset="-128"/>
                <a:ea typeface="Adobe 楷体 Std R" pitchFamily="18" charset="-128"/>
              </a:rPr>
              <a:t>別</a:t>
            </a:r>
            <a:r>
              <a:rPr lang="zh-TW" altLang="zh-TW" sz="2400" b="1" dirty="0" smtClean="0">
                <a:latin typeface="Adobe 楷体 Std R" pitchFamily="18" charset="-128"/>
                <a:ea typeface="Adobe 楷体 Std R" pitchFamily="18" charset="-128"/>
              </a:rPr>
              <a:t>： </a:t>
            </a:r>
            <a:r>
              <a:rPr lang="zh-TW" altLang="zh-TW" sz="2400" b="1" u="sng" dirty="0">
                <a:latin typeface="Adobe 楷体 Std R" pitchFamily="18" charset="-128"/>
                <a:ea typeface="Adobe 楷体 Std R" pitchFamily="18" charset="-128"/>
              </a:rPr>
              <a:t>技能養成組 </a:t>
            </a:r>
            <a:r>
              <a:rPr lang="zh-TW" altLang="en-US" sz="2400" b="1" dirty="0" smtClean="0">
                <a:latin typeface="Adobe 楷体 Std R" pitchFamily="18" charset="-128"/>
                <a:ea typeface="Adobe 楷体 Std R" pitchFamily="18" charset="-128"/>
              </a:rPr>
              <a:t>   </a:t>
            </a:r>
            <a:r>
              <a:rPr lang="zh-TW" altLang="zh-TW" sz="2400" b="1" dirty="0" smtClean="0">
                <a:latin typeface="Adobe 楷体 Std R" pitchFamily="18" charset="-128"/>
                <a:ea typeface="Adobe 楷体 Std R" pitchFamily="18" charset="-128"/>
              </a:rPr>
              <a:t>護理</a:t>
            </a:r>
            <a:r>
              <a:rPr lang="zh-TW" altLang="zh-TW" sz="2400" b="1" dirty="0">
                <a:latin typeface="Adobe 楷体 Std R" pitchFamily="18" charset="-128"/>
                <a:ea typeface="Adobe 楷体 Std R" pitchFamily="18" charset="-128"/>
              </a:rPr>
              <a:t>人員</a:t>
            </a:r>
            <a:r>
              <a:rPr lang="en-US" altLang="zh-TW" sz="2400" b="1"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 </a:t>
            </a:r>
            <a:r>
              <a:rPr lang="zh-TW" altLang="zh-TW" sz="2400" b="1" u="sng" dirty="0">
                <a:latin typeface="Adobe 楷体 Std R" pitchFamily="18" charset="-128"/>
                <a:ea typeface="Adobe 楷体 Std R" pitchFamily="18" charset="-128"/>
              </a:rPr>
              <a:t>劉</a:t>
            </a:r>
            <a:r>
              <a:rPr lang="zh-TW" altLang="zh-TW" sz="2400" b="1" dirty="0">
                <a:latin typeface="Adobe 楷体 Std R" pitchFamily="18" charset="-128"/>
                <a:ea typeface="Adobe 楷体 Std R" pitchFamily="18" charset="-128"/>
              </a:rPr>
              <a:t>○○</a:t>
            </a:r>
            <a:r>
              <a:rPr lang="en-US" altLang="zh-TW" sz="2400" b="1" u="sng" dirty="0">
                <a:latin typeface="Adobe 楷体 Std R" pitchFamily="18" charset="-128"/>
                <a:ea typeface="Adobe 楷体 Std R" pitchFamily="18" charset="-128"/>
              </a:rPr>
              <a:t>   </a:t>
            </a:r>
            <a:endParaRPr lang="zh-TW" altLang="zh-TW" sz="2400" b="1" dirty="0">
              <a:latin typeface="Adobe 楷体 Std R" pitchFamily="18" charset="-128"/>
              <a:ea typeface="Adobe 楷体 Std R" pitchFamily="18" charset="-128"/>
            </a:endParaRPr>
          </a:p>
          <a:p>
            <a:r>
              <a:rPr lang="zh-TW" altLang="zh-TW" sz="2400" b="1" dirty="0">
                <a:latin typeface="Adobe 楷体 Std R" pitchFamily="18" charset="-128"/>
                <a:ea typeface="Adobe 楷体 Std R" pitchFamily="18" charset="-128"/>
              </a:rPr>
              <a:t>半個月為評估期</a:t>
            </a:r>
          </a:p>
          <a:p>
            <a:r>
              <a:rPr lang="zh-TW" altLang="zh-TW" sz="2400" b="1" dirty="0">
                <a:latin typeface="Adobe 楷体 Std R" pitchFamily="18" charset="-128"/>
                <a:ea typeface="Adobe 楷体 Std R" pitchFamily="18" charset="-128"/>
              </a:rPr>
              <a:t>評估日期：民</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101 </a:t>
            </a:r>
            <a:r>
              <a:rPr lang="zh-TW" altLang="zh-TW" sz="2400" b="1" dirty="0">
                <a:latin typeface="Adobe 楷体 Std R" pitchFamily="18" charset="-128"/>
                <a:ea typeface="Adobe 楷体 Std R" pitchFamily="18" charset="-128"/>
              </a:rPr>
              <a:t>年</a:t>
            </a:r>
            <a:r>
              <a:rPr lang="en-US" altLang="zh-TW" sz="2400" b="1" u="sng" dirty="0">
                <a:latin typeface="Adobe 楷体 Std R" pitchFamily="18" charset="-128"/>
                <a:ea typeface="Adobe 楷体 Std R" pitchFamily="18" charset="-128"/>
              </a:rPr>
              <a:t>6</a:t>
            </a:r>
            <a:r>
              <a:rPr lang="zh-TW" altLang="zh-TW" sz="2400" b="1" dirty="0">
                <a:latin typeface="Adobe 楷体 Std R" pitchFamily="18" charset="-128"/>
                <a:ea typeface="Adobe 楷体 Std R" pitchFamily="18" charset="-128"/>
              </a:rPr>
              <a:t>月</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 </a:t>
            </a:r>
            <a:r>
              <a:rPr lang="zh-TW" altLang="zh-TW" sz="2400" b="1" dirty="0">
                <a:latin typeface="Adobe 楷体 Std R" pitchFamily="18" charset="-128"/>
                <a:ea typeface="Adobe 楷体 Std R" pitchFamily="18" charset="-128"/>
              </a:rPr>
              <a:t>日～</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101  </a:t>
            </a:r>
            <a:r>
              <a:rPr lang="zh-TW" altLang="zh-TW" sz="2400" b="1" dirty="0">
                <a:latin typeface="Adobe 楷体 Std R" pitchFamily="18" charset="-128"/>
                <a:ea typeface="Adobe 楷体 Std R" pitchFamily="18" charset="-128"/>
              </a:rPr>
              <a:t>年</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6  </a:t>
            </a:r>
            <a:r>
              <a:rPr lang="zh-TW" altLang="zh-TW" sz="2400" b="1" dirty="0">
                <a:latin typeface="Adobe 楷体 Std R" pitchFamily="18" charset="-128"/>
                <a:ea typeface="Adobe 楷体 Std R" pitchFamily="18" charset="-128"/>
              </a:rPr>
              <a:t>月</a:t>
            </a:r>
            <a:r>
              <a:rPr lang="en-US" altLang="zh-TW" sz="2400" b="1" u="sng" dirty="0">
                <a:latin typeface="Adobe 楷体 Std R" pitchFamily="18" charset="-128"/>
                <a:ea typeface="Adobe 楷体 Std R" pitchFamily="18" charset="-128"/>
              </a:rPr>
              <a:t>  30  </a:t>
            </a:r>
            <a:r>
              <a:rPr lang="zh-TW" altLang="zh-TW" sz="2400" b="1" dirty="0">
                <a:latin typeface="Adobe 楷体 Std R" pitchFamily="18" charset="-128"/>
                <a:ea typeface="Adobe 楷体 Std R" pitchFamily="18" charset="-128"/>
              </a:rPr>
              <a:t>日 </a:t>
            </a:r>
            <a:endParaRPr lang="en-US" altLang="zh-TW" sz="2400" b="1" dirty="0" smtClean="0">
              <a:latin typeface="Adobe 楷体 Std R" pitchFamily="18" charset="-128"/>
              <a:ea typeface="Adobe 楷体 Std R" pitchFamily="18" charset="-128"/>
            </a:endParaRPr>
          </a:p>
          <a:p>
            <a:r>
              <a:rPr lang="zh-TW" altLang="zh-TW" sz="2400" b="1" dirty="0" smtClean="0">
                <a:latin typeface="Adobe 楷体 Std R" pitchFamily="18" charset="-128"/>
                <a:ea typeface="Adobe 楷体 Std R" pitchFamily="18" charset="-128"/>
              </a:rPr>
              <a:t>前半</a:t>
            </a:r>
            <a:r>
              <a:rPr lang="zh-TW" altLang="zh-TW" sz="2400" b="1" dirty="0">
                <a:latin typeface="Adobe 楷体 Std R" pitchFamily="18" charset="-128"/>
                <a:ea typeface="Adobe 楷体 Std R" pitchFamily="18" charset="-128"/>
              </a:rPr>
              <a:t>時段（</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6 </a:t>
            </a:r>
            <a:r>
              <a:rPr lang="zh-TW" altLang="zh-TW" sz="2400" b="1" dirty="0">
                <a:latin typeface="Adobe 楷体 Std R" pitchFamily="18" charset="-128"/>
                <a:ea typeface="Adobe 楷体 Std R" pitchFamily="18" charset="-128"/>
              </a:rPr>
              <a:t>月</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01 </a:t>
            </a:r>
            <a:r>
              <a:rPr lang="zh-TW" altLang="zh-TW" sz="2400" b="1" dirty="0">
                <a:latin typeface="Adobe 楷体 Std R" pitchFamily="18" charset="-128"/>
                <a:ea typeface="Adobe 楷体 Std R" pitchFamily="18" charset="-128"/>
              </a:rPr>
              <a:t>日～</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6 </a:t>
            </a:r>
            <a:r>
              <a:rPr lang="zh-TW" altLang="zh-TW" sz="2400" b="1" dirty="0">
                <a:latin typeface="Adobe 楷体 Std R" pitchFamily="18" charset="-128"/>
                <a:ea typeface="Adobe 楷体 Std R" pitchFamily="18" charset="-128"/>
              </a:rPr>
              <a:t>月</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15 </a:t>
            </a:r>
            <a:r>
              <a:rPr lang="zh-TW" altLang="zh-TW" sz="2400" b="1" dirty="0">
                <a:latin typeface="Adobe 楷体 Std R" pitchFamily="18" charset="-128"/>
                <a:ea typeface="Adobe 楷体 Std R" pitchFamily="18" charset="-128"/>
              </a:rPr>
              <a:t>日）：</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15 </a:t>
            </a:r>
            <a:r>
              <a:rPr lang="zh-TW" altLang="zh-TW" sz="2400" b="1" dirty="0">
                <a:latin typeface="Adobe 楷体 Std R" pitchFamily="18" charset="-128"/>
                <a:ea typeface="Adobe 楷体 Std R" pitchFamily="18" charset="-128"/>
              </a:rPr>
              <a:t>日</a:t>
            </a:r>
            <a:r>
              <a:rPr lang="zh-TW" altLang="zh-TW" sz="2400" b="1" dirty="0" smtClean="0">
                <a:latin typeface="Adobe 楷体 Std R" pitchFamily="18" charset="-128"/>
                <a:ea typeface="Adobe 楷体 Std R" pitchFamily="18" charset="-128"/>
              </a:rPr>
              <a:t>；</a:t>
            </a:r>
            <a:endParaRPr lang="en-US" altLang="zh-TW" sz="2400" b="1" dirty="0" smtClean="0">
              <a:latin typeface="Adobe 楷体 Std R" pitchFamily="18" charset="-128"/>
              <a:ea typeface="Adobe 楷体 Std R" pitchFamily="18" charset="-128"/>
            </a:endParaRPr>
          </a:p>
          <a:p>
            <a:pPr marL="0" indent="0">
              <a:buNone/>
            </a:pPr>
            <a:r>
              <a:rPr lang="zh-TW" altLang="en-US" sz="2400" b="1" dirty="0" smtClean="0">
                <a:latin typeface="Adobe 楷体 Std R" pitchFamily="18" charset="-128"/>
                <a:ea typeface="Adobe 楷体 Std R" pitchFamily="18" charset="-128"/>
              </a:rPr>
              <a:t>                        </a:t>
            </a:r>
            <a:r>
              <a:rPr lang="zh-TW" altLang="zh-TW" sz="2400" b="1" dirty="0" smtClean="0">
                <a:latin typeface="Adobe 楷体 Std R" pitchFamily="18" charset="-128"/>
                <a:ea typeface="Adobe 楷体 Std R" pitchFamily="18" charset="-128"/>
              </a:rPr>
              <a:t>發作</a:t>
            </a:r>
            <a:r>
              <a:rPr lang="zh-TW" altLang="zh-TW" sz="2400" b="1" u="sng" dirty="0" smtClean="0">
                <a:latin typeface="Adobe 楷体 Std R" pitchFamily="18" charset="-128"/>
                <a:ea typeface="Adobe 楷体 Std R" pitchFamily="18" charset="-128"/>
              </a:rPr>
              <a:t> </a:t>
            </a:r>
            <a:r>
              <a:rPr lang="en-US" altLang="zh-TW" sz="2400" b="1" u="sng" dirty="0">
                <a:solidFill>
                  <a:srgbClr val="FF0000"/>
                </a:solidFill>
                <a:latin typeface="Adobe 楷体 Std R" pitchFamily="18" charset="-128"/>
                <a:ea typeface="Adobe 楷体 Std R" pitchFamily="18" charset="-128"/>
              </a:rPr>
              <a:t>1</a:t>
            </a:r>
            <a:r>
              <a:rPr lang="en-US" altLang="zh-TW" sz="2400" b="1" u="sng" dirty="0">
                <a:latin typeface="Adobe 楷体 Std R" pitchFamily="18" charset="-128"/>
                <a:ea typeface="Adobe 楷体 Std R" pitchFamily="18" charset="-128"/>
              </a:rPr>
              <a:t> </a:t>
            </a:r>
            <a:r>
              <a:rPr lang="zh-TW" altLang="zh-TW" sz="2400" b="1" dirty="0">
                <a:latin typeface="Adobe 楷体 Std R" pitchFamily="18" charset="-128"/>
                <a:ea typeface="Adobe 楷体 Std R" pitchFamily="18" charset="-128"/>
              </a:rPr>
              <a:t>次</a:t>
            </a:r>
            <a:r>
              <a:rPr lang="zh-TW" altLang="zh-TW" sz="2400" b="1" dirty="0" smtClean="0">
                <a:latin typeface="Adobe 楷体 Std R" pitchFamily="18" charset="-128"/>
                <a:ea typeface="Adobe 楷体 Std R" pitchFamily="18" charset="-128"/>
              </a:rPr>
              <a:t>；</a:t>
            </a:r>
            <a:r>
              <a:rPr lang="zh-TW" altLang="zh-TW" sz="2400" b="1" dirty="0" smtClean="0">
                <a:solidFill>
                  <a:srgbClr val="FF0000"/>
                </a:solidFill>
                <a:latin typeface="Adobe 楷体 Std R" pitchFamily="18" charset="-128"/>
                <a:ea typeface="Adobe 楷体 Std R" pitchFamily="18" charset="-128"/>
              </a:rPr>
              <a:t>最</a:t>
            </a:r>
            <a:r>
              <a:rPr lang="zh-TW" altLang="zh-TW" sz="2400" b="1" dirty="0">
                <a:solidFill>
                  <a:srgbClr val="FF0000"/>
                </a:solidFill>
                <a:latin typeface="Adobe 楷体 Std R" pitchFamily="18" charset="-128"/>
                <a:ea typeface="Adobe 楷体 Std R" pitchFamily="18" charset="-128"/>
              </a:rPr>
              <a:t>長時間</a:t>
            </a:r>
            <a:r>
              <a:rPr lang="zh-TW" altLang="zh-TW" sz="2400" b="1" u="sng" dirty="0">
                <a:solidFill>
                  <a:srgbClr val="FF0000"/>
                </a:solidFill>
                <a:latin typeface="Adobe 楷体 Std R" pitchFamily="18" charset="-128"/>
                <a:ea typeface="Adobe 楷体 Std R" pitchFamily="18" charset="-128"/>
              </a:rPr>
              <a:t> </a:t>
            </a:r>
            <a:r>
              <a:rPr lang="en-US" altLang="zh-TW" sz="2400" b="1" u="sng" dirty="0">
                <a:solidFill>
                  <a:srgbClr val="FF0000"/>
                </a:solidFill>
                <a:latin typeface="Adobe 楷体 Std R" pitchFamily="18" charset="-128"/>
                <a:ea typeface="Adobe 楷体 Std R" pitchFamily="18" charset="-128"/>
              </a:rPr>
              <a:t>1 </a:t>
            </a:r>
            <a:r>
              <a:rPr lang="zh-TW" altLang="zh-TW" sz="2400" b="1" dirty="0">
                <a:solidFill>
                  <a:srgbClr val="FF0000"/>
                </a:solidFill>
                <a:latin typeface="Adobe 楷体 Std R" pitchFamily="18" charset="-128"/>
                <a:ea typeface="Adobe 楷体 Std R" pitchFamily="18" charset="-128"/>
              </a:rPr>
              <a:t>分 </a:t>
            </a:r>
            <a:r>
              <a:rPr lang="zh-TW" altLang="zh-TW" sz="2400" b="1" u="sng" dirty="0">
                <a:solidFill>
                  <a:srgbClr val="FF0000"/>
                </a:solidFill>
                <a:latin typeface="Adobe 楷体 Std R" pitchFamily="18" charset="-128"/>
                <a:ea typeface="Adobe 楷体 Std R" pitchFamily="18" charset="-128"/>
              </a:rPr>
              <a:t> </a:t>
            </a:r>
            <a:r>
              <a:rPr lang="en-US" altLang="zh-TW" sz="2400" b="1" u="sng" dirty="0">
                <a:solidFill>
                  <a:srgbClr val="FF0000"/>
                </a:solidFill>
                <a:latin typeface="Adobe 楷体 Std R" pitchFamily="18" charset="-128"/>
                <a:ea typeface="Adobe 楷体 Std R" pitchFamily="18" charset="-128"/>
              </a:rPr>
              <a:t>30 </a:t>
            </a:r>
            <a:r>
              <a:rPr lang="zh-TW" altLang="zh-TW" sz="2400" b="1" dirty="0">
                <a:latin typeface="Adobe 楷体 Std R" pitchFamily="18" charset="-128"/>
                <a:ea typeface="Adobe 楷体 Std R" pitchFamily="18" charset="-128"/>
              </a:rPr>
              <a:t>秒</a:t>
            </a:r>
          </a:p>
          <a:p>
            <a:r>
              <a:rPr lang="zh-TW" altLang="zh-TW" sz="2400" b="1" dirty="0">
                <a:latin typeface="Adobe 楷体 Std R" pitchFamily="18" charset="-128"/>
                <a:ea typeface="Adobe 楷体 Std R" pitchFamily="18" charset="-128"/>
              </a:rPr>
              <a:t>後半時段（</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6 </a:t>
            </a:r>
            <a:r>
              <a:rPr lang="zh-TW" altLang="zh-TW" sz="2400" b="1" dirty="0">
                <a:latin typeface="Adobe 楷体 Std R" pitchFamily="18" charset="-128"/>
                <a:ea typeface="Adobe 楷体 Std R" pitchFamily="18" charset="-128"/>
              </a:rPr>
              <a:t>月</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16 </a:t>
            </a:r>
            <a:r>
              <a:rPr lang="zh-TW" altLang="zh-TW" sz="2400" b="1" dirty="0">
                <a:latin typeface="Adobe 楷体 Std R" pitchFamily="18" charset="-128"/>
                <a:ea typeface="Adobe 楷体 Std R" pitchFamily="18" charset="-128"/>
              </a:rPr>
              <a:t>日～</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6 </a:t>
            </a:r>
            <a:r>
              <a:rPr lang="zh-TW" altLang="zh-TW" sz="2400" b="1" dirty="0">
                <a:latin typeface="Adobe 楷体 Std R" pitchFamily="18" charset="-128"/>
                <a:ea typeface="Adobe 楷体 Std R" pitchFamily="18" charset="-128"/>
              </a:rPr>
              <a:t>月</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30 </a:t>
            </a:r>
            <a:r>
              <a:rPr lang="zh-TW" altLang="zh-TW" sz="2400" b="1" dirty="0">
                <a:latin typeface="Adobe 楷体 Std R" pitchFamily="18" charset="-128"/>
                <a:ea typeface="Adobe 楷体 Std R" pitchFamily="18" charset="-128"/>
              </a:rPr>
              <a:t>日）：</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15 </a:t>
            </a:r>
            <a:r>
              <a:rPr lang="zh-TW" altLang="zh-TW" sz="2400" b="1" dirty="0">
                <a:latin typeface="Adobe 楷体 Std R" pitchFamily="18" charset="-128"/>
                <a:ea typeface="Adobe 楷体 Std R" pitchFamily="18" charset="-128"/>
              </a:rPr>
              <a:t>日</a:t>
            </a:r>
            <a:r>
              <a:rPr lang="zh-TW" altLang="zh-TW" sz="2400" b="1" dirty="0" smtClean="0">
                <a:latin typeface="Adobe 楷体 Std R" pitchFamily="18" charset="-128"/>
                <a:ea typeface="Adobe 楷体 Std R" pitchFamily="18" charset="-128"/>
              </a:rPr>
              <a:t>；</a:t>
            </a:r>
            <a:endParaRPr lang="en-US" altLang="zh-TW" sz="2400" b="1" dirty="0" smtClean="0">
              <a:latin typeface="Adobe 楷体 Std R" pitchFamily="18" charset="-128"/>
              <a:ea typeface="Adobe 楷体 Std R" pitchFamily="18" charset="-128"/>
            </a:endParaRPr>
          </a:p>
          <a:p>
            <a:pPr marL="0" indent="0">
              <a:buNone/>
            </a:pPr>
            <a:r>
              <a:rPr lang="zh-TW" altLang="en-US" sz="2400" b="1" dirty="0" smtClean="0">
                <a:latin typeface="Adobe 楷体 Std R" pitchFamily="18" charset="-128"/>
                <a:ea typeface="Adobe 楷体 Std R" pitchFamily="18" charset="-128"/>
              </a:rPr>
              <a:t>                        </a:t>
            </a:r>
            <a:r>
              <a:rPr lang="zh-TW" altLang="zh-TW" sz="2400" b="1" dirty="0" smtClean="0">
                <a:latin typeface="Adobe 楷体 Std R" pitchFamily="18" charset="-128"/>
                <a:ea typeface="Adobe 楷体 Std R" pitchFamily="18" charset="-128"/>
              </a:rPr>
              <a:t>發作</a:t>
            </a:r>
            <a:r>
              <a:rPr lang="zh-TW" altLang="zh-TW" sz="2400" b="1" u="sng" dirty="0" smtClean="0">
                <a:latin typeface="Adobe 楷体 Std R" pitchFamily="18" charset="-128"/>
                <a:ea typeface="Adobe 楷体 Std R" pitchFamily="18" charset="-128"/>
              </a:rPr>
              <a:t> </a:t>
            </a:r>
            <a:r>
              <a:rPr lang="en-US" altLang="zh-TW" sz="2400" b="1" u="sng" dirty="0">
                <a:solidFill>
                  <a:srgbClr val="FF0000"/>
                </a:solidFill>
                <a:latin typeface="Adobe 楷体 Std R" pitchFamily="18" charset="-128"/>
                <a:ea typeface="Adobe 楷体 Std R" pitchFamily="18" charset="-128"/>
              </a:rPr>
              <a:t>1 </a:t>
            </a:r>
            <a:r>
              <a:rPr lang="zh-TW" altLang="zh-TW" sz="2400" b="1" dirty="0">
                <a:latin typeface="Adobe 楷体 Std R" pitchFamily="18" charset="-128"/>
                <a:ea typeface="Adobe 楷体 Std R" pitchFamily="18" charset="-128"/>
              </a:rPr>
              <a:t>次</a:t>
            </a:r>
            <a:r>
              <a:rPr lang="zh-TW" altLang="zh-TW" sz="2400" b="1" dirty="0" smtClean="0">
                <a:latin typeface="Adobe 楷体 Std R" pitchFamily="18" charset="-128"/>
                <a:ea typeface="Adobe 楷体 Std R" pitchFamily="18" charset="-128"/>
              </a:rPr>
              <a:t>；</a:t>
            </a:r>
            <a:r>
              <a:rPr lang="zh-TW" altLang="zh-TW" sz="2400" b="1" dirty="0" smtClean="0">
                <a:solidFill>
                  <a:srgbClr val="FF0000"/>
                </a:solidFill>
                <a:latin typeface="Adobe 楷体 Std R" pitchFamily="18" charset="-128"/>
                <a:ea typeface="Adobe 楷体 Std R" pitchFamily="18" charset="-128"/>
              </a:rPr>
              <a:t>最</a:t>
            </a:r>
            <a:r>
              <a:rPr lang="zh-TW" altLang="zh-TW" sz="2400" b="1" dirty="0">
                <a:solidFill>
                  <a:srgbClr val="FF0000"/>
                </a:solidFill>
                <a:latin typeface="Adobe 楷体 Std R" pitchFamily="18" charset="-128"/>
                <a:ea typeface="Adobe 楷体 Std R" pitchFamily="18" charset="-128"/>
              </a:rPr>
              <a:t>長時間</a:t>
            </a:r>
            <a:r>
              <a:rPr lang="zh-TW" altLang="zh-TW" sz="2400" b="1" u="sng" dirty="0">
                <a:solidFill>
                  <a:srgbClr val="FF0000"/>
                </a:solidFill>
                <a:latin typeface="Adobe 楷体 Std R" pitchFamily="18" charset="-128"/>
                <a:ea typeface="Adobe 楷体 Std R" pitchFamily="18" charset="-128"/>
              </a:rPr>
              <a:t> </a:t>
            </a:r>
            <a:r>
              <a:rPr lang="en-US" altLang="zh-TW" sz="2400" b="1" u="sng" dirty="0">
                <a:solidFill>
                  <a:srgbClr val="FF0000"/>
                </a:solidFill>
                <a:latin typeface="Adobe 楷体 Std R" pitchFamily="18" charset="-128"/>
                <a:ea typeface="Adobe 楷体 Std R" pitchFamily="18" charset="-128"/>
              </a:rPr>
              <a:t>1 </a:t>
            </a:r>
            <a:r>
              <a:rPr lang="zh-TW" altLang="zh-TW" sz="2400" b="1" dirty="0">
                <a:solidFill>
                  <a:srgbClr val="FF0000"/>
                </a:solidFill>
                <a:latin typeface="Adobe 楷体 Std R" pitchFamily="18" charset="-128"/>
                <a:ea typeface="Adobe 楷体 Std R" pitchFamily="18" charset="-128"/>
              </a:rPr>
              <a:t>分 </a:t>
            </a:r>
            <a:r>
              <a:rPr lang="zh-TW" altLang="zh-TW" sz="2400" b="1" u="sng" dirty="0">
                <a:solidFill>
                  <a:srgbClr val="FF0000"/>
                </a:solidFill>
                <a:latin typeface="Adobe 楷体 Std R" pitchFamily="18" charset="-128"/>
                <a:ea typeface="Adobe 楷体 Std R" pitchFamily="18" charset="-128"/>
              </a:rPr>
              <a:t> </a:t>
            </a:r>
            <a:r>
              <a:rPr lang="en-US" altLang="zh-TW" sz="2400" b="1" u="sng" dirty="0">
                <a:solidFill>
                  <a:srgbClr val="FF0000"/>
                </a:solidFill>
                <a:latin typeface="Adobe 楷体 Std R" pitchFamily="18" charset="-128"/>
                <a:ea typeface="Adobe 楷体 Std R" pitchFamily="18" charset="-128"/>
              </a:rPr>
              <a:t>00 </a:t>
            </a:r>
            <a:r>
              <a:rPr lang="zh-TW" altLang="zh-TW" sz="2400" b="1" dirty="0">
                <a:latin typeface="Adobe 楷体 Std R" pitchFamily="18" charset="-128"/>
                <a:ea typeface="Adobe 楷体 Std R" pitchFamily="18" charset="-128"/>
              </a:rPr>
              <a:t>秒</a:t>
            </a:r>
          </a:p>
          <a:p>
            <a:r>
              <a:rPr lang="zh-TW" altLang="zh-TW" sz="2400" b="1" dirty="0">
                <a:latin typeface="Adobe 楷体 Std R" pitchFamily="18" charset="-128"/>
                <a:ea typeface="Adobe 楷体 Std R" pitchFamily="18" charset="-128"/>
              </a:rPr>
              <a:t>最後一次發作：民</a:t>
            </a:r>
            <a:r>
              <a:rPr lang="zh-TW" altLang="zh-TW" sz="2400" b="1" u="sng" dirty="0">
                <a:latin typeface="Adobe 楷体 Std R" pitchFamily="18" charset="-128"/>
                <a:ea typeface="Adobe 楷体 Std R" pitchFamily="18" charset="-128"/>
              </a:rPr>
              <a:t> </a:t>
            </a:r>
            <a:r>
              <a:rPr lang="en-US" altLang="zh-TW" sz="2400" b="1" u="sng" dirty="0">
                <a:latin typeface="Adobe 楷体 Std R" pitchFamily="18" charset="-128"/>
                <a:ea typeface="Adobe 楷体 Std R" pitchFamily="18" charset="-128"/>
              </a:rPr>
              <a:t>101 </a:t>
            </a:r>
            <a:r>
              <a:rPr lang="zh-TW" altLang="zh-TW" sz="2400" b="1" dirty="0">
                <a:latin typeface="Adobe 楷体 Std R" pitchFamily="18" charset="-128"/>
                <a:ea typeface="Adobe 楷体 Std R" pitchFamily="18" charset="-128"/>
              </a:rPr>
              <a:t>年</a:t>
            </a:r>
            <a:r>
              <a:rPr lang="zh-TW" altLang="zh-TW" sz="2400" b="1" u="sng" dirty="0">
                <a:latin typeface="Adobe 楷体 Std R" pitchFamily="18" charset="-128"/>
                <a:ea typeface="Adobe 楷体 Std R" pitchFamily="18" charset="-128"/>
              </a:rPr>
              <a:t> </a:t>
            </a:r>
            <a:r>
              <a:rPr lang="en-US" altLang="zh-TW" sz="2400" b="1" u="sng" dirty="0" smtClean="0">
                <a:latin typeface="Adobe 楷体 Std R" pitchFamily="18" charset="-128"/>
                <a:ea typeface="Adobe 楷体 Std R" pitchFamily="18" charset="-128"/>
              </a:rPr>
              <a:t>5</a:t>
            </a:r>
            <a:r>
              <a:rPr lang="zh-TW" altLang="zh-TW" sz="2400" b="1" dirty="0" smtClean="0">
                <a:latin typeface="Adobe 楷体 Std R" pitchFamily="18" charset="-128"/>
                <a:ea typeface="Adobe 楷体 Std R" pitchFamily="18" charset="-128"/>
              </a:rPr>
              <a:t>月</a:t>
            </a:r>
            <a:r>
              <a:rPr lang="zh-TW" altLang="zh-TW" sz="2400" b="1" u="sng" dirty="0" smtClean="0">
                <a:latin typeface="Adobe 楷体 Std R" pitchFamily="18" charset="-128"/>
                <a:ea typeface="Adobe 楷体 Std R" pitchFamily="18" charset="-128"/>
              </a:rPr>
              <a:t> </a:t>
            </a:r>
            <a:r>
              <a:rPr lang="en-US" altLang="zh-TW" sz="2400" b="1" u="sng" dirty="0" smtClean="0">
                <a:latin typeface="Adobe 楷体 Std R" pitchFamily="18" charset="-128"/>
                <a:ea typeface="Adobe 楷体 Std R" pitchFamily="18" charset="-128"/>
              </a:rPr>
              <a:t>23 </a:t>
            </a:r>
            <a:r>
              <a:rPr lang="zh-TW" altLang="zh-TW" sz="2400" b="1" dirty="0">
                <a:latin typeface="Adobe 楷体 Std R" pitchFamily="18" charset="-128"/>
                <a:ea typeface="Adobe 楷体 Std R" pitchFamily="18" charset="-128"/>
              </a:rPr>
              <a:t>日</a:t>
            </a:r>
            <a:r>
              <a:rPr lang="zh-TW" altLang="zh-TW" sz="2400" b="1" dirty="0" smtClean="0">
                <a:latin typeface="Adobe 楷体 Std R" pitchFamily="18" charset="-128"/>
                <a:ea typeface="Adobe 楷体 Std R" pitchFamily="18" charset="-128"/>
              </a:rPr>
              <a:t>。</a:t>
            </a:r>
            <a:endParaRPr lang="en-US" altLang="zh-TW" sz="2400" b="1" dirty="0" smtClean="0">
              <a:latin typeface="Adobe 楷体 Std R" pitchFamily="18" charset="-128"/>
              <a:ea typeface="Adobe 楷体 Std R" pitchFamily="18" charset="-128"/>
            </a:endParaRPr>
          </a:p>
          <a:p>
            <a:r>
              <a:rPr lang="zh-TW" altLang="zh-TW" sz="2400" b="1" dirty="0" smtClean="0">
                <a:latin typeface="Adobe 楷体 Std R" pitchFamily="18" charset="-128"/>
                <a:ea typeface="Adobe 楷体 Std R" pitchFamily="18" charset="-128"/>
              </a:rPr>
              <a:t>間隔 </a:t>
            </a:r>
            <a:r>
              <a:rPr lang="zh-TW" altLang="zh-TW" sz="2400" b="1" u="sng" dirty="0" smtClean="0">
                <a:latin typeface="Adobe 楷体 Std R" pitchFamily="18" charset="-128"/>
                <a:ea typeface="Adobe 楷体 Std R" pitchFamily="18" charset="-128"/>
              </a:rPr>
              <a:t>  </a:t>
            </a:r>
            <a:r>
              <a:rPr lang="en-US" altLang="zh-TW" sz="2400" b="1" u="sng" dirty="0" smtClean="0">
                <a:latin typeface="Adobe 楷体 Std R" pitchFamily="18" charset="-128"/>
                <a:ea typeface="Adobe 楷体 Std R" pitchFamily="18" charset="-128"/>
              </a:rPr>
              <a:t> </a:t>
            </a:r>
            <a:r>
              <a:rPr lang="zh-TW" altLang="zh-TW" sz="2400" b="1" dirty="0">
                <a:latin typeface="Adobe 楷体 Std R" pitchFamily="18" charset="-128"/>
                <a:ea typeface="Adobe 楷体 Std R" pitchFamily="18" charset="-128"/>
              </a:rPr>
              <a:t>年 </a:t>
            </a:r>
            <a:r>
              <a:rPr lang="zh-TW" altLang="zh-TW" sz="2400" b="1" u="sng" dirty="0">
                <a:latin typeface="Adobe 楷体 Std R" pitchFamily="18" charset="-128"/>
                <a:ea typeface="Adobe 楷体 Std R" pitchFamily="18" charset="-128"/>
              </a:rPr>
              <a:t>  </a:t>
            </a:r>
            <a:r>
              <a:rPr lang="en-US" altLang="zh-TW" sz="2400" b="1" u="sng" dirty="0" smtClean="0">
                <a:latin typeface="Adobe 楷体 Std R" pitchFamily="18" charset="-128"/>
                <a:ea typeface="Adobe 楷体 Std R" pitchFamily="18" charset="-128"/>
              </a:rPr>
              <a:t>  </a:t>
            </a:r>
            <a:r>
              <a:rPr lang="zh-TW" altLang="zh-TW" sz="2400" b="1" dirty="0">
                <a:latin typeface="Adobe 楷体 Std R" pitchFamily="18" charset="-128"/>
                <a:ea typeface="Adobe 楷体 Std R" pitchFamily="18" charset="-128"/>
              </a:rPr>
              <a:t>月</a:t>
            </a:r>
            <a:r>
              <a:rPr lang="en-US" altLang="zh-TW" sz="2400" b="1" u="sng" dirty="0">
                <a:latin typeface="Adobe 楷体 Std R" pitchFamily="18" charset="-128"/>
                <a:ea typeface="Adobe 楷体 Std R" pitchFamily="18" charset="-128"/>
              </a:rPr>
              <a:t> </a:t>
            </a:r>
            <a:r>
              <a:rPr lang="en-US" altLang="zh-TW" sz="2400" b="1" u="sng" dirty="0" smtClean="0">
                <a:latin typeface="Adobe 楷体 Std R" pitchFamily="18" charset="-128"/>
                <a:ea typeface="Adobe 楷体 Std R" pitchFamily="18" charset="-128"/>
              </a:rPr>
              <a:t>1 </a:t>
            </a:r>
            <a:r>
              <a:rPr lang="en-US" altLang="zh-TW" sz="2400" b="1" u="sng" dirty="0">
                <a:latin typeface="Adobe 楷体 Std R" pitchFamily="18" charset="-128"/>
                <a:ea typeface="Adobe 楷体 Std R" pitchFamily="18" charset="-128"/>
              </a:rPr>
              <a:t>4</a:t>
            </a:r>
            <a:r>
              <a:rPr lang="en-US" altLang="zh-TW" sz="2400" b="1" u="sng" dirty="0" smtClean="0">
                <a:latin typeface="Adobe 楷体 Std R" pitchFamily="18" charset="-128"/>
                <a:ea typeface="Adobe 楷体 Std R" pitchFamily="18" charset="-128"/>
              </a:rPr>
              <a:t>  </a:t>
            </a:r>
            <a:r>
              <a:rPr lang="zh-TW" altLang="zh-TW" sz="2400" b="1" dirty="0">
                <a:latin typeface="Adobe 楷体 Std R" pitchFamily="18" charset="-128"/>
                <a:ea typeface="Adobe 楷体 Std R" pitchFamily="18" charset="-128"/>
              </a:rPr>
              <a:t>日</a:t>
            </a:r>
          </a:p>
          <a:p>
            <a:endParaRPr lang="zh-TW" altLang="en-US" sz="1600" dirty="0"/>
          </a:p>
        </p:txBody>
      </p:sp>
      <p:sp>
        <p:nvSpPr>
          <p:cNvPr id="2" name="圓角矩形圖說文字 1"/>
          <p:cNvSpPr/>
          <p:nvPr/>
        </p:nvSpPr>
        <p:spPr>
          <a:xfrm>
            <a:off x="6228184" y="1830016"/>
            <a:ext cx="2592288" cy="648072"/>
          </a:xfrm>
          <a:prstGeom prst="wedgeRoundRectCallout">
            <a:avLst>
              <a:gd name="adj1" fmla="val -30079"/>
              <a:gd name="adj2" fmla="val 76610"/>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0" fontAlgn="base" hangingPunct="0">
              <a:spcBef>
                <a:spcPct val="50000"/>
              </a:spcBef>
              <a:spcAft>
                <a:spcPct val="0"/>
              </a:spcAft>
              <a:buClr>
                <a:srgbClr val="009999"/>
              </a:buClr>
              <a:buSzPct val="60000"/>
              <a:buFont typeface="Wingdings" pitchFamily="2" charset="2"/>
              <a:buChar char="u"/>
            </a:pPr>
            <a:r>
              <a:rPr kumimoji="1" lang="zh-TW" altLang="zh-TW" sz="2400" b="1" kern="0" dirty="0">
                <a:solidFill>
                  <a:schemeClr val="bg1"/>
                </a:solidFill>
              </a:rPr>
              <a:t>半個</a:t>
            </a:r>
            <a:r>
              <a:rPr kumimoji="1" lang="zh-TW" altLang="zh-TW" sz="2400" b="1" kern="0" dirty="0" smtClean="0">
                <a:solidFill>
                  <a:schemeClr val="bg1"/>
                </a:solidFill>
              </a:rPr>
              <a:t>月為評估</a:t>
            </a:r>
            <a:r>
              <a:rPr kumimoji="1" lang="zh-TW" altLang="zh-TW" sz="2400" b="1" kern="0" dirty="0">
                <a:solidFill>
                  <a:schemeClr val="bg1"/>
                </a:solidFill>
              </a:rPr>
              <a:t>期</a:t>
            </a:r>
          </a:p>
        </p:txBody>
      </p:sp>
    </p:spTree>
    <p:extLst>
      <p:ext uri="{BB962C8B-B14F-4D97-AF65-F5344CB8AC3E}">
        <p14:creationId xmlns:p14="http://schemas.microsoft.com/office/powerpoint/2010/main" val="1791163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1560" y="548680"/>
            <a:ext cx="8229600" cy="720725"/>
          </a:xfrm>
        </p:spPr>
        <p:txBody>
          <a:bodyPr/>
          <a:lstStyle/>
          <a:p>
            <a:pPr algn="ctr"/>
            <a:r>
              <a:rPr lang="zh-TW" altLang="zh-TW" dirty="0">
                <a:solidFill>
                  <a:schemeClr val="tx1"/>
                </a:solidFill>
                <a:latin typeface="Adobe 楷体 Std R" pitchFamily="18" charset="-128"/>
                <a:ea typeface="Adobe 楷体 Std R" pitchFamily="18" charset="-128"/>
              </a:rPr>
              <a:t>癲癇控制分級評估表</a:t>
            </a:r>
            <a:r>
              <a:rPr lang="en-US" altLang="zh-TW" sz="2000" dirty="0" smtClean="0">
                <a:solidFill>
                  <a:schemeClr val="tx1"/>
                </a:solidFill>
                <a:latin typeface="Adobe 楷体 Std R" pitchFamily="18" charset="-128"/>
                <a:ea typeface="Adobe 楷体 Std R" pitchFamily="18" charset="-128"/>
                <a:cs typeface="新細明體"/>
              </a:rPr>
              <a:t>P38</a:t>
            </a:r>
            <a:r>
              <a:rPr lang="zh-TW" altLang="zh-TW" sz="2000" u="sng" dirty="0" smtClean="0">
                <a:solidFill>
                  <a:schemeClr val="tx1"/>
                </a:solidFill>
                <a:latin typeface="Adobe 楷体 Std R" pitchFamily="18" charset="-128"/>
                <a:ea typeface="Adobe 楷体 Std R" pitchFamily="18" charset="-128"/>
              </a:rPr>
              <a:t>張</a:t>
            </a:r>
            <a:r>
              <a:rPr lang="zh-TW" altLang="zh-TW" sz="2000" u="sng" dirty="0">
                <a:solidFill>
                  <a:schemeClr val="tx1"/>
                </a:solidFill>
                <a:latin typeface="Adobe 楷体 Std R" pitchFamily="18" charset="-128"/>
                <a:ea typeface="Adobe 楷体 Std R" pitchFamily="18" charset="-128"/>
              </a:rPr>
              <a:t>○○ </a:t>
            </a:r>
            <a:endParaRPr lang="zh-TW" altLang="en-US" sz="2000" dirty="0" smtClean="0">
              <a:solidFill>
                <a:schemeClr val="tx1"/>
              </a:solidFill>
              <a:latin typeface="Adobe 楷体 Std R" pitchFamily="18" charset="-128"/>
              <a:ea typeface="Adobe 楷体 Std R" pitchFamily="18" charset="-128"/>
            </a:endParaRPr>
          </a:p>
        </p:txBody>
      </p:sp>
      <p:sp>
        <p:nvSpPr>
          <p:cNvPr id="7" name="內容版面配置區 6"/>
          <p:cNvSpPr>
            <a:spLocks noGrp="1"/>
          </p:cNvSpPr>
          <p:nvPr>
            <p:ph idx="1"/>
          </p:nvPr>
        </p:nvSpPr>
        <p:spPr>
          <a:xfrm>
            <a:off x="395536" y="1340768"/>
            <a:ext cx="7889006" cy="5140325"/>
          </a:xfrm>
        </p:spPr>
        <p:txBody>
          <a:bodyPr/>
          <a:lstStyle/>
          <a:p>
            <a:endParaRPr lang="zh-TW" altLang="zh-TW" sz="1600" dirty="0"/>
          </a:p>
          <a:p>
            <a:r>
              <a:rPr lang="zh-TW" altLang="zh-TW" sz="1600" dirty="0"/>
              <a:t>對照下表發作情形</a:t>
            </a:r>
          </a:p>
          <a:p>
            <a:pPr marL="0" indent="0">
              <a:buNone/>
            </a:pPr>
            <a:r>
              <a:rPr lang="en-US" altLang="zh-TW" sz="1600" dirty="0"/>
              <a:t> </a:t>
            </a:r>
            <a:endParaRPr lang="zh-TW" altLang="zh-TW" sz="1600" dirty="0"/>
          </a:p>
          <a:p>
            <a:r>
              <a:rPr lang="zh-TW" altLang="zh-TW" sz="2400" dirty="0" smtClean="0">
                <a:latin typeface="Adobe 楷体 Std R" pitchFamily="18" charset="-128"/>
                <a:ea typeface="Adobe 楷体 Std R" pitchFamily="18" charset="-128"/>
              </a:rPr>
              <a:t>癲癇</a:t>
            </a:r>
            <a:r>
              <a:rPr lang="zh-TW" altLang="zh-TW" sz="2400" dirty="0">
                <a:latin typeface="Adobe 楷体 Std R" pitchFamily="18" charset="-128"/>
                <a:ea typeface="Adobe 楷体 Std R" pitchFamily="18" charset="-128"/>
              </a:rPr>
              <a:t>控制等級評估</a:t>
            </a:r>
            <a:r>
              <a:rPr lang="zh-TW" altLang="zh-TW" sz="2400" dirty="0" smtClean="0">
                <a:latin typeface="Adobe 楷体 Std R" pitchFamily="18" charset="-128"/>
                <a:ea typeface="Adobe 楷体 Std R" pitchFamily="18" charset="-128"/>
              </a:rPr>
              <a:t>結果（</a:t>
            </a:r>
            <a:r>
              <a:rPr lang="zh-TW" altLang="zh-TW" sz="2400" dirty="0">
                <a:latin typeface="Adobe 楷体 Std R" pitchFamily="18" charset="-128"/>
                <a:ea typeface="Adobe 楷体 Std R" pitchFamily="18" charset="-128"/>
              </a:rPr>
              <a:t>取控制最差等級者</a:t>
            </a:r>
            <a:r>
              <a:rPr lang="en-US" altLang="zh-TW" sz="2400" dirty="0">
                <a:latin typeface="Adobe 楷体 Std R" pitchFamily="18" charset="-128"/>
                <a:ea typeface="Adobe 楷体 Std R" pitchFamily="18" charset="-128"/>
              </a:rPr>
              <a:t>/</a:t>
            </a:r>
            <a:r>
              <a:rPr lang="zh-TW" altLang="zh-TW" sz="2400" dirty="0">
                <a:latin typeface="Adobe 楷体 Std R" pitchFamily="18" charset="-128"/>
                <a:ea typeface="Adobe 楷体 Std R" pitchFamily="18" charset="-128"/>
              </a:rPr>
              <a:t>可複選）</a:t>
            </a:r>
          </a:p>
          <a:p>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G0.</a:t>
            </a:r>
            <a:r>
              <a:rPr lang="zh-TW" altLang="zh-TW" sz="2400" dirty="0">
                <a:latin typeface="Adobe 楷体 Std R" pitchFamily="18" charset="-128"/>
                <a:ea typeface="Adobe 楷体 Std R" pitchFamily="18" charset="-128"/>
              </a:rPr>
              <a:t>癲癇控制良好者 □</a:t>
            </a:r>
            <a:r>
              <a:rPr lang="en-US" altLang="zh-TW" sz="2400" dirty="0">
                <a:latin typeface="Adobe 楷体 Std R" pitchFamily="18" charset="-128"/>
                <a:ea typeface="Adobe 楷体 Std R" pitchFamily="18" charset="-128"/>
              </a:rPr>
              <a:t>G1.</a:t>
            </a:r>
            <a:r>
              <a:rPr lang="zh-TW" altLang="zh-TW" sz="2400" dirty="0">
                <a:latin typeface="Adobe 楷体 Std R" pitchFamily="18" charset="-128"/>
                <a:ea typeface="Adobe 楷体 Std R" pitchFamily="18" charset="-128"/>
              </a:rPr>
              <a:t>癲癇控制尚可接受</a:t>
            </a:r>
            <a:r>
              <a:rPr lang="zh-TW" altLang="zh-TW" sz="2400" dirty="0" smtClean="0">
                <a:latin typeface="Adobe 楷体 Std R" pitchFamily="18" charset="-128"/>
                <a:ea typeface="Adobe 楷体 Std R" pitchFamily="18" charset="-128"/>
              </a:rPr>
              <a:t>者</a:t>
            </a:r>
            <a:endParaRPr lang="en-US" altLang="zh-TW" sz="2400" dirty="0" smtClean="0">
              <a:latin typeface="Adobe 楷体 Std R" pitchFamily="18" charset="-128"/>
              <a:ea typeface="Adobe 楷体 Std R" pitchFamily="18" charset="-128"/>
            </a:endParaRPr>
          </a:p>
          <a:p>
            <a:r>
              <a:rPr lang="zh-TW" altLang="zh-TW" sz="2400" dirty="0" smtClean="0">
                <a:latin typeface="Adobe 楷体 Std R" pitchFamily="18" charset="-128"/>
                <a:ea typeface="Adobe 楷体 Std R" pitchFamily="18" charset="-128"/>
              </a:rPr>
              <a:t> </a:t>
            </a:r>
            <a:r>
              <a:rPr lang="zh-TW" altLang="en-US" sz="2400" dirty="0" smtClean="0">
                <a:solidFill>
                  <a:srgbClr val="FF0000"/>
                </a:solidFill>
                <a:latin typeface="Adobe 楷体 Std R" pitchFamily="18" charset="-128"/>
                <a:ea typeface="Adobe 楷体 Std R" pitchFamily="18" charset="-128"/>
              </a:rPr>
              <a:t>■ </a:t>
            </a:r>
            <a:r>
              <a:rPr lang="en-US" altLang="zh-TW" sz="2400" dirty="0" smtClean="0">
                <a:solidFill>
                  <a:srgbClr val="FF0000"/>
                </a:solidFill>
                <a:latin typeface="Adobe 楷体 Std R" pitchFamily="18" charset="-128"/>
                <a:ea typeface="Adobe 楷体 Std R" pitchFamily="18" charset="-128"/>
              </a:rPr>
              <a:t>G2</a:t>
            </a:r>
            <a:r>
              <a:rPr lang="en-US" altLang="zh-TW" sz="2400" dirty="0">
                <a:solidFill>
                  <a:srgbClr val="FF0000"/>
                </a:solidFill>
                <a:latin typeface="Adobe 楷体 Std R" pitchFamily="18" charset="-128"/>
                <a:ea typeface="Adobe 楷体 Std R" pitchFamily="18" charset="-128"/>
              </a:rPr>
              <a:t>.</a:t>
            </a:r>
            <a:r>
              <a:rPr lang="zh-TW" altLang="zh-TW" sz="2400" dirty="0">
                <a:solidFill>
                  <a:srgbClr val="FF0000"/>
                </a:solidFill>
                <a:latin typeface="Adobe 楷体 Std R" pitchFamily="18" charset="-128"/>
                <a:ea typeface="Adobe 楷体 Std R" pitchFamily="18" charset="-128"/>
              </a:rPr>
              <a:t>癲癇控制改善</a:t>
            </a:r>
            <a:r>
              <a:rPr lang="zh-TW" altLang="zh-TW" sz="2400" dirty="0" smtClean="0">
                <a:solidFill>
                  <a:srgbClr val="FF0000"/>
                </a:solidFill>
                <a:latin typeface="Adobe 楷体 Std R" pitchFamily="18" charset="-128"/>
                <a:ea typeface="Adobe 楷体 Std R" pitchFamily="18" charset="-128"/>
              </a:rPr>
              <a:t>者</a:t>
            </a:r>
            <a:r>
              <a:rPr lang="zh-TW" altLang="zh-TW" sz="2400" dirty="0" smtClean="0">
                <a:latin typeface="Adobe 楷体 Std R" pitchFamily="18" charset="-128"/>
                <a:ea typeface="Adobe 楷体 Std R" pitchFamily="18" charset="-128"/>
              </a:rPr>
              <a:t>□</a:t>
            </a:r>
            <a:r>
              <a:rPr lang="zh-TW" altLang="en-US" sz="2400" dirty="0" smtClean="0">
                <a:latin typeface="Adobe 楷体 Std R" pitchFamily="18" charset="-128"/>
                <a:ea typeface="Adobe 楷体 Std R" pitchFamily="18" charset="-128"/>
              </a:rPr>
              <a:t> </a:t>
            </a:r>
            <a:r>
              <a:rPr lang="en-US" altLang="zh-TW" sz="2400" dirty="0" smtClean="0">
                <a:latin typeface="Adobe 楷体 Std R" pitchFamily="18" charset="-128"/>
                <a:ea typeface="Adobe 楷体 Std R" pitchFamily="18" charset="-128"/>
              </a:rPr>
              <a:t>G3</a:t>
            </a:r>
            <a:r>
              <a:rPr lang="en-US" altLang="zh-TW" sz="2400" dirty="0">
                <a:latin typeface="Adobe 楷体 Std R" pitchFamily="18" charset="-128"/>
                <a:ea typeface="Adobe 楷体 Std R" pitchFamily="18" charset="-128"/>
              </a:rPr>
              <a:t>.</a:t>
            </a:r>
            <a:r>
              <a:rPr lang="zh-TW" altLang="zh-TW" sz="2400" dirty="0">
                <a:latin typeface="Adobe 楷体 Std R" pitchFamily="18" charset="-128"/>
                <a:ea typeface="Adobe 楷体 Std R" pitchFamily="18" charset="-128"/>
              </a:rPr>
              <a:t>癲癇控制不良者 </a:t>
            </a:r>
            <a:endParaRPr lang="en-US" altLang="zh-TW" sz="2400" dirty="0" smtClean="0">
              <a:latin typeface="Adobe 楷体 Std R" pitchFamily="18" charset="-128"/>
              <a:ea typeface="Adobe 楷体 Std R" pitchFamily="18" charset="-128"/>
            </a:endParaRPr>
          </a:p>
          <a:p>
            <a:r>
              <a:rPr lang="zh-TW" altLang="zh-TW" sz="2400" dirty="0" smtClean="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G4.</a:t>
            </a:r>
            <a:r>
              <a:rPr lang="zh-TW" altLang="zh-TW" sz="2400" dirty="0">
                <a:latin typeface="Adobe 楷体 Std R" pitchFamily="18" charset="-128"/>
                <a:ea typeface="Adobe 楷体 Std R" pitchFamily="18" charset="-128"/>
              </a:rPr>
              <a:t>癲癇有潛在危險者</a:t>
            </a:r>
            <a:r>
              <a:rPr lang="en-US" altLang="zh-TW" sz="2400" dirty="0">
                <a:latin typeface="Adobe 楷体 Std R" pitchFamily="18" charset="-128"/>
                <a:ea typeface="Adobe 楷体 Std R" pitchFamily="18" charset="-128"/>
              </a:rPr>
              <a:t>   </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G5.</a:t>
            </a:r>
            <a:r>
              <a:rPr lang="zh-TW" altLang="zh-TW" sz="2400" dirty="0">
                <a:latin typeface="Adobe 楷体 Std R" pitchFamily="18" charset="-128"/>
                <a:ea typeface="Adobe 楷体 Std R" pitchFamily="18" charset="-128"/>
              </a:rPr>
              <a:t>癲癇有即刻危險者</a:t>
            </a:r>
          </a:p>
          <a:p>
            <a:r>
              <a:rPr lang="zh-TW" altLang="zh-TW" sz="2400" dirty="0">
                <a:latin typeface="Adobe 楷体 Std R" pitchFamily="18" charset="-128"/>
                <a:ea typeface="Adobe 楷体 Std R" pitchFamily="18" charset="-128"/>
              </a:rPr>
              <a:t>通報標準</a:t>
            </a:r>
            <a:r>
              <a:rPr lang="zh-TW" altLang="zh-TW" sz="2400" dirty="0" smtClean="0">
                <a:latin typeface="Adobe 楷体 Std R" pitchFamily="18" charset="-128"/>
                <a:ea typeface="Adobe 楷体 Std R" pitchFamily="18" charset="-128"/>
              </a:rPr>
              <a:t>：</a:t>
            </a:r>
            <a:r>
              <a:rPr lang="zh-TW" altLang="zh-TW" sz="2400" dirty="0">
                <a:latin typeface="Adobe 楷体 Std R" pitchFamily="18" charset="-128"/>
                <a:ea typeface="Adobe 楷体 Std R" pitchFamily="18" charset="-128"/>
              </a:rPr>
              <a:t> □</a:t>
            </a:r>
            <a:r>
              <a:rPr lang="zh-TW" altLang="zh-TW" sz="2400" dirty="0" smtClean="0">
                <a:latin typeface="Adobe 楷体 Std R" pitchFamily="18" charset="-128"/>
                <a:ea typeface="Adobe 楷体 Std R" pitchFamily="18" charset="-128"/>
              </a:rPr>
              <a:t>是 </a:t>
            </a:r>
            <a:r>
              <a:rPr lang="zh-TW" altLang="en-US" sz="2400" dirty="0" smtClean="0">
                <a:latin typeface="Adobe 楷体 Std R" pitchFamily="18" charset="-128"/>
                <a:ea typeface="Adobe 楷体 Std R" pitchFamily="18" charset="-128"/>
              </a:rPr>
              <a:t>■</a:t>
            </a:r>
            <a:r>
              <a:rPr lang="zh-TW" altLang="zh-TW" sz="2400" dirty="0" smtClean="0">
                <a:latin typeface="Adobe 楷体 Std R" pitchFamily="18" charset="-128"/>
                <a:ea typeface="Adobe 楷体 Std R" pitchFamily="18" charset="-128"/>
              </a:rPr>
              <a:t>否 </a:t>
            </a:r>
            <a:endParaRPr lang="en-US" altLang="zh-TW" sz="2400" dirty="0" smtClean="0">
              <a:latin typeface="Adobe 楷体 Std R" pitchFamily="18" charset="-128"/>
              <a:ea typeface="Adobe 楷体 Std R" pitchFamily="18" charset="-128"/>
            </a:endParaRPr>
          </a:p>
          <a:p>
            <a:r>
              <a:rPr lang="zh-TW" altLang="zh-TW" sz="2400" dirty="0" smtClean="0">
                <a:latin typeface="Adobe 楷体 Std R" pitchFamily="18" charset="-128"/>
                <a:ea typeface="Adobe 楷体 Std R" pitchFamily="18" charset="-128"/>
              </a:rPr>
              <a:t>屬</a:t>
            </a:r>
            <a:r>
              <a:rPr lang="en-US" altLang="zh-TW" sz="2400" dirty="0">
                <a:latin typeface="Adobe 楷体 Std R" pitchFamily="18" charset="-128"/>
                <a:ea typeface="Adobe 楷体 Std R" pitchFamily="18" charset="-128"/>
              </a:rPr>
              <a:t>G3</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G4</a:t>
            </a:r>
            <a:r>
              <a:rPr lang="zh-TW" altLang="zh-TW" sz="2400" dirty="0">
                <a:latin typeface="Adobe 楷体 Std R" pitchFamily="18" charset="-128"/>
                <a:ea typeface="Adobe 楷体 Std R" pitchFamily="18" charset="-128"/>
              </a:rPr>
              <a:t>、</a:t>
            </a:r>
            <a:r>
              <a:rPr lang="en-US" altLang="zh-TW" sz="2400" dirty="0">
                <a:latin typeface="Adobe 楷体 Std R" pitchFamily="18" charset="-128"/>
                <a:ea typeface="Adobe 楷体 Std R" pitchFamily="18" charset="-128"/>
              </a:rPr>
              <a:t>G5</a:t>
            </a:r>
            <a:r>
              <a:rPr lang="zh-TW" altLang="zh-TW" sz="2400" dirty="0">
                <a:latin typeface="Adobe 楷体 Std R" pitchFamily="18" charset="-128"/>
                <a:ea typeface="Adobe 楷体 Std R" pitchFamily="18" charset="-128"/>
              </a:rPr>
              <a:t>等級，安全考量需積極介入</a:t>
            </a:r>
          </a:p>
        </p:txBody>
      </p:sp>
    </p:spTree>
    <p:extLst>
      <p:ext uri="{BB962C8B-B14F-4D97-AF65-F5344CB8AC3E}">
        <p14:creationId xmlns:p14="http://schemas.microsoft.com/office/powerpoint/2010/main" val="406200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107504" y="2060848"/>
            <a:ext cx="8229600" cy="1081088"/>
          </a:xfrm>
        </p:spPr>
        <p:txBody>
          <a:bodyPr>
            <a:normAutofit fontScale="90000"/>
          </a:bodyPr>
          <a:lstStyle/>
          <a:p>
            <a:pPr algn="ctr"/>
            <a:r>
              <a:rPr lang="zh-TW" altLang="zh-TW" sz="4400" dirty="0"/>
              <a:t/>
            </a:r>
            <a:br>
              <a:rPr lang="zh-TW" altLang="zh-TW" sz="4400" dirty="0"/>
            </a:br>
            <a:r>
              <a:rPr lang="zh-TW" altLang="zh-TW" sz="5300" dirty="0" smtClean="0">
                <a:solidFill>
                  <a:schemeClr val="tx1"/>
                </a:solidFill>
                <a:latin typeface="Adobe 楷体 Std R" pitchFamily="18" charset="-128"/>
                <a:ea typeface="Adobe 楷体 Std R" pitchFamily="18" charset="-128"/>
              </a:rPr>
              <a:t>癲癇</a:t>
            </a:r>
            <a:r>
              <a:rPr lang="zh-TW" altLang="en-US" sz="5300" dirty="0" smtClean="0">
                <a:solidFill>
                  <a:schemeClr val="tx1"/>
                </a:solidFill>
                <a:latin typeface="Adobe 楷体 Std R" pitchFamily="18" charset="-128"/>
                <a:ea typeface="Adobe 楷体 Std R" pitchFamily="18" charset="-128"/>
              </a:rPr>
              <a:t>治療</a:t>
            </a:r>
            <a:r>
              <a:rPr lang="zh-TW" altLang="zh-TW" sz="5300" dirty="0" smtClean="0">
                <a:solidFill>
                  <a:schemeClr val="tx1"/>
                </a:solidFill>
                <a:latin typeface="Adobe 楷体 Std R" pitchFamily="18" charset="-128"/>
                <a:ea typeface="Adobe 楷体 Std R" pitchFamily="18" charset="-128"/>
              </a:rPr>
              <a:t>與</a:t>
            </a:r>
            <a:r>
              <a:rPr lang="zh-TW" altLang="en-US" sz="5300" dirty="0" smtClean="0">
                <a:solidFill>
                  <a:schemeClr val="tx1"/>
                </a:solidFill>
                <a:latin typeface="Adobe 楷体 Std R" pitchFamily="18" charset="-128"/>
                <a:ea typeface="Adobe 楷体 Std R" pitchFamily="18" charset="-128"/>
              </a:rPr>
              <a:t>追蹤</a:t>
            </a:r>
            <a:r>
              <a:rPr lang="en-US" altLang="zh-TW" sz="5300" dirty="0" smtClean="0">
                <a:solidFill>
                  <a:schemeClr val="tx1"/>
                </a:solidFill>
                <a:latin typeface="Adobe 楷体 Std R" pitchFamily="18" charset="-128"/>
                <a:ea typeface="Adobe 楷体 Std R" pitchFamily="18" charset="-128"/>
              </a:rPr>
              <a:t/>
            </a:r>
            <a:br>
              <a:rPr lang="en-US" altLang="zh-TW" sz="5300" dirty="0" smtClean="0">
                <a:solidFill>
                  <a:schemeClr val="tx1"/>
                </a:solidFill>
                <a:latin typeface="Adobe 楷体 Std R" pitchFamily="18" charset="-128"/>
                <a:ea typeface="Adobe 楷体 Std R" pitchFamily="18" charset="-128"/>
              </a:rPr>
            </a:br>
            <a:r>
              <a:rPr lang="zh-TW" altLang="en-US" sz="3100" dirty="0">
                <a:solidFill>
                  <a:srgbClr val="FF0000"/>
                </a:solidFill>
                <a:latin typeface="Adobe 楷体 Std R" pitchFamily="18" charset="-128"/>
                <a:ea typeface="Adobe 楷体 Std R" pitchFamily="18" charset="-128"/>
              </a:rPr>
              <a:t>如何與醫師配合治療</a:t>
            </a:r>
            <a:r>
              <a:rPr lang="zh-TW" altLang="en-US" sz="3100" dirty="0" smtClean="0">
                <a:solidFill>
                  <a:srgbClr val="FF0000"/>
                </a:solidFill>
                <a:latin typeface="Adobe 楷体 Std R" pitchFamily="18" charset="-128"/>
                <a:ea typeface="Adobe 楷体 Std R" pitchFamily="18" charset="-128"/>
              </a:rPr>
              <a:t>癲癇</a:t>
            </a:r>
            <a:r>
              <a:rPr lang="en-US" altLang="zh-TW" sz="3100" dirty="0" smtClean="0">
                <a:solidFill>
                  <a:srgbClr val="FF0000"/>
                </a:solidFill>
                <a:latin typeface="標楷體"/>
                <a:ea typeface="標楷體"/>
              </a:rPr>
              <a:t>?</a:t>
            </a:r>
            <a:endParaRPr lang="zh-TW" altLang="zh-TW" sz="3100" dirty="0">
              <a:solidFill>
                <a:srgbClr val="FF0000"/>
              </a:solidFill>
              <a:latin typeface="Adobe 楷体 Std R" pitchFamily="18" charset="-128"/>
              <a:ea typeface="Adobe 楷体 Std R" pitchFamily="18" charset="-128"/>
            </a:endParaRPr>
          </a:p>
        </p:txBody>
      </p:sp>
    </p:spTree>
    <p:extLst>
      <p:ext uri="{BB962C8B-B14F-4D97-AF65-F5344CB8AC3E}">
        <p14:creationId xmlns:p14="http://schemas.microsoft.com/office/powerpoint/2010/main" val="3331031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251520" y="908720"/>
            <a:ext cx="8229600" cy="720725"/>
          </a:xfrm>
        </p:spPr>
        <p:txBody>
          <a:bodyPr>
            <a:normAutofit fontScale="90000"/>
          </a:bodyPr>
          <a:lstStyle/>
          <a:p>
            <a:r>
              <a:rPr lang="zh-TW" altLang="en-US" dirty="0" smtClean="0">
                <a:latin typeface="Adobe 楷体 Std R" pitchFamily="18" charset="-128"/>
                <a:ea typeface="Adobe 楷体 Std R" pitchFamily="18" charset="-128"/>
              </a:rPr>
              <a:t>             </a:t>
            </a:r>
            <a:r>
              <a:rPr lang="zh-TW" altLang="zh-TW" dirty="0" smtClean="0">
                <a:solidFill>
                  <a:schemeClr val="tx1"/>
                </a:solidFill>
                <a:latin typeface="Adobe 楷体 Std R" pitchFamily="18" charset="-128"/>
                <a:ea typeface="Adobe 楷体 Std R" pitchFamily="18" charset="-128"/>
              </a:rPr>
              <a:t>癲癇</a:t>
            </a:r>
            <a:r>
              <a:rPr lang="zh-TW" altLang="en-US" dirty="0" smtClean="0">
                <a:solidFill>
                  <a:schemeClr val="tx1"/>
                </a:solidFill>
                <a:latin typeface="Adobe 楷体 Std R" pitchFamily="18" charset="-128"/>
                <a:ea typeface="Adobe 楷体 Std R" pitchFamily="18" charset="-128"/>
              </a:rPr>
              <a:t>發作的改善</a:t>
            </a:r>
            <a:r>
              <a:rPr lang="zh-TW" altLang="zh-TW" dirty="0" smtClean="0">
                <a:solidFill>
                  <a:schemeClr val="tx1"/>
                </a:solidFill>
                <a:latin typeface="Adobe 楷体 Std R" pitchFamily="18" charset="-128"/>
                <a:ea typeface="Adobe 楷体 Std R" pitchFamily="18" charset="-128"/>
              </a:rPr>
              <a:t>流程</a:t>
            </a:r>
            <a:endParaRPr lang="zh-TW" altLang="zh-TW" dirty="0">
              <a:solidFill>
                <a:schemeClr val="tx1"/>
              </a:solidFill>
              <a:latin typeface="Adobe 楷体 Std R" pitchFamily="18" charset="-128"/>
              <a:ea typeface="Adobe 楷体 Std R" pitchFamily="18" charset="-128"/>
            </a:endParaRPr>
          </a:p>
        </p:txBody>
      </p:sp>
      <p:sp>
        <p:nvSpPr>
          <p:cNvPr id="13" name="內容版面配置區 12"/>
          <p:cNvSpPr>
            <a:spLocks noGrp="1"/>
          </p:cNvSpPr>
          <p:nvPr>
            <p:ph idx="1"/>
          </p:nvPr>
        </p:nvSpPr>
        <p:spPr/>
        <p:txBody>
          <a:bodyPr/>
          <a:lstStyle/>
          <a:p>
            <a:endParaRPr lang="en-US" altLang="zh-TW" dirty="0"/>
          </a:p>
          <a:p>
            <a:pPr marL="0" indent="0">
              <a:buNone/>
            </a:pPr>
            <a:endParaRPr lang="zh-TW" altLang="en-US" dirty="0"/>
          </a:p>
        </p:txBody>
      </p:sp>
      <p:graphicFrame>
        <p:nvGraphicFramePr>
          <p:cNvPr id="14" name="資料庫圖表 13"/>
          <p:cNvGraphicFramePr/>
          <p:nvPr>
            <p:extLst>
              <p:ext uri="{D42A27DB-BD31-4B8C-83A1-F6EECF244321}">
                <p14:modId xmlns:p14="http://schemas.microsoft.com/office/powerpoint/2010/main" val="317480294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資料庫圖表 14"/>
          <p:cNvGraphicFramePr/>
          <p:nvPr>
            <p:extLst>
              <p:ext uri="{D42A27DB-BD31-4B8C-83A1-F6EECF244321}">
                <p14:modId xmlns:p14="http://schemas.microsoft.com/office/powerpoint/2010/main" val="18923331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資料庫圖表 15"/>
          <p:cNvGraphicFramePr/>
          <p:nvPr>
            <p:extLst>
              <p:ext uri="{D42A27DB-BD31-4B8C-83A1-F6EECF244321}">
                <p14:modId xmlns:p14="http://schemas.microsoft.com/office/powerpoint/2010/main" val="949499820"/>
              </p:ext>
            </p:extLst>
          </p:nvPr>
        </p:nvGraphicFramePr>
        <p:xfrm>
          <a:off x="1036750" y="1700808"/>
          <a:ext cx="6984775" cy="44082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39944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843808" y="476672"/>
            <a:ext cx="8229600" cy="1139825"/>
          </a:xfrm>
        </p:spPr>
        <p:txBody>
          <a:bodyPr/>
          <a:lstStyle/>
          <a:p>
            <a:pPr eaLnBrk="1" hangingPunct="1"/>
            <a:r>
              <a:rPr lang="zh-TW" altLang="en-US" dirty="0" smtClean="0">
                <a:solidFill>
                  <a:schemeClr val="tx1"/>
                </a:solidFill>
                <a:latin typeface="標楷體" panose="03000509000000000000" pitchFamily="65" charset="-120"/>
                <a:ea typeface="標楷體" panose="03000509000000000000" pitchFamily="65" charset="-120"/>
              </a:rPr>
              <a:t>醫療追蹤</a:t>
            </a:r>
            <a:endParaRPr lang="zh-TW" altLang="zh-TW" dirty="0" smtClean="0">
              <a:solidFill>
                <a:schemeClr val="tx1"/>
              </a:solidFill>
              <a:latin typeface="標楷體" panose="03000509000000000000" pitchFamily="65" charset="-120"/>
              <a:ea typeface="標楷體" panose="03000509000000000000" pitchFamily="65" charset="-120"/>
            </a:endParaRPr>
          </a:p>
        </p:txBody>
      </p:sp>
      <p:sp>
        <p:nvSpPr>
          <p:cNvPr id="97283" name="Rectangle 3"/>
          <p:cNvSpPr>
            <a:spLocks noGrp="1" noChangeArrowheads="1"/>
          </p:cNvSpPr>
          <p:nvPr>
            <p:ph type="body" idx="1"/>
          </p:nvPr>
        </p:nvSpPr>
        <p:spPr>
          <a:xfrm>
            <a:off x="971600" y="1772816"/>
            <a:ext cx="7056438" cy="4530725"/>
          </a:xfrm>
        </p:spPr>
        <p:txBody>
          <a:bodyPr/>
          <a:lstStyle/>
          <a:p>
            <a:pPr eaLnBrk="1" hangingPunct="1">
              <a:buFont typeface="Wingdings" panose="05000000000000000000" pitchFamily="2" charset="2"/>
              <a:buChar char="u"/>
            </a:pPr>
            <a:r>
              <a:rPr lang="en-US" altLang="zh-TW" dirty="0" smtClean="0">
                <a:ea typeface="標楷體" pitchFamily="65" charset="-120"/>
              </a:rPr>
              <a:t>   </a:t>
            </a:r>
            <a:r>
              <a:rPr lang="zh-TW" altLang="en-US" sz="2800" dirty="0" smtClean="0">
                <a:ea typeface="標楷體" pitchFamily="65" charset="-120"/>
              </a:rPr>
              <a:t>每次的癲癇發作，把握正確的處理方式，防止意外發生</a:t>
            </a:r>
            <a:endParaRPr lang="en-US" altLang="zh-TW" sz="2800" dirty="0" smtClean="0">
              <a:ea typeface="標楷體" pitchFamily="65" charset="-120"/>
            </a:endParaRPr>
          </a:p>
          <a:p>
            <a:pPr eaLnBrk="1" hangingPunct="1">
              <a:buFont typeface="Wingdings" panose="05000000000000000000" pitchFamily="2" charset="2"/>
              <a:buChar char="u"/>
            </a:pPr>
            <a:r>
              <a:rPr lang="zh-TW" altLang="en-US" sz="2800" dirty="0" smtClean="0">
                <a:ea typeface="標楷體" pitchFamily="65" charset="-120"/>
              </a:rPr>
              <a:t>   記錄觀察發作情形，在下一次就診時告知醫師作為調整用藥的參考</a:t>
            </a:r>
          </a:p>
          <a:p>
            <a:pPr eaLnBrk="1" hangingPunct="1"/>
            <a:endParaRPr lang="en-US" altLang="zh-TW" sz="2800" dirty="0" smtClean="0">
              <a:ea typeface="標楷體" pitchFamily="65" charset="-120"/>
            </a:endParaRPr>
          </a:p>
        </p:txBody>
      </p:sp>
      <p:pic>
        <p:nvPicPr>
          <p:cNvPr id="97284" name="Picture 5" descr="http://ts4.mm.bing.net/th?id=H.494006814100688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933056"/>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833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908720"/>
            <a:ext cx="7520940" cy="1656184"/>
          </a:xfrm>
        </p:spPr>
        <p:txBody>
          <a:bodyPr>
            <a:normAutofit fontScale="90000"/>
          </a:bodyPr>
          <a:lstStyle/>
          <a:p>
            <a:r>
              <a:rPr lang="zh-TW" altLang="en-US" sz="4900" b="1" dirty="0" smtClean="0">
                <a:latin typeface="+mj-ea"/>
              </a:rPr>
              <a:t>              </a:t>
            </a:r>
            <a:r>
              <a:rPr lang="zh-TW" altLang="en-US" sz="4900" dirty="0" smtClean="0">
                <a:solidFill>
                  <a:schemeClr val="tx1"/>
                </a:solidFill>
                <a:latin typeface="Adobe 楷体 Std R" pitchFamily="18" charset="-128"/>
                <a:ea typeface="Adobe 楷体 Std R" pitchFamily="18" charset="-128"/>
              </a:rPr>
              <a:t>用藥須知</a:t>
            </a:r>
            <a:r>
              <a:rPr lang="en-US" altLang="zh-TW" sz="4900" dirty="0" smtClean="0">
                <a:solidFill>
                  <a:schemeClr val="tx1"/>
                </a:solidFill>
                <a:latin typeface="+mj-ea"/>
              </a:rPr>
              <a:t/>
            </a:r>
            <a:br>
              <a:rPr lang="en-US" altLang="zh-TW" sz="4900" dirty="0" smtClean="0">
                <a:solidFill>
                  <a:schemeClr val="tx1"/>
                </a:solidFill>
                <a:latin typeface="+mj-ea"/>
              </a:rPr>
            </a:br>
            <a:r>
              <a:rPr lang="zh-TW" altLang="en-US" sz="2700" dirty="0" smtClean="0">
                <a:solidFill>
                  <a:schemeClr val="tx1"/>
                </a:solidFill>
                <a:latin typeface="Adobe 楷体 Std R" pitchFamily="18" charset="-128"/>
                <a:ea typeface="Adobe 楷体 Std R" pitchFamily="18" charset="-128"/>
              </a:rPr>
              <a:t>服務</a:t>
            </a:r>
            <a:r>
              <a:rPr lang="zh-TW" altLang="en-US" sz="2700" dirty="0">
                <a:solidFill>
                  <a:schemeClr val="tx1"/>
                </a:solidFill>
                <a:latin typeface="Adobe 楷体 Std R" pitchFamily="18" charset="-128"/>
                <a:ea typeface="Adobe 楷体 Std R" pitchFamily="18" charset="-128"/>
              </a:rPr>
              <a:t>對象及照顧者皆須暸解</a:t>
            </a:r>
            <a:r>
              <a:rPr lang="zh-TW" altLang="en-US" sz="2700" dirty="0" smtClean="0">
                <a:solidFill>
                  <a:schemeClr val="tx1"/>
                </a:solidFill>
                <a:latin typeface="Adobe 楷体 Std R" pitchFamily="18" charset="-128"/>
                <a:ea typeface="Adobe 楷体 Std R" pitchFamily="18" charset="-128"/>
              </a:rPr>
              <a:t>規律</a:t>
            </a:r>
            <a:r>
              <a:rPr lang="zh-TW" altLang="en-US" sz="2700" dirty="0">
                <a:solidFill>
                  <a:schemeClr val="tx1"/>
                </a:solidFill>
                <a:latin typeface="Adobe 楷体 Std R" pitchFamily="18" charset="-128"/>
                <a:ea typeface="Adobe 楷体 Std R" pitchFamily="18" charset="-128"/>
              </a:rPr>
              <a:t>服藥的重要性</a:t>
            </a:r>
            <a:br>
              <a:rPr lang="zh-TW" altLang="en-US" sz="2700" dirty="0">
                <a:solidFill>
                  <a:schemeClr val="tx1"/>
                </a:solidFill>
                <a:latin typeface="Adobe 楷体 Std R" pitchFamily="18" charset="-128"/>
                <a:ea typeface="Adobe 楷体 Std R" pitchFamily="18" charset="-128"/>
              </a:rPr>
            </a:br>
            <a:r>
              <a:rPr lang="en-US" altLang="zh-TW" dirty="0" smtClean="0">
                <a:latin typeface="+mj-ea"/>
              </a:rPr>
              <a:t/>
            </a:r>
            <a:br>
              <a:rPr lang="en-US" altLang="zh-TW" dirty="0" smtClean="0">
                <a:latin typeface="+mj-ea"/>
              </a:rPr>
            </a:br>
            <a:r>
              <a:rPr lang="en-US" altLang="zh-TW" dirty="0">
                <a:latin typeface="+mj-ea"/>
              </a:rPr>
              <a:t> </a:t>
            </a:r>
            <a:r>
              <a:rPr lang="en-US" altLang="zh-TW" dirty="0" smtClean="0">
                <a:latin typeface="+mj-ea"/>
              </a:rPr>
              <a:t>                 </a:t>
            </a:r>
            <a:r>
              <a:rPr lang="zh-TW" altLang="en-US" dirty="0" smtClean="0">
                <a:latin typeface="+mj-ea"/>
              </a:rPr>
              <a:t> </a:t>
            </a:r>
            <a:r>
              <a:rPr lang="zh-TW" altLang="en-US" sz="3200" dirty="0">
                <a:latin typeface="+mj-ea"/>
              </a:rPr>
              <a:t/>
            </a:r>
            <a:br>
              <a:rPr lang="zh-TW" altLang="en-US" sz="3200" dirty="0">
                <a:latin typeface="+mj-ea"/>
              </a:rPr>
            </a:br>
            <a:endParaRPr lang="zh-TW" altLang="en-US" sz="3200" dirty="0">
              <a:latin typeface="+mj-ea"/>
            </a:endParaRPr>
          </a:p>
        </p:txBody>
      </p:sp>
      <p:sp>
        <p:nvSpPr>
          <p:cNvPr id="3" name="內容版面配置區 2"/>
          <p:cNvSpPr>
            <a:spLocks noGrp="1"/>
          </p:cNvSpPr>
          <p:nvPr>
            <p:ph sz="quarter" idx="4294967295"/>
          </p:nvPr>
        </p:nvSpPr>
        <p:spPr>
          <a:xfrm>
            <a:off x="611560" y="1412776"/>
            <a:ext cx="7488832" cy="5222329"/>
          </a:xfrm>
          <a:prstGeom prst="rect">
            <a:avLst/>
          </a:prstGeom>
        </p:spPr>
        <p:txBody>
          <a:bodyPr>
            <a:normAutofit fontScale="92500" lnSpcReduction="10000"/>
          </a:bodyPr>
          <a:lstStyle/>
          <a:p>
            <a:pPr marL="0" lvl="0" indent="0">
              <a:buClr>
                <a:srgbClr val="61625E"/>
              </a:buClr>
              <a:buNone/>
            </a:pPr>
            <a:r>
              <a:rPr lang="en-US" altLang="zh-TW" sz="2400" dirty="0" smtClean="0">
                <a:latin typeface="標楷體" panose="03000509000000000000" pitchFamily="65" charset="-120"/>
                <a:ea typeface="標楷體" panose="03000509000000000000" pitchFamily="65" charset="-120"/>
              </a:rPr>
              <a:t>1.</a:t>
            </a:r>
            <a:r>
              <a:rPr lang="zh-TW" altLang="en-US" sz="2400" dirty="0">
                <a:solidFill>
                  <a:srgbClr val="48231E"/>
                </a:solidFill>
                <a:latin typeface="標楷體" panose="03000509000000000000" pitchFamily="65" charset="-120"/>
                <a:ea typeface="標楷體" panose="03000509000000000000" pitchFamily="65" charset="-120"/>
              </a:rPr>
              <a:t>依處方給</a:t>
            </a:r>
            <a:r>
              <a:rPr lang="zh-TW" altLang="en-US" sz="2400" dirty="0" smtClean="0">
                <a:solidFill>
                  <a:srgbClr val="48231E"/>
                </a:solidFill>
                <a:latin typeface="標楷體" panose="03000509000000000000" pitchFamily="65" charset="-120"/>
                <a:ea typeface="標楷體" panose="03000509000000000000" pitchFamily="65" charset="-120"/>
              </a:rPr>
              <a:t>藥</a:t>
            </a:r>
            <a:r>
              <a:rPr lang="en-US" altLang="zh-TW" sz="2400" dirty="0" smtClean="0">
                <a:solidFill>
                  <a:srgbClr val="48231E"/>
                </a:solidFill>
                <a:latin typeface="標楷體" panose="03000509000000000000" pitchFamily="65" charset="-120"/>
                <a:ea typeface="標楷體" panose="03000509000000000000" pitchFamily="65" charset="-120"/>
              </a:rPr>
              <a:t>:</a:t>
            </a:r>
          </a:p>
          <a:p>
            <a:pPr marL="0" lvl="0" indent="0">
              <a:buClr>
                <a:srgbClr val="61625E"/>
              </a:buClr>
              <a:buNone/>
            </a:pPr>
            <a:r>
              <a:rPr lang="zh-TW" altLang="en-US" sz="2400" dirty="0" smtClean="0">
                <a:solidFill>
                  <a:srgbClr val="48231E"/>
                </a:solidFill>
                <a:latin typeface="標楷體" panose="03000509000000000000" pitchFamily="65" charset="-120"/>
                <a:ea typeface="標楷體" panose="03000509000000000000" pitchFamily="65" charset="-120"/>
              </a:rPr>
              <a:t>服用</a:t>
            </a:r>
            <a:r>
              <a:rPr lang="zh-TW" altLang="en-US" sz="2400" dirty="0">
                <a:solidFill>
                  <a:srgbClr val="48231E"/>
                </a:solidFill>
                <a:latin typeface="標楷體" panose="03000509000000000000" pitchFamily="65" charset="-120"/>
                <a:ea typeface="標楷體" panose="03000509000000000000" pitchFamily="65" charset="-120"/>
              </a:rPr>
              <a:t>抗癲癇藥物最忌中止服藥，或因為時常發作而自行增加藥量，這些都是禁止的。因為突然停藥，可能使血中藥物濃度下降，而發生「癲癇重積狀態」；自行調藥有些會有副作用發生，而致癲癇控制不理想，所以藥量的調整必須在神經專科醫師指導下依據血中藥物濃度及發作次數評估後行</a:t>
            </a:r>
            <a:r>
              <a:rPr lang="zh-TW" altLang="en-US" sz="2400" dirty="0" smtClean="0">
                <a:solidFill>
                  <a:srgbClr val="48231E"/>
                </a:solidFill>
                <a:latin typeface="標楷體" panose="03000509000000000000" pitchFamily="65" charset="-120"/>
                <a:ea typeface="標楷體" panose="03000509000000000000" pitchFamily="65" charset="-120"/>
              </a:rPr>
              <a:t>之</a:t>
            </a:r>
            <a:endParaRPr lang="zh-TW" altLang="en-US" sz="2400" dirty="0">
              <a:solidFill>
                <a:srgbClr val="48231E"/>
              </a:solidFill>
              <a:latin typeface="標楷體" panose="03000509000000000000" pitchFamily="65" charset="-120"/>
              <a:ea typeface="標楷體" panose="03000509000000000000" pitchFamily="65" charset="-120"/>
            </a:endParaRPr>
          </a:p>
          <a:p>
            <a:pPr marL="0" lvl="0" indent="0">
              <a:buClr>
                <a:srgbClr val="61625E"/>
              </a:buClr>
              <a:buNone/>
            </a:pPr>
            <a:endParaRPr lang="zh-TW" altLang="en-US" sz="2400" dirty="0">
              <a:solidFill>
                <a:srgbClr val="48231E"/>
              </a:solidFill>
              <a:latin typeface="標楷體" panose="03000509000000000000" pitchFamily="65" charset="-120"/>
              <a:ea typeface="標楷體" panose="03000509000000000000" pitchFamily="65" charset="-120"/>
            </a:endParaRPr>
          </a:p>
          <a:p>
            <a:pPr marL="0" indent="0">
              <a:buNone/>
            </a:pPr>
            <a:r>
              <a:rPr lang="en-US" altLang="zh-TW" sz="2400" b="0" dirty="0" smtClean="0">
                <a:latin typeface="標楷體" panose="03000509000000000000" pitchFamily="65" charset="-120"/>
                <a:ea typeface="標楷體" panose="03000509000000000000" pitchFamily="65" charset="-120"/>
              </a:rPr>
              <a:t>2.</a:t>
            </a:r>
            <a:r>
              <a:rPr lang="zh-TW" altLang="en-US" sz="2400" b="0" dirty="0" smtClean="0">
                <a:latin typeface="標楷體" panose="03000509000000000000" pitchFamily="65" charset="-120"/>
                <a:ea typeface="標楷體" panose="03000509000000000000" pitchFamily="65" charset="-120"/>
              </a:rPr>
              <a:t>服用</a:t>
            </a:r>
            <a:r>
              <a:rPr lang="zh-TW" altLang="en-US" sz="2400" b="0" dirty="0">
                <a:latin typeface="標楷體" panose="03000509000000000000" pitchFamily="65" charset="-120"/>
                <a:ea typeface="標楷體" panose="03000509000000000000" pitchFamily="65" charset="-120"/>
              </a:rPr>
              <a:t>抗癲癇藥物時，應避免與其他藥物 </a:t>
            </a:r>
            <a:r>
              <a:rPr lang="en-US" altLang="zh-TW" sz="2400" b="0" dirty="0">
                <a:latin typeface="標楷體" panose="03000509000000000000" pitchFamily="65" charset="-120"/>
                <a:ea typeface="標楷體" panose="03000509000000000000" pitchFamily="65" charset="-120"/>
              </a:rPr>
              <a:t>(</a:t>
            </a:r>
            <a:r>
              <a:rPr lang="zh-TW" altLang="en-US" sz="2400" b="0" dirty="0">
                <a:latin typeface="標楷體" panose="03000509000000000000" pitchFamily="65" charset="-120"/>
                <a:ea typeface="標楷體" panose="03000509000000000000" pitchFamily="65" charset="-120"/>
              </a:rPr>
              <a:t>如感冒藥、重鎮靜劑</a:t>
            </a:r>
            <a:r>
              <a:rPr lang="en-US" altLang="zh-TW" sz="2400" b="0" dirty="0">
                <a:latin typeface="標楷體" panose="03000509000000000000" pitchFamily="65" charset="-120"/>
                <a:ea typeface="標楷體" panose="03000509000000000000" pitchFamily="65" charset="-120"/>
              </a:rPr>
              <a:t>)</a:t>
            </a:r>
            <a:r>
              <a:rPr lang="zh-TW" altLang="en-US" sz="2400" b="0" dirty="0">
                <a:latin typeface="標楷體" panose="03000509000000000000" pitchFamily="65" charset="-120"/>
                <a:ea typeface="標楷體" panose="03000509000000000000" pitchFamily="65" charset="-120"/>
              </a:rPr>
              <a:t>一起</a:t>
            </a:r>
            <a:r>
              <a:rPr lang="zh-TW" altLang="en-US" sz="2400" b="0" dirty="0" smtClean="0">
                <a:latin typeface="標楷體" panose="03000509000000000000" pitchFamily="65" charset="-120"/>
                <a:ea typeface="標楷體" panose="03000509000000000000" pitchFamily="65" charset="-120"/>
              </a:rPr>
              <a:t>服用</a:t>
            </a:r>
            <a:endParaRPr lang="en-US" altLang="zh-TW" sz="2400" b="0" dirty="0" smtClean="0">
              <a:latin typeface="標楷體" panose="03000509000000000000" pitchFamily="65" charset="-120"/>
              <a:ea typeface="標楷體" panose="03000509000000000000" pitchFamily="65" charset="-120"/>
            </a:endParaRPr>
          </a:p>
          <a:p>
            <a:pPr marL="0" indent="0">
              <a:buNone/>
            </a:pPr>
            <a:endParaRPr lang="zh-TW" altLang="en-US" sz="2400" b="0" dirty="0">
              <a:latin typeface="標楷體" panose="03000509000000000000" pitchFamily="65" charset="-120"/>
              <a:ea typeface="標楷體" panose="03000509000000000000" pitchFamily="65" charset="-120"/>
            </a:endParaRPr>
          </a:p>
          <a:p>
            <a:pPr marL="0" indent="0">
              <a:buNone/>
            </a:pPr>
            <a:r>
              <a:rPr lang="en-US" altLang="zh-TW" sz="2400" dirty="0" smtClean="0">
                <a:latin typeface="標楷體" panose="03000509000000000000" pitchFamily="65" charset="-120"/>
                <a:ea typeface="標楷體" panose="03000509000000000000" pitchFamily="65" charset="-120"/>
              </a:rPr>
              <a:t>3.</a:t>
            </a:r>
            <a:r>
              <a:rPr lang="zh-TW" altLang="en-US" sz="2400" b="0" dirty="0" smtClean="0">
                <a:latin typeface="標楷體" panose="03000509000000000000" pitchFamily="65" charset="-120"/>
                <a:ea typeface="標楷體" panose="03000509000000000000" pitchFamily="65" charset="-120"/>
              </a:rPr>
              <a:t>按時</a:t>
            </a:r>
            <a:r>
              <a:rPr lang="zh-TW" altLang="en-US" sz="2400" b="0" dirty="0">
                <a:latin typeface="標楷體" panose="03000509000000000000" pitchFamily="65" charset="-120"/>
                <a:ea typeface="標楷體" panose="03000509000000000000" pitchFamily="65" charset="-120"/>
              </a:rPr>
              <a:t>且有規律</a:t>
            </a:r>
            <a:r>
              <a:rPr lang="zh-TW" altLang="en-US" sz="2400" b="0" dirty="0" smtClean="0">
                <a:latin typeface="標楷體" panose="03000509000000000000" pitchFamily="65" charset="-120"/>
                <a:ea typeface="標楷體" panose="03000509000000000000" pitchFamily="65" charset="-120"/>
              </a:rPr>
              <a:t>服藥</a:t>
            </a:r>
            <a:r>
              <a:rPr lang="en-US" altLang="zh-TW" sz="2400" b="0" dirty="0" smtClean="0">
                <a:latin typeface="標楷體" panose="03000509000000000000" pitchFamily="65" charset="-120"/>
                <a:ea typeface="標楷體" panose="03000509000000000000" pitchFamily="65" charset="-120"/>
              </a:rPr>
              <a:t>:</a:t>
            </a:r>
            <a:r>
              <a:rPr lang="zh-TW" altLang="en-US" sz="2400" dirty="0" smtClean="0">
                <a:solidFill>
                  <a:srgbClr val="48231E"/>
                </a:solidFill>
                <a:latin typeface="標楷體" panose="03000509000000000000" pitchFamily="65" charset="-120"/>
                <a:ea typeface="標楷體" panose="03000509000000000000" pitchFamily="65" charset="-120"/>
              </a:rPr>
              <a:t>避免</a:t>
            </a:r>
            <a:r>
              <a:rPr lang="zh-TW" altLang="en-US" sz="2400" dirty="0">
                <a:solidFill>
                  <a:srgbClr val="48231E"/>
                </a:solidFill>
                <a:latin typeface="標楷體" panose="03000509000000000000" pitchFamily="65" charset="-120"/>
                <a:ea typeface="標楷體" panose="03000509000000000000" pitchFamily="65" charset="-120"/>
              </a:rPr>
              <a:t>降低治療效果或導致復發</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b="0" dirty="0" smtClean="0">
              <a:latin typeface="標楷體" panose="03000509000000000000" pitchFamily="65" charset="-120"/>
              <a:ea typeface="標楷體" panose="03000509000000000000" pitchFamily="65" charset="-120"/>
            </a:endParaRPr>
          </a:p>
          <a:p>
            <a:pPr marL="0" indent="0">
              <a:buNone/>
            </a:pPr>
            <a:r>
              <a:rPr lang="en-US" altLang="zh-TW" sz="2400" dirty="0" smtClean="0">
                <a:latin typeface="標楷體" panose="03000509000000000000" pitchFamily="65" charset="-120"/>
                <a:ea typeface="標楷體" panose="03000509000000000000" pitchFamily="65" charset="-120"/>
              </a:rPr>
              <a:t>4.</a:t>
            </a:r>
            <a:r>
              <a:rPr lang="zh-TW" altLang="en-US" sz="2400" b="0" dirty="0" smtClean="0">
                <a:latin typeface="標楷體" panose="03000509000000000000" pitchFamily="65" charset="-120"/>
                <a:ea typeface="標楷體" panose="03000509000000000000" pitchFamily="65" charset="-120"/>
              </a:rPr>
              <a:t>了解</a:t>
            </a:r>
            <a:r>
              <a:rPr lang="zh-TW" altLang="en-US" sz="2400" b="0" dirty="0">
                <a:latin typeface="標楷體" panose="03000509000000000000" pitchFamily="65" charset="-120"/>
                <a:ea typeface="標楷體" panose="03000509000000000000" pitchFamily="65" charset="-120"/>
              </a:rPr>
              <a:t>藥物副作用並留心觀察，出現副作用時應就醫，如</a:t>
            </a:r>
            <a:r>
              <a:rPr lang="en-US" altLang="zh-TW" sz="2400" b="0" dirty="0">
                <a:latin typeface="標楷體" panose="03000509000000000000" pitchFamily="65" charset="-120"/>
                <a:ea typeface="標楷體" panose="03000509000000000000" pitchFamily="65" charset="-120"/>
              </a:rPr>
              <a:t>:</a:t>
            </a:r>
            <a:r>
              <a:rPr lang="zh-TW" altLang="en-US" sz="2400" b="0" dirty="0">
                <a:latin typeface="標楷體" panose="03000509000000000000" pitchFamily="65" charset="-120"/>
                <a:ea typeface="標楷體" panose="03000509000000000000" pitchFamily="65" charset="-120"/>
              </a:rPr>
              <a:t>身上起紅疹、肝功能不好、貧血等</a:t>
            </a:r>
            <a:r>
              <a:rPr lang="zh-TW" altLang="en-US" sz="2400" b="0" dirty="0" smtClean="0">
                <a:latin typeface="標楷體" panose="03000509000000000000" pitchFamily="65" charset="-120"/>
                <a:ea typeface="標楷體" panose="03000509000000000000" pitchFamily="65" charset="-120"/>
              </a:rPr>
              <a:t>現象</a:t>
            </a:r>
            <a:endParaRPr lang="zh-TW" altLang="en-US" sz="2400" b="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5427395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6773" y="4078288"/>
            <a:ext cx="5256213" cy="1873250"/>
          </a:xfrm>
        </p:spPr>
        <p:txBody>
          <a:bodyPr>
            <a:normAutofit/>
          </a:bodyPr>
          <a:lstStyle/>
          <a:p>
            <a:pPr algn="ctr" eaLnBrk="1" fontAlgn="auto" hangingPunct="1">
              <a:spcAft>
                <a:spcPts val="0"/>
              </a:spcAft>
              <a:defRPr/>
            </a:pPr>
            <a:r>
              <a:rPr lang="zh-TW" altLang="en-US" sz="4800" dirty="0">
                <a:solidFill>
                  <a:schemeClr val="tx1">
                    <a:lumMod val="75000"/>
                  </a:schemeClr>
                </a:solidFill>
                <a:latin typeface="微軟正黑體" pitchFamily="34" charset="-120"/>
                <a:ea typeface="微軟正黑體" pitchFamily="34" charset="-120"/>
              </a:rPr>
              <a:t>癲癇控制</a:t>
            </a:r>
            <a:r>
              <a:rPr lang="en-US" altLang="zh-TW" sz="4800" dirty="0" smtClean="0">
                <a:solidFill>
                  <a:schemeClr val="tx1">
                    <a:lumMod val="75000"/>
                  </a:schemeClr>
                </a:solidFill>
                <a:latin typeface="微軟正黑體" pitchFamily="34" charset="-120"/>
                <a:ea typeface="微軟正黑體" pitchFamily="34" charset="-120"/>
              </a:rPr>
              <a:t/>
            </a:r>
            <a:br>
              <a:rPr lang="en-US" altLang="zh-TW" sz="4800" dirty="0" smtClean="0">
                <a:solidFill>
                  <a:schemeClr val="tx1">
                    <a:lumMod val="75000"/>
                  </a:schemeClr>
                </a:solidFill>
                <a:latin typeface="微軟正黑體" pitchFamily="34" charset="-120"/>
                <a:ea typeface="微軟正黑體" pitchFamily="34" charset="-120"/>
              </a:rPr>
            </a:br>
            <a:r>
              <a:rPr lang="zh-TW" altLang="en-US" sz="4800" dirty="0" smtClean="0">
                <a:solidFill>
                  <a:schemeClr val="tx1">
                    <a:lumMod val="75000"/>
                  </a:schemeClr>
                </a:solidFill>
                <a:latin typeface="微軟正黑體" pitchFamily="34" charset="-120"/>
                <a:ea typeface="微軟正黑體" pitchFamily="34" charset="-120"/>
              </a:rPr>
              <a:t>    有你就搞定</a:t>
            </a:r>
            <a:r>
              <a:rPr lang="zh-TW" altLang="en-US" sz="4800" dirty="0" smtClean="0">
                <a:solidFill>
                  <a:schemeClr val="tx1">
                    <a:lumMod val="75000"/>
                  </a:schemeClr>
                </a:solidFill>
                <a:latin typeface="標楷體"/>
                <a:ea typeface="標楷體"/>
              </a:rPr>
              <a:t>！</a:t>
            </a:r>
            <a:endParaRPr lang="zh-TW" altLang="en-US" sz="4800" dirty="0">
              <a:solidFill>
                <a:schemeClr val="tx1">
                  <a:lumMod val="75000"/>
                </a:schemeClr>
              </a:solidFill>
              <a:latin typeface="微軟正黑體" pitchFamily="34" charset="-120"/>
              <a:ea typeface="微軟正黑體" pitchFamily="34" charset="-120"/>
            </a:endParaRPr>
          </a:p>
        </p:txBody>
      </p:sp>
      <p:pic>
        <p:nvPicPr>
          <p:cNvPr id="100355" name="Picture 4" descr="http://ts3.mm.bing.net/th?id=H.4845896674053406&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557338"/>
            <a:ext cx="25622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70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827584" y="908720"/>
            <a:ext cx="7620000" cy="1143000"/>
          </a:xfrm>
        </p:spPr>
        <p:txBody>
          <a:bodyPr/>
          <a:lstStyle/>
          <a:p>
            <a:pPr eaLnBrk="1" hangingPunct="1"/>
            <a:r>
              <a:rPr lang="zh-TW" altLang="en-US" dirty="0" smtClean="0">
                <a:solidFill>
                  <a:srgbClr val="002060"/>
                </a:solidFill>
                <a:ea typeface="標楷體" pitchFamily="65" charset="-120"/>
              </a:rPr>
              <a:t>常見的錯誤處理方式</a:t>
            </a:r>
          </a:p>
        </p:txBody>
      </p:sp>
      <p:sp>
        <p:nvSpPr>
          <p:cNvPr id="94211" name="Rectangle 3"/>
          <p:cNvSpPr>
            <a:spLocks noGrp="1" noChangeArrowheads="1"/>
          </p:cNvSpPr>
          <p:nvPr>
            <p:ph type="body" idx="1"/>
          </p:nvPr>
        </p:nvSpPr>
        <p:spPr>
          <a:xfrm>
            <a:off x="755576" y="2276872"/>
            <a:ext cx="7620000" cy="4800600"/>
          </a:xfrm>
        </p:spPr>
        <p:txBody>
          <a:bodyPr/>
          <a:lstStyle/>
          <a:p>
            <a:pPr eaLnBrk="1" hangingPunct="1">
              <a:buFont typeface="Wingdings" pitchFamily="2" charset="2"/>
              <a:buNone/>
            </a:pPr>
            <a:r>
              <a:rPr lang="en-US" altLang="zh-TW"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未注意到環境的安全與否。</a:t>
            </a:r>
          </a:p>
          <a:p>
            <a:pPr eaLnBrk="1" hangingPunct="1">
              <a:buFont typeface="Wingdings" pitchFamily="2" charset="2"/>
              <a:buNone/>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企圖用外力去壓制病人的發作。</a:t>
            </a:r>
          </a:p>
          <a:p>
            <a:pPr eaLnBrk="1" hangingPunct="1">
              <a:buFont typeface="Wingdings" pitchFamily="2" charset="2"/>
              <a:buNone/>
            </a:pPr>
            <a:r>
              <a:rPr lang="en-US" altLang="zh-TW" sz="2800" dirty="0" smtClean="0">
                <a:latin typeface="標楷體" pitchFamily="65" charset="-120"/>
                <a:ea typeface="標楷體" pitchFamily="65" charset="-120"/>
              </a:rPr>
              <a:t>3.</a:t>
            </a:r>
            <a:r>
              <a:rPr lang="zh-TW" altLang="en-US" sz="2800" dirty="0" smtClean="0">
                <a:latin typeface="標楷體" pitchFamily="65" charset="-120"/>
                <a:ea typeface="標楷體" pitchFamily="65" charset="-120"/>
              </a:rPr>
              <a:t>為了預防舌頭咬傷，在口中塞入異物，反而阻礙呼吸道。</a:t>
            </a:r>
          </a:p>
          <a:p>
            <a:pPr eaLnBrk="1" hangingPunct="1">
              <a:buFont typeface="Wingdings" pitchFamily="2" charset="2"/>
              <a:buNone/>
            </a:pPr>
            <a:r>
              <a:rPr lang="en-US" altLang="zh-TW" sz="2800" dirty="0" smtClean="0">
                <a:latin typeface="標楷體" pitchFamily="65" charset="-120"/>
                <a:ea typeface="標楷體" pitchFamily="65" charset="-120"/>
              </a:rPr>
              <a:t>4.</a:t>
            </a:r>
            <a:r>
              <a:rPr lang="zh-TW" altLang="en-US" sz="2800" dirty="0" smtClean="0">
                <a:latin typeface="標楷體" pitchFamily="65" charset="-120"/>
                <a:ea typeface="標楷體" pitchFamily="65" charset="-120"/>
              </a:rPr>
              <a:t>未隨時注意維持呼吸道暢通。</a:t>
            </a:r>
          </a:p>
          <a:p>
            <a:pPr eaLnBrk="1" hangingPunct="1">
              <a:buFont typeface="Wingdings" pitchFamily="2" charset="2"/>
              <a:buNone/>
            </a:pPr>
            <a:r>
              <a:rPr lang="en-US" altLang="zh-TW" sz="2800" dirty="0" smtClean="0">
                <a:latin typeface="標楷體" pitchFamily="65" charset="-120"/>
                <a:ea typeface="標楷體" pitchFamily="65" charset="-120"/>
              </a:rPr>
              <a:t>5.</a:t>
            </a:r>
            <a:r>
              <a:rPr lang="zh-TW" altLang="en-US" sz="2800" dirty="0" smtClean="0">
                <a:latin typeface="標楷體" pitchFamily="65" charset="-120"/>
                <a:ea typeface="標楷體" pitchFamily="65" charset="-120"/>
              </a:rPr>
              <a:t>病患意識還沒清楚時</a:t>
            </a:r>
            <a:r>
              <a:rPr lang="zh-TW" altLang="en-US" sz="2800" dirty="0" smtClean="0">
                <a:latin typeface="標楷體" pitchFamily="65" charset="-120"/>
                <a:ea typeface="標楷體" pitchFamily="65" charset="-120"/>
              </a:rPr>
              <a:t>就灌</a:t>
            </a:r>
            <a:r>
              <a:rPr lang="zh-TW" altLang="en-US" sz="2800" dirty="0" smtClean="0">
                <a:latin typeface="標楷體" pitchFamily="65" charset="-120"/>
                <a:ea typeface="標楷體" pitchFamily="65" charset="-120"/>
              </a:rPr>
              <a:t>藥或飲水。</a:t>
            </a:r>
          </a:p>
          <a:p>
            <a:pPr eaLnBrk="1" hangingPunct="1"/>
            <a:endParaRPr lang="en-US" altLang="zh-TW" sz="2800" dirty="0" smtClean="0">
              <a:latin typeface="標楷體" pitchFamily="65" charset="-120"/>
              <a:ea typeface="標楷體" pitchFamily="65" charset="-120"/>
            </a:endParaRPr>
          </a:p>
        </p:txBody>
      </p:sp>
      <p:pic>
        <p:nvPicPr>
          <p:cNvPr id="94212" name="Picture 5" descr="http://ts4.explicit.bing.net/th?id=H.489787438465223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8255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99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500063" y="0"/>
            <a:ext cx="8229600" cy="990600"/>
          </a:xfrm>
        </p:spPr>
        <p:txBody>
          <a:bodyPr/>
          <a:lstStyle/>
          <a:p>
            <a:pPr eaLnBrk="1" hangingPunct="1"/>
            <a:r>
              <a:rPr lang="zh-TW" altLang="en-US" smtClean="0"/>
              <a:t> </a:t>
            </a:r>
          </a:p>
        </p:txBody>
      </p:sp>
      <p:sp>
        <p:nvSpPr>
          <p:cNvPr id="40965" name="Rectangle 5"/>
          <p:cNvSpPr>
            <a:spLocks noGrp="1" noChangeArrowheads="1"/>
          </p:cNvSpPr>
          <p:nvPr>
            <p:ph idx="1"/>
          </p:nvPr>
        </p:nvSpPr>
        <p:spPr>
          <a:xfrm>
            <a:off x="777446" y="1118810"/>
            <a:ext cx="7429500" cy="5463431"/>
          </a:xfrm>
        </p:spPr>
        <p:txBody>
          <a:bodyPr>
            <a:normAutofit fontScale="85000" lnSpcReduction="20000"/>
          </a:bodyPr>
          <a:lstStyle/>
          <a:p>
            <a:pPr marL="0" indent="0" algn="ctr">
              <a:lnSpc>
                <a:spcPct val="150000"/>
              </a:lnSpc>
              <a:spcAft>
                <a:spcPts val="0"/>
              </a:spcAft>
              <a:buNone/>
            </a:pPr>
            <a:endParaRPr lang="zh-TW" altLang="zh-TW" sz="2000" kern="100" dirty="0">
              <a:latin typeface="Calibri"/>
              <a:ea typeface="新細明體"/>
              <a:cs typeface="Calibri"/>
            </a:endParaRPr>
          </a:p>
          <a:p>
            <a:r>
              <a:rPr lang="zh-TW" altLang="zh-TW" sz="3300" dirty="0">
                <a:latin typeface="Adobe 楷体 Std R" pitchFamily="18" charset="-128"/>
                <a:ea typeface="Adobe 楷体 Std R" pitchFamily="18" charset="-128"/>
              </a:rPr>
              <a:t>讓服務對象</a:t>
            </a:r>
            <a:r>
              <a:rPr lang="zh-TW" altLang="zh-TW" sz="3300" dirty="0">
                <a:solidFill>
                  <a:srgbClr val="FF0000"/>
                </a:solidFill>
                <a:latin typeface="Adobe 楷体 Std R" pitchFamily="18" charset="-128"/>
                <a:ea typeface="Adobe 楷体 Std R" pitchFamily="18" charset="-128"/>
              </a:rPr>
              <a:t>順其自然發作</a:t>
            </a:r>
            <a:r>
              <a:rPr lang="zh-TW" altLang="zh-TW" sz="3300" dirty="0">
                <a:latin typeface="Adobe 楷体 Std R" pitchFamily="18" charset="-128"/>
                <a:ea typeface="Adobe 楷体 Std R" pitchFamily="18" charset="-128"/>
              </a:rPr>
              <a:t>即可</a:t>
            </a:r>
          </a:p>
          <a:p>
            <a:r>
              <a:rPr lang="zh-TW" altLang="zh-TW" sz="3300" dirty="0" smtClean="0">
                <a:latin typeface="Adobe 楷体 Std R" pitchFamily="18" charset="-128"/>
                <a:ea typeface="Adobe 楷体 Std R" pitchFamily="18" charset="-128"/>
              </a:rPr>
              <a:t>將</a:t>
            </a:r>
            <a:r>
              <a:rPr lang="zh-TW" altLang="zh-TW" sz="3300" dirty="0">
                <a:latin typeface="Adobe 楷体 Std R" pitchFamily="18" charset="-128"/>
                <a:ea typeface="Adobe 楷体 Std R" pitchFamily="18" charset="-128"/>
              </a:rPr>
              <a:t>服務對象四周的</a:t>
            </a:r>
            <a:r>
              <a:rPr lang="zh-TW" altLang="zh-TW" sz="3300" dirty="0">
                <a:solidFill>
                  <a:srgbClr val="FF0000"/>
                </a:solidFill>
                <a:latin typeface="Adobe 楷体 Std R" pitchFamily="18" charset="-128"/>
                <a:ea typeface="Adobe 楷体 Std R" pitchFamily="18" charset="-128"/>
              </a:rPr>
              <a:t>環境清理</a:t>
            </a:r>
            <a:r>
              <a:rPr lang="zh-TW" altLang="zh-TW" sz="3300" dirty="0">
                <a:latin typeface="Adobe 楷体 Std R" pitchFamily="18" charset="-128"/>
                <a:ea typeface="Adobe 楷体 Std R" pitchFamily="18" charset="-128"/>
              </a:rPr>
              <a:t>乾淨，以免服務對象因碰撞尖硬物體而</a:t>
            </a:r>
            <a:r>
              <a:rPr lang="zh-TW" altLang="zh-TW" sz="3300" dirty="0" smtClean="0">
                <a:latin typeface="Adobe 楷体 Std R" pitchFamily="18" charset="-128"/>
                <a:ea typeface="Adobe 楷体 Std R" pitchFamily="18" charset="-128"/>
              </a:rPr>
              <a:t>受傷</a:t>
            </a:r>
            <a:endParaRPr lang="en-US" altLang="zh-TW" sz="3300" dirty="0" smtClean="0">
              <a:latin typeface="Adobe 楷体 Std R" pitchFamily="18" charset="-128"/>
              <a:ea typeface="Adobe 楷体 Std R" pitchFamily="18" charset="-128"/>
            </a:endParaRPr>
          </a:p>
          <a:p>
            <a:r>
              <a:rPr lang="zh-TW" altLang="zh-TW" sz="3300" dirty="0" smtClean="0">
                <a:latin typeface="Adobe 楷体 Std R" pitchFamily="18" charset="-128"/>
                <a:ea typeface="Adobe 楷体 Std R" pitchFamily="18" charset="-128"/>
              </a:rPr>
              <a:t>勿</a:t>
            </a:r>
            <a:r>
              <a:rPr lang="zh-TW" altLang="zh-TW" sz="3300" dirty="0">
                <a:latin typeface="Adobe 楷体 Std R" pitchFamily="18" charset="-128"/>
                <a:ea typeface="Adobe 楷体 Std R" pitchFamily="18" charset="-128"/>
              </a:rPr>
              <a:t>阻撓服務對象</a:t>
            </a:r>
            <a:r>
              <a:rPr lang="zh-TW" altLang="zh-TW" sz="3300" dirty="0" smtClean="0">
                <a:latin typeface="Adobe 楷体 Std R" pitchFamily="18" charset="-128"/>
                <a:ea typeface="Adobe 楷体 Std R" pitchFamily="18" charset="-128"/>
              </a:rPr>
              <a:t>的</a:t>
            </a:r>
            <a:r>
              <a:rPr lang="zh-TW" altLang="en-US" sz="3300" dirty="0">
                <a:latin typeface="Adobe 楷体 Std R" pitchFamily="18" charset="-128"/>
                <a:ea typeface="Adobe 楷体 Std R" pitchFamily="18" charset="-128"/>
              </a:rPr>
              <a:t>肢體動作</a:t>
            </a:r>
            <a:endParaRPr lang="en-US" altLang="zh-TW" sz="3300" dirty="0" smtClean="0">
              <a:latin typeface="Adobe 楷体 Std R" pitchFamily="18" charset="-128"/>
              <a:ea typeface="Adobe 楷体 Std R" pitchFamily="18" charset="-128"/>
            </a:endParaRPr>
          </a:p>
          <a:p>
            <a:r>
              <a:rPr lang="zh-TW" altLang="zh-TW" sz="3300" dirty="0" smtClean="0">
                <a:solidFill>
                  <a:srgbClr val="FF0000"/>
                </a:solidFill>
                <a:latin typeface="Adobe 楷体 Std R" pitchFamily="18" charset="-128"/>
                <a:ea typeface="Adobe 楷体 Std R" pitchFamily="18" charset="-128"/>
              </a:rPr>
              <a:t>防止頭部受傷</a:t>
            </a:r>
            <a:r>
              <a:rPr lang="zh-TW" altLang="en-US" sz="3300" dirty="0" smtClean="0">
                <a:latin typeface="Adobe 楷体 Std R" pitchFamily="18" charset="-128"/>
                <a:ea typeface="Adobe 楷体 Std R" pitchFamily="18" charset="-128"/>
              </a:rPr>
              <a:t>，</a:t>
            </a:r>
            <a:r>
              <a:rPr lang="zh-TW" altLang="zh-TW" sz="3300" dirty="0" smtClean="0">
                <a:latin typeface="Adobe 楷体 Std R" pitchFamily="18" charset="-128"/>
                <a:ea typeface="Adobe 楷体 Std R" pitchFamily="18" charset="-128"/>
              </a:rPr>
              <a:t>可</a:t>
            </a:r>
            <a:r>
              <a:rPr lang="zh-TW" altLang="zh-TW" sz="3300" dirty="0">
                <a:latin typeface="Adobe 楷体 Std R" pitchFamily="18" charset="-128"/>
                <a:ea typeface="Adobe 楷体 Std R" pitchFamily="18" charset="-128"/>
              </a:rPr>
              <a:t>用手扶住其</a:t>
            </a:r>
            <a:r>
              <a:rPr lang="zh-TW" altLang="zh-TW" sz="3300" dirty="0" smtClean="0">
                <a:latin typeface="Adobe 楷体 Std R" pitchFamily="18" charset="-128"/>
                <a:ea typeface="Adobe 楷体 Std R" pitchFamily="18" charset="-128"/>
              </a:rPr>
              <a:t>頭部</a:t>
            </a:r>
            <a:endParaRPr lang="en-US" altLang="zh-TW" sz="3300" dirty="0" smtClean="0">
              <a:latin typeface="Adobe 楷体 Std R" pitchFamily="18" charset="-128"/>
              <a:ea typeface="Adobe 楷体 Std R" pitchFamily="18" charset="-128"/>
            </a:endParaRPr>
          </a:p>
          <a:p>
            <a:r>
              <a:rPr lang="zh-TW" altLang="zh-TW" sz="3300" dirty="0" smtClean="0">
                <a:latin typeface="Adobe 楷体 Std R" pitchFamily="18" charset="-128"/>
                <a:ea typeface="Adobe 楷体 Std R" pitchFamily="18" charset="-128"/>
              </a:rPr>
              <a:t>勿</a:t>
            </a:r>
            <a:r>
              <a:rPr lang="zh-TW" altLang="zh-TW" sz="3300" dirty="0">
                <a:latin typeface="Adobe 楷体 Std R" pitchFamily="18" charset="-128"/>
                <a:ea typeface="Adobe 楷体 Std R" pitchFamily="18" charset="-128"/>
              </a:rPr>
              <a:t>強力將服務對象的嘴巴扳開，以免因處理過程被咬傷</a:t>
            </a:r>
            <a:r>
              <a:rPr lang="zh-TW" altLang="zh-TW" sz="3300" dirty="0" smtClean="0">
                <a:latin typeface="Adobe 楷体 Std R" pitchFamily="18" charset="-128"/>
                <a:ea typeface="Adobe 楷体 Std R" pitchFamily="18" charset="-128"/>
              </a:rPr>
              <a:t>手指</a:t>
            </a:r>
            <a:endParaRPr lang="en-US" altLang="zh-TW" sz="3300" dirty="0" smtClean="0">
              <a:latin typeface="Adobe 楷体 Std R" pitchFamily="18" charset="-128"/>
              <a:ea typeface="Adobe 楷体 Std R" pitchFamily="18" charset="-128"/>
            </a:endParaRPr>
          </a:p>
          <a:p>
            <a:r>
              <a:rPr lang="zh-TW" altLang="zh-TW" sz="3300" dirty="0" smtClean="0">
                <a:latin typeface="Adobe 楷体 Std R" pitchFamily="18" charset="-128"/>
                <a:ea typeface="Adobe 楷体 Std R" pitchFamily="18" charset="-128"/>
              </a:rPr>
              <a:t>也</a:t>
            </a:r>
            <a:r>
              <a:rPr lang="zh-TW" altLang="zh-TW" sz="3300" dirty="0">
                <a:latin typeface="Adobe 楷体 Std R" pitchFamily="18" charset="-128"/>
                <a:ea typeface="Adobe 楷体 Std R" pitchFamily="18" charset="-128"/>
              </a:rPr>
              <a:t>不需要特別塞入任何</a:t>
            </a:r>
            <a:r>
              <a:rPr lang="zh-TW" altLang="zh-TW" sz="3300" dirty="0" smtClean="0">
                <a:latin typeface="Adobe 楷体 Std R" pitchFamily="18" charset="-128"/>
                <a:ea typeface="Adobe 楷体 Std R" pitchFamily="18" charset="-128"/>
              </a:rPr>
              <a:t>物品</a:t>
            </a:r>
            <a:endParaRPr lang="en-US" altLang="zh-TW" sz="3300" dirty="0" smtClean="0">
              <a:latin typeface="Adobe 楷体 Std R" pitchFamily="18" charset="-128"/>
              <a:ea typeface="Adobe 楷体 Std R" pitchFamily="18" charset="-128"/>
            </a:endParaRPr>
          </a:p>
          <a:p>
            <a:r>
              <a:rPr lang="en-US" altLang="zh-TW" sz="3300" dirty="0" smtClean="0">
                <a:latin typeface="Adobe 楷体 Std R" pitchFamily="18" charset="-128"/>
                <a:ea typeface="Adobe 楷体 Std R" pitchFamily="18" charset="-128"/>
              </a:rPr>
              <a:t> </a:t>
            </a:r>
            <a:r>
              <a:rPr lang="zh-TW" altLang="zh-TW" sz="3300" dirty="0" smtClean="0">
                <a:latin typeface="Adobe 楷体 Std R" pitchFamily="18" charset="-128"/>
                <a:ea typeface="Adobe 楷体 Std R" pitchFamily="18" charset="-128"/>
              </a:rPr>
              <a:t>將</a:t>
            </a:r>
            <a:r>
              <a:rPr lang="zh-TW" altLang="zh-TW" sz="3300" dirty="0">
                <a:latin typeface="Adobe 楷体 Std R" pitchFamily="18" charset="-128"/>
                <a:ea typeface="Adobe 楷体 Std R" pitchFamily="18" charset="-128"/>
              </a:rPr>
              <a:t>服務對象的</a:t>
            </a:r>
            <a:r>
              <a:rPr lang="zh-TW" altLang="zh-TW" sz="3300" dirty="0">
                <a:solidFill>
                  <a:srgbClr val="FF0000"/>
                </a:solidFill>
                <a:latin typeface="Adobe 楷体 Std R" pitchFamily="18" charset="-128"/>
                <a:ea typeface="Adobe 楷体 Std R" pitchFamily="18" charset="-128"/>
              </a:rPr>
              <a:t>頭轉向側邊</a:t>
            </a:r>
            <a:r>
              <a:rPr lang="zh-TW" altLang="zh-TW" sz="3300" dirty="0">
                <a:latin typeface="Adobe 楷体 Std R" pitchFamily="18" charset="-128"/>
                <a:ea typeface="Adobe 楷体 Std R" pitchFamily="18" charset="-128"/>
              </a:rPr>
              <a:t>，以方便服務對象的口沫得以流出，不可讓服務對象俯臥，以免妨礙呼吸，盡量側臥，並以軟性的物品墊在他的頭下。</a:t>
            </a:r>
            <a:endParaRPr lang="zh-TW" altLang="en-US" sz="3300" dirty="0">
              <a:latin typeface="Adobe 楷体 Std R" pitchFamily="18" charset="-128"/>
              <a:ea typeface="Adobe 楷体 Std R" pitchFamily="18" charset="-128"/>
            </a:endParaRPr>
          </a:p>
        </p:txBody>
      </p:sp>
      <p:sp>
        <p:nvSpPr>
          <p:cNvPr id="2" name="矩形 1"/>
          <p:cNvSpPr/>
          <p:nvPr/>
        </p:nvSpPr>
        <p:spPr>
          <a:xfrm>
            <a:off x="1331640" y="692696"/>
            <a:ext cx="6321112" cy="584775"/>
          </a:xfrm>
          <a:prstGeom prst="rect">
            <a:avLst/>
          </a:prstGeom>
        </p:spPr>
        <p:txBody>
          <a:bodyPr wrap="square">
            <a:spAutoFit/>
          </a:bodyPr>
          <a:lstStyle/>
          <a:p>
            <a:r>
              <a:rPr lang="zh-TW" altLang="zh-TW" sz="3200" dirty="0" smtClean="0">
                <a:solidFill>
                  <a:srgbClr val="002060"/>
                </a:solidFill>
                <a:latin typeface="Adobe 楷体 Std R" pitchFamily="18" charset="-128"/>
                <a:ea typeface="Adobe 楷体 Std R" pitchFamily="18" charset="-128"/>
              </a:rPr>
              <a:t>給照顧者：處理</a:t>
            </a:r>
            <a:r>
              <a:rPr lang="zh-TW" altLang="zh-TW" sz="3200" dirty="0">
                <a:solidFill>
                  <a:srgbClr val="002060"/>
                </a:solidFill>
                <a:latin typeface="Adobe 楷体 Std R" pitchFamily="18" charset="-128"/>
                <a:ea typeface="Adobe 楷体 Std R" pitchFamily="18" charset="-128"/>
              </a:rPr>
              <a:t>癲癇發作的提醒</a:t>
            </a:r>
            <a:endParaRPr lang="zh-TW" altLang="en-US" dirty="0">
              <a:solidFill>
                <a:srgbClr val="002060"/>
              </a:solidFill>
              <a:latin typeface="Adobe 楷体 Std R" pitchFamily="18" charset="-128"/>
              <a:ea typeface="Adobe 楷体 Std R" pitchFamily="18" charset="-128"/>
            </a:endParaRPr>
          </a:p>
        </p:txBody>
      </p:sp>
    </p:spTree>
    <p:extLst>
      <p:ext uri="{BB962C8B-B14F-4D97-AF65-F5344CB8AC3E}">
        <p14:creationId xmlns:p14="http://schemas.microsoft.com/office/powerpoint/2010/main" val="294101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051720" y="476672"/>
            <a:ext cx="7620000" cy="1143000"/>
          </a:xfrm>
        </p:spPr>
        <p:txBody>
          <a:bodyPr/>
          <a:lstStyle/>
          <a:p>
            <a:pPr eaLnBrk="1" hangingPunct="1"/>
            <a:r>
              <a:rPr lang="zh-TW" altLang="en-US" dirty="0">
                <a:solidFill>
                  <a:srgbClr val="002060"/>
                </a:solidFill>
                <a:ea typeface="標楷體" pitchFamily="65" charset="-120"/>
              </a:rPr>
              <a:t>注意事項</a:t>
            </a:r>
            <a:endParaRPr lang="zh-TW" altLang="en-US" dirty="0" smtClean="0">
              <a:solidFill>
                <a:srgbClr val="002060"/>
              </a:solidFill>
              <a:ea typeface="標楷體" pitchFamily="65" charset="-120"/>
            </a:endParaRPr>
          </a:p>
        </p:txBody>
      </p:sp>
      <p:sp>
        <p:nvSpPr>
          <p:cNvPr id="92163" name="Rectangle 3"/>
          <p:cNvSpPr>
            <a:spLocks noGrp="1" noChangeArrowheads="1"/>
          </p:cNvSpPr>
          <p:nvPr>
            <p:ph type="body" idx="1"/>
          </p:nvPr>
        </p:nvSpPr>
        <p:spPr/>
        <p:txBody>
          <a:bodyPr>
            <a:normAutofit/>
          </a:bodyPr>
          <a:lstStyle/>
          <a:p>
            <a:pPr eaLnBrk="1" hangingPunct="1"/>
            <a:r>
              <a:rPr lang="zh-TW" altLang="en-US" sz="2800" dirty="0" smtClean="0">
                <a:ea typeface="標楷體" pitchFamily="65" charset="-120"/>
              </a:rPr>
              <a:t>在病人未完全清醒前，請勿餵食及服藥</a:t>
            </a:r>
            <a:endParaRPr lang="en-US" altLang="zh-TW" sz="2800" dirty="0" smtClean="0">
              <a:ea typeface="標楷體" pitchFamily="65" charset="-120"/>
            </a:endParaRPr>
          </a:p>
          <a:p>
            <a:pPr eaLnBrk="1" hangingPunct="1"/>
            <a:r>
              <a:rPr lang="zh-TW" altLang="en-US" sz="2800" dirty="0" smtClean="0">
                <a:ea typeface="標楷體" pitchFamily="65" charset="-120"/>
              </a:rPr>
              <a:t>不要試圖中止癲癇發作</a:t>
            </a:r>
            <a:endParaRPr lang="en-US" altLang="zh-TW" sz="2800" dirty="0" smtClean="0">
              <a:ea typeface="標楷體" pitchFamily="65" charset="-120"/>
            </a:endParaRPr>
          </a:p>
          <a:p>
            <a:pPr eaLnBrk="1" hangingPunct="1"/>
            <a:r>
              <a:rPr lang="zh-TW" altLang="en-US" sz="2800" dirty="0" smtClean="0">
                <a:ea typeface="標楷體" pitchFamily="65" charset="-120"/>
              </a:rPr>
              <a:t>留意</a:t>
            </a:r>
            <a:r>
              <a:rPr lang="zh-TW" altLang="en-US" sz="2800" dirty="0" smtClean="0">
                <a:solidFill>
                  <a:srgbClr val="FF0000"/>
                </a:solidFill>
                <a:ea typeface="標楷體" pitchFamily="65" charset="-120"/>
              </a:rPr>
              <a:t>觀察</a:t>
            </a:r>
            <a:r>
              <a:rPr lang="zh-TW" altLang="en-US" sz="2800" dirty="0" smtClean="0">
                <a:ea typeface="標楷體" pitchFamily="65" charset="-120"/>
              </a:rPr>
              <a:t>病人發作情形，詳加</a:t>
            </a:r>
            <a:r>
              <a:rPr lang="zh-TW" altLang="en-US" sz="2800" dirty="0" smtClean="0">
                <a:solidFill>
                  <a:srgbClr val="FF0000"/>
                </a:solidFill>
                <a:ea typeface="標楷體" pitchFamily="65" charset="-120"/>
              </a:rPr>
              <a:t>記錄</a:t>
            </a:r>
          </a:p>
          <a:p>
            <a:pPr eaLnBrk="1" hangingPunct="1"/>
            <a:r>
              <a:rPr lang="zh-TW" altLang="en-US" sz="2800" dirty="0" smtClean="0">
                <a:ea typeface="標楷體" pitchFamily="65" charset="-120"/>
              </a:rPr>
              <a:t>確定有癲癇症之患者，絕大多數在發作後五分鐘內會結束。若是發作時間過長，或是發作型態與之前家長描述情況不同， 也須送到醫療院所檢查。</a:t>
            </a:r>
          </a:p>
        </p:txBody>
      </p:sp>
    </p:spTree>
    <p:extLst>
      <p:ext uri="{BB962C8B-B14F-4D97-AF65-F5344CB8AC3E}">
        <p14:creationId xmlns:p14="http://schemas.microsoft.com/office/powerpoint/2010/main" val="202235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584" y="1052736"/>
            <a:ext cx="8591550" cy="752127"/>
          </a:xfrm>
        </p:spPr>
        <p:txBody>
          <a:bodyPr/>
          <a:lstStyle/>
          <a:p>
            <a:r>
              <a:rPr lang="zh-TW" altLang="en-US" dirty="0" smtClean="0"/>
              <a:t>             </a:t>
            </a:r>
            <a:r>
              <a:rPr lang="zh-TW" altLang="en-US" dirty="0" smtClean="0">
                <a:solidFill>
                  <a:srgbClr val="002060"/>
                </a:solidFill>
                <a:latin typeface="Adobe 楷体 Std R" pitchFamily="18" charset="-128"/>
                <a:ea typeface="Adobe 楷体 Std R" pitchFamily="18" charset="-128"/>
              </a:rPr>
              <a:t>局部</a:t>
            </a:r>
            <a:r>
              <a:rPr lang="zh-TW" altLang="en-US" dirty="0">
                <a:solidFill>
                  <a:srgbClr val="002060"/>
                </a:solidFill>
                <a:latin typeface="Adobe 楷体 Std R" pitchFamily="18" charset="-128"/>
                <a:ea typeface="Adobe 楷体 Std R" pitchFamily="18" charset="-128"/>
              </a:rPr>
              <a:t>性癲癇發作的處理</a:t>
            </a:r>
            <a:r>
              <a:rPr lang="zh-TW" altLang="en-US" dirty="0" smtClean="0">
                <a:solidFill>
                  <a:srgbClr val="002060"/>
                </a:solidFill>
                <a:latin typeface="Adobe 楷体 Std R" pitchFamily="18" charset="-128"/>
                <a:ea typeface="Adobe 楷体 Std R" pitchFamily="18" charset="-128"/>
              </a:rPr>
              <a:t>方法</a:t>
            </a:r>
            <a:endParaRPr lang="zh-TW" altLang="en-US" dirty="0">
              <a:solidFill>
                <a:srgbClr val="002060"/>
              </a:solidFill>
              <a:latin typeface="Adobe 楷体 Std R" pitchFamily="18" charset="-128"/>
              <a:ea typeface="Adobe 楷体 Std R" pitchFamily="18" charset="-128"/>
            </a:endParaRPr>
          </a:p>
        </p:txBody>
      </p:sp>
      <p:sp>
        <p:nvSpPr>
          <p:cNvPr id="3" name="內容版面配置區 2"/>
          <p:cNvSpPr>
            <a:spLocks noGrp="1"/>
          </p:cNvSpPr>
          <p:nvPr>
            <p:ph sz="quarter" idx="4294967295"/>
          </p:nvPr>
        </p:nvSpPr>
        <p:spPr>
          <a:xfrm>
            <a:off x="395536" y="1920240"/>
            <a:ext cx="8400231" cy="4937760"/>
          </a:xfrm>
          <a:prstGeom prst="rect">
            <a:avLst/>
          </a:prstGeom>
        </p:spPr>
        <p:txBody>
          <a:bodyPr/>
          <a:lstStyle/>
          <a:p>
            <a:r>
              <a:rPr lang="en-US" altLang="zh-TW" sz="2400" spc="0" dirty="0">
                <a:cs typeface="Tunga" pitchFamily="2"/>
              </a:rPr>
              <a:t>1</a:t>
            </a:r>
            <a:r>
              <a:rPr lang="en-US" altLang="zh-TW" sz="2400" spc="0" dirty="0">
                <a:latin typeface="Adobe 楷体 Std R" pitchFamily="18" charset="-128"/>
                <a:ea typeface="Adobe 楷体 Std R" pitchFamily="18" charset="-128"/>
                <a:cs typeface="Tunga" pitchFamily="2"/>
              </a:rPr>
              <a:t>.</a:t>
            </a:r>
            <a:r>
              <a:rPr lang="zh-TW" altLang="en-US" sz="2800" b="1" spc="0" dirty="0">
                <a:latin typeface="Adobe 楷体 Std R" pitchFamily="18" charset="-128"/>
                <a:ea typeface="Adobe 楷体 Std R" pitchFamily="18" charset="-128"/>
                <a:cs typeface="Tunga" pitchFamily="2"/>
              </a:rPr>
              <a:t>保護</a:t>
            </a:r>
            <a:r>
              <a:rPr lang="zh-TW" altLang="en-US" sz="2800" b="1" spc="0" dirty="0" smtClean="0">
                <a:latin typeface="Adobe 楷体 Std R" pitchFamily="18" charset="-128"/>
                <a:ea typeface="Adobe 楷体 Std R" pitchFamily="18" charset="-128"/>
                <a:cs typeface="Tunga" pitchFamily="2"/>
              </a:rPr>
              <a:t>頭部</a:t>
            </a:r>
            <a:endParaRPr lang="en-US" altLang="zh-TW" sz="2800" dirty="0">
              <a:latin typeface="Adobe 楷体 Std R" pitchFamily="18" charset="-128"/>
              <a:ea typeface="Adobe 楷体 Std R" pitchFamily="18" charset="-128"/>
              <a:cs typeface="Tunga" pitchFamily="2"/>
            </a:endParaRPr>
          </a:p>
          <a:p>
            <a:r>
              <a:rPr lang="zh-TW" altLang="en-US" sz="2400" spc="0" dirty="0" smtClean="0">
                <a:latin typeface="Adobe 楷体 Std R" pitchFamily="18" charset="-128"/>
                <a:ea typeface="Adobe 楷体 Std R" pitchFamily="18" charset="-128"/>
                <a:cs typeface="Tunga" pitchFamily="2"/>
              </a:rPr>
              <a:t>注意</a:t>
            </a:r>
            <a:r>
              <a:rPr lang="zh-TW" altLang="en-US" sz="2400" spc="0" dirty="0">
                <a:latin typeface="Adobe 楷体 Std R" pitchFamily="18" charset="-128"/>
                <a:ea typeface="Adobe 楷体 Std R" pitchFamily="18" charset="-128"/>
                <a:cs typeface="Tunga" pitchFamily="2"/>
              </a:rPr>
              <a:t>環境安全移開易造成傷害的傢具或物件，防止</a:t>
            </a:r>
            <a:r>
              <a:rPr lang="zh-TW" altLang="en-US" sz="2400" spc="0" dirty="0" smtClean="0">
                <a:latin typeface="Adobe 楷体 Std R" pitchFamily="18" charset="-128"/>
                <a:ea typeface="Adobe 楷体 Std R" pitchFamily="18" charset="-128"/>
                <a:cs typeface="Tunga" pitchFamily="2"/>
              </a:rPr>
              <a:t>病人</a:t>
            </a:r>
            <a:endParaRPr lang="en-US" altLang="zh-TW" sz="2400" spc="0" dirty="0" smtClean="0">
              <a:latin typeface="Adobe 楷体 Std R" pitchFamily="18" charset="-128"/>
              <a:ea typeface="Adobe 楷体 Std R" pitchFamily="18" charset="-128"/>
              <a:cs typeface="Tunga" pitchFamily="2"/>
            </a:endParaRPr>
          </a:p>
          <a:p>
            <a:pPr marL="114300" indent="0">
              <a:buNone/>
            </a:pPr>
            <a:r>
              <a:rPr lang="zh-TW" altLang="en-US" sz="2400" spc="0" dirty="0" smtClean="0">
                <a:latin typeface="Adobe 楷体 Std R" pitchFamily="18" charset="-128"/>
                <a:ea typeface="Adobe 楷体 Std R" pitchFamily="18" charset="-128"/>
                <a:cs typeface="Tunga" pitchFamily="2"/>
              </a:rPr>
              <a:t>   受到</a:t>
            </a:r>
            <a:r>
              <a:rPr lang="zh-TW" altLang="en-US" sz="2400" spc="0" dirty="0">
                <a:latin typeface="Adobe 楷体 Std R" pitchFamily="18" charset="-128"/>
                <a:ea typeface="Adobe 楷体 Std R" pitchFamily="18" charset="-128"/>
                <a:cs typeface="Tunga" pitchFamily="2"/>
              </a:rPr>
              <a:t>進一步的傷害。</a:t>
            </a:r>
            <a:r>
              <a:rPr lang="en-US" altLang="zh-TW" sz="2400" spc="0" dirty="0">
                <a:latin typeface="Adobe 楷体 Std R" pitchFamily="18" charset="-128"/>
                <a:ea typeface="Adobe 楷体 Std R" pitchFamily="18" charset="-128"/>
                <a:cs typeface="Tunga" pitchFamily="2"/>
              </a:rPr>
              <a:t/>
            </a:r>
            <a:br>
              <a:rPr lang="en-US" altLang="zh-TW" sz="2400" spc="0" dirty="0">
                <a:latin typeface="Adobe 楷体 Std R" pitchFamily="18" charset="-128"/>
                <a:ea typeface="Adobe 楷体 Std R" pitchFamily="18" charset="-128"/>
                <a:cs typeface="Tunga" pitchFamily="2"/>
              </a:rPr>
            </a:br>
            <a:r>
              <a:rPr lang="zh-TW" altLang="en-US" sz="2400" spc="0" dirty="0">
                <a:latin typeface="Adobe 楷体 Std R" pitchFamily="18" charset="-128"/>
                <a:ea typeface="Adobe 楷体 Std R" pitchFamily="18" charset="-128"/>
                <a:cs typeface="Tunga" pitchFamily="2"/>
              </a:rPr>
              <a:t/>
            </a:r>
            <a:br>
              <a:rPr lang="zh-TW" altLang="en-US" sz="2400" spc="0" dirty="0">
                <a:latin typeface="Adobe 楷体 Std R" pitchFamily="18" charset="-128"/>
                <a:ea typeface="Adobe 楷体 Std R" pitchFamily="18" charset="-128"/>
                <a:cs typeface="Tunga" pitchFamily="2"/>
              </a:rPr>
            </a:br>
            <a:r>
              <a:rPr lang="en-US" altLang="zh-TW" sz="2400" spc="0" dirty="0">
                <a:latin typeface="Adobe 楷体 Std R" pitchFamily="18" charset="-128"/>
                <a:ea typeface="Adobe 楷体 Std R" pitchFamily="18" charset="-128"/>
                <a:cs typeface="Tunga" pitchFamily="2"/>
              </a:rPr>
              <a:t>2.</a:t>
            </a:r>
            <a:r>
              <a:rPr lang="zh-TW" altLang="en-US" sz="2800" b="1" spc="0" dirty="0">
                <a:latin typeface="Adobe 楷体 Std R" pitchFamily="18" charset="-128"/>
                <a:ea typeface="Adobe 楷体 Std R" pitchFamily="18" charset="-128"/>
                <a:cs typeface="Tunga" pitchFamily="2"/>
              </a:rPr>
              <a:t>協助躺向</a:t>
            </a:r>
            <a:r>
              <a:rPr lang="zh-TW" altLang="en-US" sz="2800" b="1" spc="0" dirty="0" smtClean="0">
                <a:latin typeface="Adobe 楷体 Std R" pitchFamily="18" charset="-128"/>
                <a:ea typeface="Adobe 楷体 Std R" pitchFamily="18" charset="-128"/>
                <a:cs typeface="Tunga" pitchFamily="2"/>
              </a:rPr>
              <a:t>側臥</a:t>
            </a:r>
            <a:r>
              <a:rPr lang="en-US" altLang="zh-TW" sz="2400" spc="0" dirty="0">
                <a:latin typeface="Adobe 楷体 Std R" pitchFamily="18" charset="-128"/>
                <a:ea typeface="Adobe 楷体 Std R" pitchFamily="18" charset="-128"/>
                <a:cs typeface="Tunga" pitchFamily="2"/>
              </a:rPr>
              <a:t/>
            </a:r>
            <a:br>
              <a:rPr lang="en-US" altLang="zh-TW" sz="2400" spc="0" dirty="0">
                <a:latin typeface="Adobe 楷体 Std R" pitchFamily="18" charset="-128"/>
                <a:ea typeface="Adobe 楷体 Std R" pitchFamily="18" charset="-128"/>
                <a:cs typeface="Tunga" pitchFamily="2"/>
              </a:rPr>
            </a:br>
            <a:r>
              <a:rPr lang="zh-TW" altLang="en-US" sz="2400" spc="0" dirty="0">
                <a:latin typeface="Adobe 楷体 Std R" pitchFamily="18" charset="-128"/>
                <a:ea typeface="Adobe 楷体 Std R" pitchFamily="18" charset="-128"/>
                <a:cs typeface="Tunga" pitchFamily="2"/>
              </a:rPr>
              <a:t>讓唾液引流出口腔、避免舌頭後倒而阻塞呼吸道</a:t>
            </a:r>
            <a:r>
              <a:rPr lang="zh-TW" altLang="en-US" sz="2400" spc="0" dirty="0" smtClean="0">
                <a:latin typeface="Adobe 楷体 Std R" pitchFamily="18" charset="-128"/>
                <a:ea typeface="Adobe 楷体 Std R" pitchFamily="18" charset="-128"/>
                <a:cs typeface="Tunga" pitchFamily="2"/>
              </a:rPr>
              <a:t>。</a:t>
            </a:r>
            <a:endParaRPr lang="en-US" altLang="zh-TW" sz="2400" spc="0" dirty="0" smtClean="0">
              <a:latin typeface="Adobe 楷体 Std R" pitchFamily="18" charset="-128"/>
              <a:ea typeface="Adobe 楷体 Std R" pitchFamily="18" charset="-128"/>
              <a:cs typeface="Tunga" pitchFamily="2"/>
            </a:endParaRPr>
          </a:p>
          <a:p>
            <a:pPr marL="0" lvl="0" indent="0" algn="just">
              <a:buClr>
                <a:srgbClr val="61625E"/>
              </a:buClr>
              <a:buNone/>
            </a:pPr>
            <a:r>
              <a:rPr lang="en-US" altLang="zh-TW" spc="0" dirty="0">
                <a:latin typeface="Adobe 楷体 Std R" pitchFamily="18" charset="-128"/>
                <a:ea typeface="Adobe 楷体 Std R" pitchFamily="18" charset="-128"/>
                <a:cs typeface="Tunga" pitchFamily="2"/>
              </a:rPr>
              <a:t/>
            </a:r>
            <a:br>
              <a:rPr lang="en-US" altLang="zh-TW" spc="0" dirty="0">
                <a:latin typeface="Adobe 楷体 Std R" pitchFamily="18" charset="-128"/>
                <a:ea typeface="Adobe 楷体 Std R" pitchFamily="18" charset="-128"/>
                <a:cs typeface="Tunga" pitchFamily="2"/>
              </a:rPr>
            </a:br>
            <a:r>
              <a:rPr lang="zh-TW" altLang="en-US" spc="0" dirty="0" smtClean="0">
                <a:latin typeface="Adobe 楷体 Std R" pitchFamily="18" charset="-128"/>
                <a:ea typeface="Adobe 楷体 Std R" pitchFamily="18" charset="-128"/>
                <a:cs typeface="Tunga" pitchFamily="2"/>
              </a:rPr>
              <a:t>   </a:t>
            </a:r>
            <a:r>
              <a:rPr lang="en-US" altLang="zh-TW" sz="2400" spc="0" dirty="0">
                <a:solidFill>
                  <a:srgbClr val="48231E"/>
                </a:solidFill>
                <a:latin typeface="Adobe 楷体 Std R" pitchFamily="18" charset="-128"/>
                <a:ea typeface="Adobe 楷体 Std R" pitchFamily="18" charset="-128"/>
                <a:cs typeface="Tunga" pitchFamily="2"/>
              </a:rPr>
              <a:t>3</a:t>
            </a:r>
            <a:r>
              <a:rPr lang="en-US" altLang="zh-TW" sz="2400" spc="0" dirty="0" smtClean="0">
                <a:solidFill>
                  <a:srgbClr val="48231E"/>
                </a:solidFill>
                <a:latin typeface="Adobe 楷体 Std R" pitchFamily="18" charset="-128"/>
                <a:ea typeface="Adobe 楷体 Std R" pitchFamily="18" charset="-128"/>
                <a:cs typeface="Tunga" pitchFamily="2"/>
              </a:rPr>
              <a:t>.</a:t>
            </a:r>
            <a:r>
              <a:rPr lang="zh-TW" altLang="en-US" sz="2800" b="1" cap="all" dirty="0" smtClean="0">
                <a:solidFill>
                  <a:srgbClr val="2E2224"/>
                </a:solidFill>
                <a:latin typeface="Adobe 楷体 Std R" pitchFamily="18" charset="-128"/>
                <a:ea typeface="Adobe 楷体 Std R" pitchFamily="18" charset="-128"/>
              </a:rPr>
              <a:t>詳細紀錄</a:t>
            </a:r>
            <a:endParaRPr lang="en-US" altLang="zh-TW" sz="2800" b="1" cap="all" dirty="0">
              <a:solidFill>
                <a:srgbClr val="2E2224"/>
              </a:solidFill>
              <a:latin typeface="Adobe 楷体 Std R" pitchFamily="18" charset="-128"/>
              <a:ea typeface="Adobe 楷体 Std R" pitchFamily="18" charset="-128"/>
            </a:endParaRPr>
          </a:p>
          <a:p>
            <a:pPr lvl="0">
              <a:buClr>
                <a:srgbClr val="61625E"/>
              </a:buClr>
            </a:pPr>
            <a:r>
              <a:rPr lang="zh-TW" altLang="en-US" sz="2400" spc="0" dirty="0" smtClean="0">
                <a:solidFill>
                  <a:srgbClr val="48231E"/>
                </a:solidFill>
                <a:latin typeface="Adobe 楷体 Std R" pitchFamily="18" charset="-128"/>
                <a:ea typeface="Adobe 楷体 Std R" pitchFamily="18" charset="-128"/>
                <a:cs typeface="Tunga" pitchFamily="2"/>
              </a:rPr>
              <a:t>發作的時間及狀況</a:t>
            </a:r>
            <a:r>
              <a:rPr lang="en-US" altLang="zh-TW" sz="2400" spc="0" dirty="0" smtClean="0">
                <a:solidFill>
                  <a:srgbClr val="48231E"/>
                </a:solidFill>
                <a:latin typeface="Adobe 楷体 Std R" pitchFamily="18" charset="-128"/>
                <a:ea typeface="Adobe 楷体 Std R" pitchFamily="18" charset="-128"/>
                <a:cs typeface="Tunga" pitchFamily="2"/>
              </a:rPr>
              <a:t>,</a:t>
            </a:r>
            <a:r>
              <a:rPr lang="zh-TW" altLang="en-US" sz="2400" spc="0" dirty="0" smtClean="0">
                <a:solidFill>
                  <a:srgbClr val="48231E"/>
                </a:solidFill>
                <a:latin typeface="Adobe 楷体 Std R" pitchFamily="18" charset="-128"/>
                <a:ea typeface="Adobe 楷体 Std R" pitchFamily="18" charset="-128"/>
                <a:cs typeface="Tunga" pitchFamily="2"/>
              </a:rPr>
              <a:t>以作為醫師調藥之參考依據。</a:t>
            </a:r>
            <a:endParaRPr lang="en-US" altLang="zh-TW" sz="2400" spc="0" dirty="0">
              <a:solidFill>
                <a:srgbClr val="48231E"/>
              </a:solidFill>
              <a:latin typeface="Adobe 楷体 Std R" pitchFamily="18" charset="-128"/>
              <a:ea typeface="Adobe 楷体 Std R" pitchFamily="18" charset="-128"/>
              <a:cs typeface="Tunga" pitchFamily="2"/>
            </a:endParaRPr>
          </a:p>
          <a:p>
            <a:pPr marL="0" lvl="0" indent="0" algn="just">
              <a:buClr>
                <a:srgbClr val="61625E"/>
              </a:buClr>
              <a:buNone/>
            </a:pPr>
            <a:endParaRPr lang="zh-TW" altLang="en-US" dirty="0"/>
          </a:p>
        </p:txBody>
      </p:sp>
    </p:spTree>
    <p:extLst>
      <p:ext uri="{BB962C8B-B14F-4D97-AF65-F5344CB8AC3E}">
        <p14:creationId xmlns:p14="http://schemas.microsoft.com/office/powerpoint/2010/main" val="2415622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相鄰">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1411</TotalTime>
  <Words>4410</Words>
  <Application>Microsoft Office PowerPoint</Application>
  <PresentationFormat>如螢幕大小 (4:3)</PresentationFormat>
  <Paragraphs>696</Paragraphs>
  <Slides>56</Slides>
  <Notes>16</Notes>
  <HiddenSlides>0</HiddenSlides>
  <MMClips>0</MMClips>
  <ScaleCrop>false</ScaleCrop>
  <HeadingPairs>
    <vt:vector size="4" baseType="variant">
      <vt:variant>
        <vt:lpstr>佈景主題</vt:lpstr>
      </vt:variant>
      <vt:variant>
        <vt:i4>1</vt:i4>
      </vt:variant>
      <vt:variant>
        <vt:lpstr>投影片標題</vt:lpstr>
      </vt:variant>
      <vt:variant>
        <vt:i4>56</vt:i4>
      </vt:variant>
    </vt:vector>
  </HeadingPairs>
  <TitlesOfParts>
    <vt:vector size="57" baseType="lpstr">
      <vt:lpstr>相鄰</vt:lpstr>
      <vt:lpstr> 蔡春足 園長 瑪利亞霧峰教養家園 </vt:lpstr>
      <vt:lpstr> 癲癇發作的處理 癲癇發作的處理流程與注意事項?  </vt:lpstr>
      <vt:lpstr>   直接照護人員的基本認識</vt:lpstr>
      <vt:lpstr>   癲癇誘發的因素</vt:lpstr>
      <vt:lpstr>癲癇發作的處理的目的 </vt:lpstr>
      <vt:lpstr>常見的錯誤處理方式</vt:lpstr>
      <vt:lpstr> </vt:lpstr>
      <vt:lpstr>注意事項</vt:lpstr>
      <vt:lpstr>             局部性癲癇發作的處理方法</vt:lpstr>
      <vt:lpstr>PowerPoint 簡報</vt:lpstr>
      <vt:lpstr>            泛發性癲癇發作的程序</vt:lpstr>
      <vt:lpstr>          緊急或特殊醫療轉送處理流程 </vt:lpstr>
      <vt:lpstr>常備外傷處理用品</vt:lpstr>
      <vt:lpstr>血壓計</vt:lpstr>
      <vt:lpstr>氧氣組</vt:lpstr>
      <vt:lpstr>氧氣面罩</vt:lpstr>
      <vt:lpstr>氧氣鼻管</vt:lpstr>
      <vt:lpstr> 癲癇發作的緊急處理 癲癇危急型發作的判斷與處理?  </vt:lpstr>
      <vt:lpstr>緊急送醫處理的指標</vt:lpstr>
      <vt:lpstr>                   癲癇重積狀態</vt:lpstr>
      <vt:lpstr>             癲癇大發作的處理流程</vt:lpstr>
      <vt:lpstr> </vt:lpstr>
      <vt:lpstr>                         發作完畢時的處理</vt:lpstr>
      <vt:lpstr>日常生活照顧支持重點 </vt:lpstr>
      <vt:lpstr>          癲癇發作可能導致之意外事件</vt:lpstr>
      <vt:lpstr>  癲癇發作與記錄      </vt:lpstr>
      <vt:lpstr>PowerPoint 簡報</vt:lpstr>
      <vt:lpstr>發作型態分類</vt:lpstr>
      <vt:lpstr>1.僵直陣攣性發作(大發作)</vt:lpstr>
      <vt:lpstr>2.強直發作(Tonic  seizure)</vt:lpstr>
      <vt:lpstr>3.肌抽躍性發作</vt:lpstr>
      <vt:lpstr>4.點頭性發作(Infantile Spasm)</vt:lpstr>
      <vt:lpstr>5.失張發作</vt:lpstr>
      <vt:lpstr>6.失神發作</vt:lpstr>
      <vt:lpstr>局部發作(Partial Seizure；PS)</vt:lpstr>
      <vt:lpstr>1.肌搐性發作</vt:lpstr>
      <vt:lpstr>2.感覺性發作</vt:lpstr>
      <vt:lpstr>3.精神性發作</vt:lpstr>
      <vt:lpstr>4.自律神經發作 </vt:lpstr>
      <vt:lpstr>5.複雜性局部發作</vt:lpstr>
      <vt:lpstr>6.擴展性發作(Focal seizure with</vt:lpstr>
      <vt:lpstr>              觀察與紀錄的重點</vt:lpstr>
      <vt:lpstr>服務對象癲癇發作記錄</vt:lpstr>
      <vt:lpstr>服務對象癲癇發作記錄</vt:lpstr>
      <vt:lpstr>服務對象癲癇發作記錄</vt:lpstr>
      <vt:lpstr>【表單二】  癲癇控制分級評估表      </vt:lpstr>
      <vt:lpstr>PowerPoint 簡報</vt:lpstr>
      <vt:lpstr>癲癇控制分級評估表P35郭○○ </vt:lpstr>
      <vt:lpstr>癲癇控制分級評估表P35郭○○ </vt:lpstr>
      <vt:lpstr>癲癇控制分級評估表P38張○○ </vt:lpstr>
      <vt:lpstr>癲癇控制分級評估表P38張○○ </vt:lpstr>
      <vt:lpstr> 癲癇治療與追蹤 如何與醫師配合治療癲癇?</vt:lpstr>
      <vt:lpstr>             癲癇發作的改善流程</vt:lpstr>
      <vt:lpstr>醫療追蹤</vt:lpstr>
      <vt:lpstr>              用藥須知 服務對象及照顧者皆須暸解規律服藥的重要性                      </vt:lpstr>
      <vt:lpstr>癲癇控制     有你就搞定！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wf</dc:creator>
  <cp:lastModifiedBy>love home</cp:lastModifiedBy>
  <cp:revision>83</cp:revision>
  <cp:lastPrinted>2014-08-01T08:37:19Z</cp:lastPrinted>
  <dcterms:created xsi:type="dcterms:W3CDTF">2014-07-10T01:55:40Z</dcterms:created>
  <dcterms:modified xsi:type="dcterms:W3CDTF">2015-06-15T08:07:54Z</dcterms:modified>
</cp:coreProperties>
</file>