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3" r:id="rId3"/>
    <p:sldId id="366" r:id="rId4"/>
    <p:sldId id="349" r:id="rId5"/>
    <p:sldId id="350" r:id="rId6"/>
    <p:sldId id="351" r:id="rId7"/>
    <p:sldId id="352" r:id="rId8"/>
    <p:sldId id="259" r:id="rId9"/>
    <p:sldId id="257" r:id="rId10"/>
    <p:sldId id="285" r:id="rId11"/>
    <p:sldId id="283" r:id="rId12"/>
    <p:sldId id="284" r:id="rId13"/>
    <p:sldId id="286" r:id="rId14"/>
    <p:sldId id="287" r:id="rId15"/>
    <p:sldId id="260" r:id="rId16"/>
    <p:sldId id="258" r:id="rId17"/>
    <p:sldId id="277" r:id="rId18"/>
    <p:sldId id="383" r:id="rId19"/>
    <p:sldId id="266" r:id="rId20"/>
    <p:sldId id="359" r:id="rId21"/>
    <p:sldId id="367" r:id="rId22"/>
    <p:sldId id="274" r:id="rId23"/>
    <p:sldId id="278" r:id="rId24"/>
    <p:sldId id="267" r:id="rId25"/>
    <p:sldId id="385" r:id="rId26"/>
    <p:sldId id="268" r:id="rId27"/>
    <p:sldId id="280" r:id="rId28"/>
    <p:sldId id="371" r:id="rId29"/>
    <p:sldId id="375" r:id="rId30"/>
    <p:sldId id="379" r:id="rId31"/>
    <p:sldId id="376" r:id="rId32"/>
    <p:sldId id="380" r:id="rId33"/>
    <p:sldId id="377" r:id="rId34"/>
    <p:sldId id="288" r:id="rId35"/>
    <p:sldId id="339" r:id="rId36"/>
    <p:sldId id="341" r:id="rId37"/>
    <p:sldId id="291" r:id="rId38"/>
    <p:sldId id="340" r:id="rId39"/>
    <p:sldId id="289" r:id="rId40"/>
    <p:sldId id="373" r:id="rId41"/>
    <p:sldId id="292" r:id="rId42"/>
    <p:sldId id="293" r:id="rId43"/>
    <p:sldId id="304" r:id="rId44"/>
    <p:sldId id="305" r:id="rId45"/>
    <p:sldId id="306" r:id="rId46"/>
    <p:sldId id="384" r:id="rId47"/>
    <p:sldId id="310" r:id="rId48"/>
    <p:sldId id="312" r:id="rId49"/>
    <p:sldId id="276" r:id="rId50"/>
    <p:sldId id="311" r:id="rId51"/>
    <p:sldId id="301" r:id="rId52"/>
    <p:sldId id="318" r:id="rId53"/>
    <p:sldId id="313" r:id="rId54"/>
    <p:sldId id="303" r:id="rId55"/>
    <p:sldId id="308" r:id="rId56"/>
    <p:sldId id="297" r:id="rId57"/>
    <p:sldId id="299" r:id="rId58"/>
    <p:sldId id="342" r:id="rId59"/>
    <p:sldId id="315" r:id="rId60"/>
    <p:sldId id="316" r:id="rId61"/>
    <p:sldId id="347" r:id="rId62"/>
    <p:sldId id="348" r:id="rId63"/>
    <p:sldId id="355" r:id="rId64"/>
    <p:sldId id="356" r:id="rId65"/>
    <p:sldId id="332" r:id="rId66"/>
    <p:sldId id="333" r:id="rId67"/>
    <p:sldId id="334" r:id="rId68"/>
    <p:sldId id="335" r:id="rId69"/>
    <p:sldId id="320" r:id="rId70"/>
    <p:sldId id="336" r:id="rId71"/>
    <p:sldId id="338" r:id="rId72"/>
    <p:sldId id="337" r:id="rId73"/>
    <p:sldId id="395" r:id="rId74"/>
    <p:sldId id="321" r:id="rId75"/>
    <p:sldId id="322" r:id="rId76"/>
    <p:sldId id="323" r:id="rId77"/>
    <p:sldId id="324" r:id="rId78"/>
    <p:sldId id="389" r:id="rId79"/>
    <p:sldId id="390" r:id="rId80"/>
    <p:sldId id="391" r:id="rId81"/>
    <p:sldId id="392" r:id="rId82"/>
    <p:sldId id="393" r:id="rId83"/>
    <p:sldId id="394" r:id="rId84"/>
    <p:sldId id="325" r:id="rId85"/>
    <p:sldId id="326" r:id="rId86"/>
    <p:sldId id="354" r:id="rId87"/>
    <p:sldId id="327" r:id="rId88"/>
    <p:sldId id="328" r:id="rId89"/>
    <p:sldId id="386" r:id="rId90"/>
    <p:sldId id="387" r:id="rId91"/>
    <p:sldId id="388" r:id="rId92"/>
    <p:sldId id="329" r:id="rId93"/>
    <p:sldId id="330" r:id="rId94"/>
    <p:sldId id="345" r:id="rId95"/>
    <p:sldId id="331" r:id="rId96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660"/>
  </p:normalViewPr>
  <p:slideViewPr>
    <p:cSldViewPr>
      <p:cViewPr varScale="1">
        <p:scale>
          <a:sx n="110" d="100"/>
          <a:sy n="110" d="100"/>
        </p:scale>
        <p:origin x="17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3DEF35-21CB-49DA-9B61-5950F0025811}" type="datetimeFigureOut">
              <a:rPr lang="zh-TW" altLang="en-US" smtClean="0"/>
              <a:pPr/>
              <a:t>2016/6/24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54F5633-BA2D-4E18-803D-0ACBC89A2B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4%B9%94%E6%B2%BB%C2%B7A%C2%B7%E7%B1%B3%E5%8B%92" TargetMode="External"/><Relationship Id="rId2" Type="http://schemas.openxmlformats.org/officeDocument/2006/relationships/hyperlink" Target="http://zh.wikipedia.org/wiki/%E8%AE%A4%E7%9F%A5%E5%BF%83%E7%90%86%E5%AD%A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.wikipedia.org/wiki/1956%E5%B9%B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" pitchFamily="65" charset="-120"/>
                <a:ea typeface="華康正顏楷體W5" pitchFamily="65" charset="-120"/>
              </a:rPr>
              <a:t>心智</a:t>
            </a:r>
            <a:r>
              <a:rPr lang="zh-TW" altLang="en-US" dirty="0" smtClean="0">
                <a:latin typeface="華康正顏楷體W5" pitchFamily="65" charset="-120"/>
                <a:ea typeface="華康正顏楷體W5" pitchFamily="65" charset="-120"/>
              </a:rPr>
              <a:t>圖一日工作坊</a:t>
            </a:r>
            <a:r>
              <a:rPr lang="en-US" altLang="zh-TW" dirty="0" smtClean="0">
                <a:latin typeface="華康正顏楷體W5" pitchFamily="65" charset="-120"/>
                <a:ea typeface="華康正顏楷體W5" pitchFamily="65" charset="-120"/>
              </a:rPr>
              <a:t/>
            </a:r>
            <a:br>
              <a:rPr lang="en-US" altLang="zh-TW" dirty="0" smtClean="0">
                <a:latin typeface="華康正顏楷體W5" pitchFamily="65" charset="-120"/>
                <a:ea typeface="華康正顏楷體W5" pitchFamily="65" charset="-120"/>
              </a:rPr>
            </a:br>
            <a:endParaRPr lang="zh-TW" altLang="en-US" dirty="0"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5" pitchFamily="65" charset="-120"/>
                <a:ea typeface="華康正顏楷體W5" pitchFamily="65" charset="-120"/>
              </a:rPr>
              <a:t>講師：周宗毅</a:t>
            </a:r>
            <a:endParaRPr lang="zh-TW" altLang="en-US" dirty="0">
              <a:latin typeface="華康正顏楷體W5" pitchFamily="65" charset="-120"/>
              <a:ea typeface="華康正顏楷體W5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心智圖放射狀的影子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葉脈</a:t>
            </a:r>
          </a:p>
        </p:txBody>
      </p:sp>
      <p:pic>
        <p:nvPicPr>
          <p:cNvPr id="5" name="內容版面配置區 4" descr="2008101522525119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280" y="1784350"/>
            <a:ext cx="6834639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腦神經</a:t>
            </a:r>
          </a:p>
        </p:txBody>
      </p:sp>
      <p:pic>
        <p:nvPicPr>
          <p:cNvPr id="5" name="內容版面配置區 4" descr="671c87c4c23c0f5ef74648fc54c7487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165" y="1714488"/>
            <a:ext cx="8100678" cy="428628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閃電</a:t>
            </a:r>
            <a:endParaRPr lang="zh-TW" altLang="en-US" dirty="0"/>
          </a:p>
        </p:txBody>
      </p:sp>
      <p:pic>
        <p:nvPicPr>
          <p:cNvPr id="4" name="內容版面配置區 3" descr="shan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樹根</a:t>
            </a:r>
            <a:endParaRPr lang="zh-TW" altLang="en-US" dirty="0"/>
          </a:p>
        </p:txBody>
      </p:sp>
      <p:pic>
        <p:nvPicPr>
          <p:cNvPr id="4" name="內容版面配置區 3" descr="DSC_0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84362"/>
            <a:ext cx="7772400" cy="43719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心智</a:t>
            </a:r>
            <a:r>
              <a:rPr lang="zh-TW" altLang="en-US" dirty="0" smtClean="0"/>
              <a:t>圖</a:t>
            </a:r>
            <a:r>
              <a:rPr lang="zh-TW" altLang="en-US" dirty="0"/>
              <a:t>的優點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08" y="1783560"/>
            <a:ext cx="7779730" cy="356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在開始之前讓我們先認識一下我們腦袋的運作</a:t>
            </a:r>
            <a:endParaRPr lang="zh-TW" altLang="en-US" dirty="0"/>
          </a:p>
        </p:txBody>
      </p:sp>
      <p:pic>
        <p:nvPicPr>
          <p:cNvPr id="7" name="內容版面配置區 6" descr="bc305bbedd7b0fa193671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zh-TW" altLang="en-US" dirty="0" smtClean="0"/>
              <a:t>請描述一下你手上拿著一支蓬鬆可口的棉花糖</a:t>
            </a:r>
            <a:endParaRPr lang="en-US" altLang="zh-TW" dirty="0" smtClean="0"/>
          </a:p>
          <a:p>
            <a:pPr marL="68580" indent="0">
              <a:buNone/>
            </a:pPr>
            <a:endParaRPr lang="en-US" altLang="zh-TW" dirty="0"/>
          </a:p>
          <a:p>
            <a:pPr marL="68580" indent="0">
              <a:buNone/>
            </a:pPr>
            <a:r>
              <a:rPr lang="zh-TW" altLang="en-US" dirty="0" smtClean="0"/>
              <a:t>並告訴我透過這個畫面你還感受到什麼？</a:t>
            </a:r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大多數人都忽略的</a:t>
            </a:r>
            <a:r>
              <a:rPr lang="zh-TW" altLang="en-US" b="1" dirty="0" smtClean="0">
                <a:solidFill>
                  <a:srgbClr val="FF0000"/>
                </a:solidFill>
              </a:rPr>
              <a:t>秘密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3315" name="內容版面配置區 3" descr="棉花糖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12875"/>
            <a:ext cx="7129463" cy="50958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29064" y="1484784"/>
            <a:ext cx="7959360" cy="415401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請問</a:t>
            </a:r>
            <a:r>
              <a:rPr altLang="zh-TW" dirty="0" smtClean="0"/>
              <a:t/>
            </a:r>
            <a:br>
              <a:rPr altLang="zh-TW" dirty="0" smtClean="0"/>
            </a:br>
            <a:r>
              <a:rPr altLang="zh-TW" dirty="0" smtClean="0"/>
              <a:t/>
            </a:r>
            <a:br>
              <a:rPr altLang="zh-TW" dirty="0" smtClean="0"/>
            </a:br>
            <a:r>
              <a:rPr lang="zh-TW" altLang="en-US" dirty="0" smtClean="0"/>
              <a:t>什麼是心智圖</a:t>
            </a:r>
            <a:r>
              <a:rPr altLang="zh-TW" dirty="0" smtClean="0"/>
              <a:t>?</a:t>
            </a:r>
            <a:br>
              <a:rPr altLang="zh-TW" dirty="0" smtClean="0"/>
            </a:br>
            <a:r>
              <a:rPr altLang="zh-TW" dirty="0" smtClean="0"/>
              <a:t/>
            </a:r>
            <a:br>
              <a:rPr altLang="zh-TW" dirty="0" smtClean="0"/>
            </a:br>
            <a:r>
              <a:rPr lang="zh-TW" altLang="en-US" dirty="0" smtClean="0"/>
              <a:t>為什麼想學心智圖</a:t>
            </a:r>
            <a:r>
              <a:rPr altLang="zh-TW" dirty="0" smtClean="0"/>
              <a:t>?</a:t>
            </a:r>
            <a:br>
              <a:rPr altLang="zh-TW" dirty="0" smtClean="0"/>
            </a:br>
            <a:r>
              <a:rPr altLang="zh-TW" dirty="0" smtClean="0"/>
              <a:t/>
            </a:r>
            <a:br>
              <a:rPr altLang="zh-TW" dirty="0" smtClean="0"/>
            </a:br>
            <a:r>
              <a:rPr lang="zh-TW" altLang="en-US" dirty="0" smtClean="0"/>
              <a:t>或是想用它來做什麼呢</a:t>
            </a:r>
            <a:r>
              <a:rPr altLang="zh-TW" dirty="0" smtClean="0"/>
              <a:t>?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4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這些秘密包含了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視覺、聽覺、嗅覺、味覺、觸覺</a:t>
            </a:r>
            <a:endParaRPr lang="en-US" altLang="zh-TW" dirty="0" smtClean="0"/>
          </a:p>
          <a:p>
            <a:r>
              <a:rPr lang="zh-TW" altLang="en-US" dirty="0" smtClean="0"/>
              <a:t>空間</a:t>
            </a:r>
            <a:endParaRPr lang="en-US" altLang="zh-TW" dirty="0" smtClean="0"/>
          </a:p>
          <a:p>
            <a:r>
              <a:rPr lang="zh-TW" altLang="en-US" dirty="0" smtClean="0"/>
              <a:t>善惡</a:t>
            </a:r>
            <a:endParaRPr lang="en-US" altLang="zh-TW" dirty="0" smtClean="0"/>
          </a:p>
          <a:p>
            <a:r>
              <a:rPr lang="zh-TW" altLang="en-US" dirty="0" smtClean="0"/>
              <a:t>美醜</a:t>
            </a:r>
            <a:endParaRPr lang="en-US" altLang="zh-TW" dirty="0" smtClean="0"/>
          </a:p>
          <a:p>
            <a:r>
              <a:rPr lang="zh-TW" altLang="en-US" dirty="0" smtClean="0"/>
              <a:t>邏輯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 descr="20140422040251_944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523" y="1784350"/>
            <a:ext cx="6980153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dirty="0" smtClean="0"/>
              <a:t>我要你想像一下，今天下課之後，要吃什麼晚餐？並請你描述一下這細節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有發現嗎？</a:t>
            </a:r>
            <a:endParaRPr lang="zh-TW" altLang="en-US" dirty="0"/>
          </a:p>
        </p:txBody>
      </p:sp>
      <p:pic>
        <p:nvPicPr>
          <p:cNvPr id="4" name="內容版面配置區 3" descr="腦運作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30477"/>
            <a:ext cx="7772400" cy="367974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所以再問大家讀書時期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大家常用什麼方法來做筆記呢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這樣的筆記效果如何呢</a:t>
            </a:r>
            <a:r>
              <a:rPr lang="en-US" altLang="zh-TW" dirty="0" smtClean="0"/>
              <a:t>?</a:t>
            </a:r>
          </a:p>
          <a:p>
            <a:endParaRPr lang="en-US" altLang="zh-TW" dirty="0"/>
          </a:p>
          <a:p>
            <a:r>
              <a:rPr lang="zh-TW" altLang="en-US" dirty="0" smtClean="0"/>
              <a:t>用什麼方式來記憶呢？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大家都是用哪一種筆記呢？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效果如何？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達文西的筆記與心智圖</a:t>
            </a:r>
            <a:endParaRPr lang="zh-TW" altLang="en-US" dirty="0"/>
          </a:p>
        </p:txBody>
      </p:sp>
      <p:pic>
        <p:nvPicPr>
          <p:cNvPr id="15363" name="內容版面配置區 3" descr="Anatomical_Study_of_the_Ar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302863"/>
            <a:ext cx="3425261" cy="4993162"/>
          </a:xfrm>
        </p:spPr>
      </p:pic>
      <p:pic>
        <p:nvPicPr>
          <p:cNvPr id="5" name="內容版面配置區 4" descr="920013_449678511782372_992863416_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5696" y="2132856"/>
            <a:ext cx="4879601" cy="345638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繽紛的條列式與加入插圖的筆記</a:t>
            </a:r>
            <a:endParaRPr lang="zh-TW" altLang="en-US" dirty="0"/>
          </a:p>
        </p:txBody>
      </p:sp>
      <p:pic>
        <p:nvPicPr>
          <p:cNvPr id="6" name="內容版面配置區 5" descr="8246388734_da8fbe3e7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380242"/>
            <a:ext cx="2948822" cy="4176802"/>
          </a:xfrm>
        </p:spPr>
      </p:pic>
      <p:pic>
        <p:nvPicPr>
          <p:cNvPr id="9" name="內容版面配置區 8" descr="107821957390604591761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74012" y="1844825"/>
            <a:ext cx="5012788" cy="37122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大家用什麼方式記憶？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以前用的這些方法覺得有效嗎？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寫</a:t>
            </a:r>
            <a:r>
              <a:rPr lang="en-US" altLang="zh-TW" dirty="0" smtClean="0"/>
              <a:t>100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次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TW" altLang="en-US" dirty="0" smtClean="0"/>
              <a:t>念</a:t>
            </a:r>
            <a:r>
              <a:rPr lang="en-US" altLang="zh-TW" dirty="0" smtClean="0"/>
              <a:t>100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次</a:t>
            </a:r>
            <a:endParaRPr lang="en-US" altLang="zh-TW" dirty="0" smtClean="0"/>
          </a:p>
        </p:txBody>
      </p:sp>
      <p:pic>
        <p:nvPicPr>
          <p:cNvPr id="7" name="內容版面配置區 6" descr="news_15042715070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3124184"/>
            <a:ext cx="4040188" cy="2628932"/>
          </a:xfrm>
        </p:spPr>
      </p:pic>
      <p:pic>
        <p:nvPicPr>
          <p:cNvPr id="8" name="內容版面配置區 7" descr="擷取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321600"/>
            <a:ext cx="4041775" cy="22341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這一次的課程內容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認識心智圖</a:t>
            </a:r>
            <a:endParaRPr lang="en-US" altLang="zh-TW" dirty="0" smtClean="0"/>
          </a:p>
          <a:p>
            <a:r>
              <a:rPr lang="zh-TW" altLang="en-US" dirty="0" smtClean="0"/>
              <a:t>了解腦袋的使用手冊</a:t>
            </a:r>
            <a:endParaRPr lang="en-US" altLang="zh-TW" dirty="0" smtClean="0"/>
          </a:p>
          <a:p>
            <a:r>
              <a:rPr lang="en-US" altLang="zh-TW" dirty="0" smtClean="0"/>
              <a:t>8020</a:t>
            </a:r>
            <a:r>
              <a:rPr lang="zh-TW" altLang="en-US" dirty="0" smtClean="0"/>
              <a:t>法則，抓重點</a:t>
            </a:r>
            <a:endParaRPr lang="en-US" altLang="zh-TW" dirty="0" smtClean="0"/>
          </a:p>
          <a:p>
            <a:r>
              <a:rPr lang="zh-TW" altLang="en-US" dirty="0" smtClean="0"/>
              <a:t>讀</a:t>
            </a:r>
            <a:r>
              <a:rPr lang="en-US" altLang="zh-TW" dirty="0" smtClean="0"/>
              <a:t>/</a:t>
            </a:r>
            <a:r>
              <a:rPr lang="zh-TW" altLang="en-US" dirty="0" smtClean="0"/>
              <a:t>畫心智圖</a:t>
            </a:r>
            <a:endParaRPr lang="en-US" altLang="zh-TW" dirty="0" smtClean="0"/>
          </a:p>
          <a:p>
            <a:r>
              <a:rPr lang="zh-TW" altLang="en-US" dirty="0" smtClean="0"/>
              <a:t>心智圖的運用</a:t>
            </a:r>
            <a:endParaRPr lang="en-US" altLang="zh-TW" dirty="0" smtClean="0"/>
          </a:p>
          <a:p>
            <a:r>
              <a:rPr lang="zh-TW" altLang="en-US" dirty="0" smtClean="0"/>
              <a:t>記憶的方式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其實大家都沒看過大腦的使用手冊</a:t>
            </a:r>
            <a:endParaRPr lang="zh-TW" altLang="en-US" dirty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意識</a:t>
            </a:r>
            <a:r>
              <a:rPr lang="en-US" altLang="zh-TW" dirty="0" smtClean="0"/>
              <a:t>(</a:t>
            </a:r>
            <a:r>
              <a:rPr lang="zh-TW" altLang="en-US" dirty="0" smtClean="0"/>
              <a:t>短期記憶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的極限</a:t>
            </a:r>
            <a:r>
              <a:rPr lang="en-US" altLang="zh-TW" dirty="0" smtClean="0"/>
              <a:t>7+2</a:t>
            </a:r>
            <a:r>
              <a:rPr lang="zh-TW" altLang="en-US" dirty="0" smtClean="0"/>
              <a:t>原理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72816"/>
            <a:ext cx="7772400" cy="4572000"/>
          </a:xfrm>
        </p:spPr>
        <p:txBody>
          <a:bodyPr/>
          <a:lstStyle/>
          <a:p>
            <a:r>
              <a:rPr lang="en-US" altLang="zh-TW" dirty="0" smtClean="0"/>
              <a:t>《</a:t>
            </a:r>
            <a:r>
              <a:rPr lang="zh-TW" altLang="en-US" b="1" dirty="0" smtClean="0"/>
              <a:t>神奇的數字：</a:t>
            </a:r>
            <a:r>
              <a:rPr lang="en-US" altLang="zh-TW" b="1" dirty="0" smtClean="0"/>
              <a:t>7±2</a:t>
            </a:r>
            <a:r>
              <a:rPr lang="zh-TW" altLang="en-US" b="1" dirty="0" smtClean="0"/>
              <a:t>：我們信息加工能力的局限</a:t>
            </a:r>
            <a:r>
              <a:rPr lang="en-US" altLang="zh-TW" dirty="0" smtClean="0"/>
              <a:t>》</a:t>
            </a:r>
            <a:r>
              <a:rPr lang="zh-TW" altLang="en-US" dirty="0" smtClean="0"/>
              <a:t>是美國</a:t>
            </a:r>
            <a:r>
              <a:rPr lang="zh-TW" altLang="en-US" dirty="0" smtClean="0">
                <a:hlinkClick r:id="rId2" tooltip="認知心理學"/>
              </a:rPr>
              <a:t>認知心理學家</a:t>
            </a:r>
            <a:r>
              <a:rPr lang="zh-TW" altLang="en-US" dirty="0" smtClean="0">
                <a:hlinkClick r:id="rId3" tooltip="喬治·A·米勒"/>
              </a:rPr>
              <a:t>喬治</a:t>
            </a:r>
            <a:r>
              <a:rPr lang="en-US" altLang="zh-TW" dirty="0" smtClean="0">
                <a:hlinkClick r:id="rId3" tooltip="喬治·A·米勒"/>
              </a:rPr>
              <a:t>·</a:t>
            </a:r>
            <a:r>
              <a:rPr lang="en-US" dirty="0" smtClean="0">
                <a:hlinkClick r:id="rId3" tooltip="喬治·A·米勒"/>
              </a:rPr>
              <a:t>A·</a:t>
            </a:r>
            <a:r>
              <a:rPr lang="zh-TW" altLang="en-US" dirty="0" smtClean="0">
                <a:hlinkClick r:id="rId3" tooltip="喬治·A·米勒"/>
              </a:rPr>
              <a:t>米勒</a:t>
            </a:r>
            <a:r>
              <a:rPr lang="zh-TW" altLang="en-US" dirty="0" smtClean="0"/>
              <a:t>的一篇重要論文，</a:t>
            </a:r>
            <a:r>
              <a:rPr lang="en-US" altLang="zh-TW" dirty="0" smtClean="0">
                <a:hlinkClick r:id="rId4" tooltip="1956年"/>
              </a:rPr>
              <a:t>1956</a:t>
            </a:r>
            <a:r>
              <a:rPr lang="zh-TW" altLang="en-US" dirty="0" smtClean="0">
                <a:hlinkClick r:id="rId4" tooltip="1956年"/>
              </a:rPr>
              <a:t>年</a:t>
            </a:r>
            <a:r>
              <a:rPr lang="zh-TW" altLang="en-US" dirty="0" smtClean="0"/>
              <a:t>發表於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心理學評論</a:t>
            </a:r>
            <a:r>
              <a:rPr lang="en-US" altLang="zh-TW" dirty="0" smtClean="0"/>
              <a:t>》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也就是說超過了</a:t>
            </a:r>
            <a:r>
              <a:rPr lang="en-US" altLang="zh-TW" dirty="0" smtClean="0"/>
              <a:t>7</a:t>
            </a:r>
            <a:r>
              <a:rPr lang="zh-TW" altLang="en-US" dirty="0" smtClean="0"/>
              <a:t>個，大多數人腦袋就會當機了。</a:t>
            </a:r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測試一下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圓周率大家記得小數點以下第幾位？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3.14159《</a:t>
            </a:r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26535897932384626433</a:t>
            </a:r>
            <a:r>
              <a:rPr lang="en-US" altLang="zh-TW" dirty="0" smtClean="0"/>
              <a:t>》</a:t>
            </a:r>
            <a:r>
              <a:rPr lang="zh-TW" altLang="en-US" dirty="0" smtClean="0"/>
              <a:t>這框起來的大家要多久記得起來？</a:t>
            </a:r>
            <a:endParaRPr lang="en-US" altLang="zh-TW" dirty="0" smtClean="0"/>
          </a:p>
          <a:p>
            <a:r>
              <a:rPr lang="zh-TW" altLang="en-US" dirty="0" smtClean="0"/>
              <a:t>大家要多久可以記起來？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鬼火、嬰兒、靈山、零食、蓮霧、夜壺、龐德、淋巴球、衣領、筷子、一打蛋、雨傘、椅子、鸚鵡、女王頭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腦袋記憶的極限</a:t>
            </a:r>
            <a:r>
              <a:rPr lang="en-US" altLang="zh-TW" dirty="0" smtClean="0"/>
              <a:t>7</a:t>
            </a:r>
            <a:r>
              <a:rPr lang="zh-TW" altLang="en-US" dirty="0" smtClean="0"/>
              <a:t>正負</a:t>
            </a:r>
            <a:r>
              <a:rPr lang="en-US" altLang="zh-TW" dirty="0" smtClean="0"/>
              <a:t>2</a:t>
            </a:r>
            <a:r>
              <a:rPr lang="zh-TW" altLang="en-US" dirty="0" smtClean="0"/>
              <a:t>原理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一般來說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記憶比較好的可以記憶</a:t>
            </a:r>
            <a:r>
              <a:rPr lang="en-US" altLang="zh-TW" dirty="0" smtClean="0"/>
              <a:t>7+2</a:t>
            </a:r>
            <a:r>
              <a:rPr lang="zh-TW" altLang="en-US" dirty="0" smtClean="0"/>
              <a:t>個東西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記憶比較差的可以記憶</a:t>
            </a:r>
            <a:r>
              <a:rPr lang="en-US" altLang="zh-TW" dirty="0" smtClean="0"/>
              <a:t>7-2</a:t>
            </a:r>
            <a:r>
              <a:rPr lang="zh-TW" altLang="en-US" dirty="0" smtClean="0"/>
              <a:t>個東西</a:t>
            </a:r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請問，什麼是</a:t>
            </a:r>
            <a:r>
              <a:rPr lang="en-US" altLang="zh-TW" dirty="0" smtClean="0"/>
              <a:t>80/20</a:t>
            </a:r>
            <a:r>
              <a:rPr lang="zh-TW" altLang="en-US" dirty="0" smtClean="0"/>
              <a:t>法則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8020</a:t>
            </a:r>
            <a:r>
              <a:rPr lang="zh-TW" altLang="en-US" dirty="0" smtClean="0"/>
              <a:t>法則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帕雷托法則</a:t>
            </a:r>
            <a:r>
              <a:rPr lang="zh-TW" altLang="en-US" dirty="0" smtClean="0"/>
              <a:t>（</a:t>
            </a:r>
            <a:r>
              <a:rPr lang="en-US" dirty="0" smtClean="0"/>
              <a:t>Pareto principle），</a:t>
            </a:r>
            <a:r>
              <a:rPr lang="zh-TW" altLang="en-US" dirty="0" smtClean="0"/>
              <a:t>也稱為</a:t>
            </a:r>
            <a:r>
              <a:rPr lang="zh-TW" altLang="en-US" b="1" dirty="0" smtClean="0"/>
              <a:t>二八定律</a:t>
            </a:r>
            <a:r>
              <a:rPr lang="zh-TW" altLang="en-US" dirty="0" smtClean="0"/>
              <a:t>或</a:t>
            </a:r>
            <a:r>
              <a:rPr lang="en-US" altLang="zh-TW" b="1" dirty="0" smtClean="0"/>
              <a:t>80/20</a:t>
            </a:r>
            <a:r>
              <a:rPr lang="zh-TW" altLang="en-US" b="1" dirty="0" smtClean="0"/>
              <a:t>法則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80%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FF0000"/>
                </a:solidFill>
              </a:rPr>
              <a:t>結果</a:t>
            </a:r>
            <a:r>
              <a:rPr lang="zh-TW" altLang="en-US" dirty="0" smtClean="0"/>
              <a:t>取決於</a:t>
            </a:r>
            <a:r>
              <a:rPr lang="en-US" altLang="zh-TW" dirty="0" smtClean="0">
                <a:solidFill>
                  <a:srgbClr val="FF0000"/>
                </a:solidFill>
              </a:rPr>
              <a:t>20%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FF0000"/>
                </a:solidFill>
              </a:rPr>
              <a:t>原因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8020</a:t>
            </a:r>
            <a:r>
              <a:rPr lang="zh-TW" altLang="en-US" dirty="0" smtClean="0"/>
              <a:t>法則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全世界</a:t>
            </a:r>
            <a:r>
              <a:rPr lang="en-US" altLang="zh-TW" dirty="0" smtClean="0">
                <a:solidFill>
                  <a:srgbClr val="FFFF00"/>
                </a:solidFill>
              </a:rPr>
              <a:t>80%</a:t>
            </a:r>
            <a:r>
              <a:rPr lang="zh-TW" altLang="en-US" dirty="0" smtClean="0">
                <a:solidFill>
                  <a:srgbClr val="FFFF00"/>
                </a:solidFill>
              </a:rPr>
              <a:t>的財富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掌握在</a:t>
            </a:r>
            <a:r>
              <a:rPr lang="en-US" altLang="zh-TW" dirty="0" smtClean="0">
                <a:solidFill>
                  <a:srgbClr val="FFFF00"/>
                </a:solidFill>
              </a:rPr>
              <a:t>20%</a:t>
            </a:r>
            <a:r>
              <a:rPr lang="zh-TW" altLang="en-US" dirty="0" smtClean="0">
                <a:solidFill>
                  <a:srgbClr val="FFFF00"/>
                </a:solidFill>
              </a:rPr>
              <a:t>的特定人</a:t>
            </a:r>
            <a:r>
              <a:rPr lang="zh-TW" altLang="en-US" dirty="0" smtClean="0"/>
              <a:t>手裡；剩下的</a:t>
            </a:r>
            <a:r>
              <a:rPr lang="en-US" altLang="zh-TW" dirty="0" smtClean="0">
                <a:solidFill>
                  <a:srgbClr val="FFFF00"/>
                </a:solidFill>
              </a:rPr>
              <a:t>20</a:t>
            </a:r>
            <a:r>
              <a:rPr lang="en-US" altLang="zh-TW" dirty="0" smtClean="0">
                <a:solidFill>
                  <a:srgbClr val="FFFF00"/>
                </a:solidFill>
              </a:rPr>
              <a:t>%</a:t>
            </a:r>
            <a:r>
              <a:rPr lang="zh-TW" altLang="en-US" dirty="0" smtClean="0">
                <a:solidFill>
                  <a:srgbClr val="FFFF00"/>
                </a:solidFill>
              </a:rPr>
              <a:t>的財富</a:t>
            </a:r>
            <a:r>
              <a:rPr lang="zh-TW" altLang="en-US" dirty="0" smtClean="0"/>
              <a:t>，散落在</a:t>
            </a:r>
            <a:r>
              <a:rPr lang="en-US" altLang="zh-TW" dirty="0" smtClean="0">
                <a:solidFill>
                  <a:srgbClr val="FFFF00"/>
                </a:solidFill>
              </a:rPr>
              <a:t>80%</a:t>
            </a:r>
            <a:r>
              <a:rPr lang="zh-TW" altLang="en-US" dirty="0" smtClean="0">
                <a:solidFill>
                  <a:srgbClr val="FFFF00"/>
                </a:solidFill>
              </a:rPr>
              <a:t>的人</a:t>
            </a:r>
            <a:r>
              <a:rPr lang="zh-TW" altLang="en-US" dirty="0" smtClean="0"/>
              <a:t>手裡。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而</a:t>
            </a:r>
            <a:r>
              <a:rPr lang="zh-TW" altLang="en-US" dirty="0" smtClean="0">
                <a:solidFill>
                  <a:srgbClr val="FFFF00"/>
                </a:solidFill>
              </a:rPr>
              <a:t>富人中的</a:t>
            </a:r>
            <a:r>
              <a:rPr lang="en-US" altLang="zh-TW" dirty="0" smtClean="0">
                <a:solidFill>
                  <a:srgbClr val="FFFF00"/>
                </a:solidFill>
              </a:rPr>
              <a:t>20%</a:t>
            </a:r>
            <a:r>
              <a:rPr lang="zh-TW" altLang="en-US" dirty="0" smtClean="0"/>
              <a:t>擁有別人所沒有的秘密，因此他們掌握著富人族群中的</a:t>
            </a:r>
            <a:r>
              <a:rPr lang="en-US" altLang="zh-TW" dirty="0" smtClean="0"/>
              <a:t>80%</a:t>
            </a:r>
            <a:r>
              <a:rPr lang="zh-TW" altLang="en-US" dirty="0" smtClean="0"/>
              <a:t>財富。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因此關鍵在於</a:t>
            </a:r>
            <a:r>
              <a:rPr lang="zh-TW" altLang="en-US" dirty="0" smtClean="0">
                <a:solidFill>
                  <a:srgbClr val="FFFF00"/>
                </a:solidFill>
              </a:rPr>
              <a:t>腦袋裡面的關鍵技術、知識、邏輯、「眉角」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生活中的</a:t>
            </a:r>
            <a:r>
              <a:rPr lang="en-US" altLang="zh-TW" dirty="0" smtClean="0"/>
              <a:t>80/20</a:t>
            </a:r>
            <a:r>
              <a:rPr lang="zh-TW" altLang="en-US" dirty="0" smtClean="0"/>
              <a:t>法則</a:t>
            </a:r>
            <a:endParaRPr lang="zh-TW" altLang="en-US" dirty="0"/>
          </a:p>
        </p:txBody>
      </p:sp>
      <p:pic>
        <p:nvPicPr>
          <p:cNvPr id="4" name="內容版面配置區 3" descr="941289_450316308396776_2315798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02" y="1212940"/>
            <a:ext cx="8643998" cy="564506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文章中的</a:t>
            </a:r>
            <a:r>
              <a:rPr lang="en-US" altLang="zh-TW" dirty="0" smtClean="0"/>
              <a:t>80/20</a:t>
            </a:r>
            <a:r>
              <a:rPr lang="zh-TW" altLang="en-US" dirty="0" smtClean="0"/>
              <a:t>法則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宗毅說：「文章中也有</a:t>
            </a:r>
            <a:r>
              <a:rPr lang="en-US" altLang="zh-TW" dirty="0" smtClean="0"/>
              <a:t>8020</a:t>
            </a:r>
            <a:r>
              <a:rPr lang="zh-TW" altLang="en-US" dirty="0" smtClean="0"/>
              <a:t>法則，那就是整本書只有</a:t>
            </a:r>
            <a:r>
              <a:rPr lang="en-US" altLang="zh-TW" dirty="0" smtClean="0"/>
              <a:t>20%</a:t>
            </a:r>
            <a:r>
              <a:rPr lang="zh-TW" altLang="en-US" dirty="0" smtClean="0"/>
              <a:t>是重點，其他的</a:t>
            </a:r>
            <a:r>
              <a:rPr lang="en-US" altLang="zh-TW" dirty="0" smtClean="0"/>
              <a:t>80%</a:t>
            </a:r>
            <a:r>
              <a:rPr lang="zh-TW" altLang="en-US" dirty="0" smtClean="0"/>
              <a:t>只不過在說明這</a:t>
            </a:r>
            <a:r>
              <a:rPr lang="en-US" altLang="zh-TW" dirty="0" smtClean="0"/>
              <a:t>20%</a:t>
            </a:r>
            <a:r>
              <a:rPr lang="zh-TW" altLang="en-US" dirty="0" smtClean="0"/>
              <a:t>而已。 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當你掌握了這２０％，那就幾乎是把一本書看完了。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所以，</a:t>
            </a:r>
            <a:r>
              <a:rPr lang="zh-TW" altLang="en-US" dirty="0" smtClean="0">
                <a:solidFill>
                  <a:srgbClr val="FF0000"/>
                </a:solidFill>
              </a:rPr>
              <a:t>方法很重要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文章中的</a:t>
            </a:r>
            <a:r>
              <a:rPr lang="en-US" altLang="zh-TW" dirty="0" smtClean="0"/>
              <a:t>80/20</a:t>
            </a:r>
            <a:r>
              <a:rPr lang="zh-TW" altLang="en-US" dirty="0" smtClean="0"/>
              <a:t>法則</a:t>
            </a: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文法上</a:t>
            </a:r>
            <a:endParaRPr lang="en-US" altLang="zh-TW" dirty="0" smtClean="0"/>
          </a:p>
          <a:p>
            <a:pPr lvl="1" eaLnBrk="1" hangingPunct="1"/>
            <a:r>
              <a:rPr lang="zh-TW" altLang="en-US" u="sng" dirty="0" smtClean="0">
                <a:solidFill>
                  <a:srgbClr val="FF0000"/>
                </a:solidFill>
              </a:rPr>
              <a:t>主詞</a:t>
            </a:r>
            <a:r>
              <a:rPr lang="en-US" altLang="zh-TW" u="sng" dirty="0" smtClean="0">
                <a:solidFill>
                  <a:srgbClr val="FF0000"/>
                </a:solidFill>
              </a:rPr>
              <a:t>+</a:t>
            </a:r>
            <a:r>
              <a:rPr lang="zh-TW" altLang="en-US" u="sng" dirty="0" smtClean="0">
                <a:solidFill>
                  <a:srgbClr val="FF0000"/>
                </a:solidFill>
              </a:rPr>
              <a:t>動詞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 （修飾語）＋（修飾語）</a:t>
            </a:r>
            <a:r>
              <a:rPr lang="en-US" altLang="zh-TW" dirty="0" smtClean="0"/>
              <a:t>…………..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zh-TW" altLang="en-US" dirty="0" smtClean="0"/>
              <a:t>文章上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一大章主題</a:t>
            </a:r>
            <a:endParaRPr lang="en-US" altLang="zh-TW" dirty="0" smtClean="0"/>
          </a:p>
          <a:p>
            <a:pPr lvl="2" eaLnBrk="1" hangingPunct="1"/>
            <a:r>
              <a:rPr lang="zh-TW" altLang="en-US" dirty="0" smtClean="0"/>
              <a:t>多小節主題</a:t>
            </a:r>
            <a:endParaRPr lang="en-US" altLang="zh-TW" dirty="0" smtClean="0"/>
          </a:p>
          <a:p>
            <a:pPr lvl="3" eaLnBrk="1" hangingPunct="1"/>
            <a:r>
              <a:rPr lang="zh-TW" altLang="en-US" dirty="0" smtClean="0"/>
              <a:t>更多粗體字</a:t>
            </a:r>
            <a:endParaRPr lang="en-US" altLang="zh-TW" dirty="0" smtClean="0"/>
          </a:p>
          <a:p>
            <a:pPr lvl="4" eaLnBrk="1" hangingPunct="1"/>
            <a:r>
              <a:rPr lang="zh-TW" altLang="en-US" dirty="0" smtClean="0"/>
              <a:t>補充說明</a:t>
            </a:r>
          </a:p>
        </p:txBody>
      </p:sp>
      <p:sp>
        <p:nvSpPr>
          <p:cNvPr id="17" name="弧形箭號 (下彎) 16"/>
          <p:cNvSpPr/>
          <p:nvPr/>
        </p:nvSpPr>
        <p:spPr>
          <a:xfrm flipH="1">
            <a:off x="2339975" y="1412875"/>
            <a:ext cx="1655763" cy="6937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8" y="33738"/>
            <a:ext cx="5976664" cy="6847195"/>
          </a:xfrm>
        </p:spPr>
      </p:pic>
    </p:spTree>
    <p:extLst>
      <p:ext uri="{BB962C8B-B14F-4D97-AF65-F5344CB8AC3E}">
        <p14:creationId xmlns:p14="http://schemas.microsoft.com/office/powerpoint/2010/main" val="7090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回想一下小時候我們的學習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最先學的一定是「名詞」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爸爸、媽媽</a:t>
            </a:r>
            <a:r>
              <a:rPr lang="en-US" altLang="zh-TW" dirty="0" smtClean="0"/>
              <a:t>……..</a:t>
            </a:r>
          </a:p>
          <a:p>
            <a:r>
              <a:rPr lang="zh-TW" altLang="en-US" dirty="0" smtClean="0"/>
              <a:t>之後加上了「動詞」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爸爸吃、媽媽吃</a:t>
            </a:r>
            <a:r>
              <a:rPr lang="en-US" altLang="zh-TW" dirty="0" smtClean="0"/>
              <a:t>……</a:t>
            </a:r>
          </a:p>
          <a:p>
            <a:r>
              <a:rPr lang="zh-TW" altLang="en-US" dirty="0" smtClean="0"/>
              <a:t>之後再加上「修飾語」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爸爸我要喝ㄋㄟㄋㄟ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爸爸我想要去海邊玩砂</a:t>
            </a:r>
            <a:r>
              <a:rPr lang="en-US" altLang="zh-TW" dirty="0" smtClean="0"/>
              <a:t>………</a:t>
            </a:r>
          </a:p>
          <a:p>
            <a:r>
              <a:rPr lang="zh-TW" altLang="en-US" dirty="0" smtClean="0"/>
              <a:t>越來越複雜的語句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所以重點是什麼？在哪裡？</a:t>
            </a:r>
            <a:endParaRPr lang="zh-TW" altLang="en-US" dirty="0"/>
          </a:p>
        </p:txBody>
      </p:sp>
      <p:pic>
        <p:nvPicPr>
          <p:cNvPr id="7" name="內容版面配置區 6" descr="60154_091931063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246" y="1784350"/>
            <a:ext cx="3656707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關鍵字！！！關鍵句！！！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關鍵字句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關鍵字：主詞 </a:t>
            </a:r>
            <a:r>
              <a:rPr lang="en-US" altLang="zh-TW" smtClean="0"/>
              <a:t>or </a:t>
            </a:r>
            <a:r>
              <a:rPr lang="zh-TW" altLang="en-US" smtClean="0"/>
              <a:t>動詞 </a:t>
            </a:r>
            <a:r>
              <a:rPr lang="en-US" altLang="zh-TW" smtClean="0"/>
              <a:t>or </a:t>
            </a:r>
            <a:r>
              <a:rPr lang="zh-TW" altLang="en-US" smtClean="0"/>
              <a:t>主詞</a:t>
            </a:r>
            <a:r>
              <a:rPr lang="en-US" altLang="zh-TW" smtClean="0"/>
              <a:t>+</a:t>
            </a:r>
            <a:r>
              <a:rPr lang="zh-TW" altLang="en-US" smtClean="0"/>
              <a:t>動詞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關鍵句：標題、粗體字</a:t>
            </a:r>
            <a:r>
              <a:rPr lang="en-US" altLang="zh-TW" smtClean="0"/>
              <a:t>……..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書面上關鍵字句的呈現方式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不一樣的尺寸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>
              <a:buFont typeface="Wingdings 2"/>
              <a:buChar char=""/>
              <a:defRPr/>
            </a:pP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顏色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粗體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斜體</a:t>
            </a:r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有底線</a:t>
            </a:r>
            <a:endParaRPr lang="en-US" altLang="zh-TW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排列上的差異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>
              <a:buFont typeface="Wingdings 2"/>
              <a:buChar char=""/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◎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前面加上符號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製作心智圖常用的強調用法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不一樣的尺寸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>
              <a:buFont typeface="Wingdings 2"/>
              <a:buChar char=""/>
              <a:defRPr/>
            </a:pP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顏色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粗體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>
              <a:buFont typeface="Wingdings 2"/>
              <a:buChar char=""/>
              <a:defRPr/>
            </a:pP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斜體</a:t>
            </a:r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>
              <a:buFont typeface="Wingdings 2"/>
              <a:buChar char=""/>
              <a:defRPr/>
            </a:pPr>
            <a:r>
              <a:rPr lang="zh-TW" alt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有底線</a:t>
            </a:r>
            <a:endParaRPr lang="en-US" altLang="zh-TW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/>
              <a:t>螢光筆的應用</a:t>
            </a:r>
            <a:endParaRPr lang="en-US" altLang="zh-TW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dirty="0" smtClean="0"/>
              <a:t>加框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練習圈出「關鍵字」 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請拿出滑鼠肩那張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開始學習如何畫心智圖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規則</a:t>
            </a:r>
            <a:r>
              <a:rPr lang="en-US" altLang="zh-TW" dirty="0" smtClean="0"/>
              <a:t>0:</a:t>
            </a:r>
            <a:r>
              <a:rPr lang="zh-TW" altLang="en-US" dirty="0" smtClean="0"/>
              <a:t>沒有絕對標準的版本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心智圖呈現的是每個人的思想邏輯結構，所以每個人都不一樣，沒有絕對的正確，但是相對的也會展現出邏輯上奇怪的地方。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遊戲規則</a:t>
            </a:r>
            <a:r>
              <a:rPr lang="en-US" altLang="zh-TW" dirty="0" smtClean="0"/>
              <a:t>1:</a:t>
            </a:r>
            <a:r>
              <a:rPr lang="zh-TW" altLang="en-US" dirty="0" smtClean="0"/>
              <a:t>製作心智圖的原則</a:t>
            </a:r>
            <a:endParaRPr lang="zh-TW" altLang="en-US" dirty="0"/>
          </a:p>
        </p:txBody>
      </p:sp>
      <p:pic>
        <p:nvPicPr>
          <p:cNvPr id="4" name="內容版面配置區 3" descr="原則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55532"/>
            <a:ext cx="7772400" cy="382963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48" y="116632"/>
            <a:ext cx="8136904" cy="6055370"/>
          </a:xfrm>
        </p:spPr>
      </p:pic>
    </p:spTree>
    <p:extLst>
      <p:ext uri="{BB962C8B-B14F-4D97-AF65-F5344CB8AC3E}">
        <p14:creationId xmlns:p14="http://schemas.microsoft.com/office/powerpoint/2010/main" val="281252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遊戲規則</a:t>
            </a:r>
            <a:r>
              <a:rPr lang="en-US" altLang="zh-TW" dirty="0" smtClean="0"/>
              <a:t>2:</a:t>
            </a:r>
            <a:r>
              <a:rPr lang="zh-TW" altLang="en-US" dirty="0" smtClean="0"/>
              <a:t>直系架構或旁系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認清楚直系</a:t>
            </a:r>
            <a:r>
              <a:rPr lang="en-US" altLang="zh-TW" dirty="0" smtClean="0"/>
              <a:t>(</a:t>
            </a:r>
            <a:r>
              <a:rPr lang="zh-TW" altLang="en-US" dirty="0" smtClean="0"/>
              <a:t>垂直</a:t>
            </a:r>
            <a:r>
              <a:rPr lang="en-US" altLang="zh-TW" dirty="0" smtClean="0"/>
              <a:t>)</a:t>
            </a:r>
            <a:r>
              <a:rPr lang="zh-TW" altLang="en-US" dirty="0" smtClean="0"/>
              <a:t>關係或是旁系</a:t>
            </a:r>
            <a:r>
              <a:rPr lang="en-US" altLang="zh-TW" dirty="0" smtClean="0"/>
              <a:t>(</a:t>
            </a:r>
            <a:r>
              <a:rPr lang="zh-TW" altLang="en-US" dirty="0" smtClean="0"/>
              <a:t>水平</a:t>
            </a:r>
            <a:r>
              <a:rPr lang="en-US" altLang="zh-TW" dirty="0" smtClean="0"/>
              <a:t>)</a:t>
            </a:r>
            <a:r>
              <a:rPr lang="zh-TW" altLang="en-US" dirty="0" smtClean="0"/>
              <a:t>關係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主從關係</a:t>
            </a: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重點：大到小、包含、分類方式</a:t>
            </a:r>
            <a:endParaRPr lang="en-US" altLang="zh-TW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zh-TW" dirty="0" smtClean="0"/>
          </a:p>
          <a:p>
            <a:pPr eaLnBrk="1" hangingPunct="1"/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太陽系</a:t>
            </a:r>
            <a:r>
              <a:rPr lang="en-US" altLang="zh-TW" dirty="0" smtClean="0"/>
              <a:t>-</a:t>
            </a:r>
            <a:r>
              <a:rPr lang="zh-TW" altLang="en-US" dirty="0" smtClean="0"/>
              <a:t>地球</a:t>
            </a:r>
            <a:r>
              <a:rPr lang="en-US" altLang="zh-TW" dirty="0" smtClean="0"/>
              <a:t>-</a:t>
            </a:r>
            <a:r>
              <a:rPr lang="zh-TW" altLang="en-US" dirty="0" smtClean="0"/>
              <a:t>北半球</a:t>
            </a:r>
            <a:r>
              <a:rPr lang="en-US" altLang="zh-TW" dirty="0" smtClean="0"/>
              <a:t>-</a:t>
            </a:r>
            <a:r>
              <a:rPr lang="zh-TW" altLang="en-US" dirty="0" smtClean="0"/>
              <a:t>亞洲</a:t>
            </a:r>
            <a:r>
              <a:rPr lang="en-US" altLang="zh-TW" dirty="0" smtClean="0"/>
              <a:t>-</a:t>
            </a:r>
            <a:r>
              <a:rPr lang="zh-TW" altLang="en-US" dirty="0" smtClean="0"/>
              <a:t>台灣</a:t>
            </a:r>
            <a:r>
              <a:rPr lang="en-US" altLang="zh-TW" dirty="0" smtClean="0"/>
              <a:t>-</a:t>
            </a:r>
            <a:r>
              <a:rPr lang="zh-TW" altLang="en-US" dirty="0" smtClean="0"/>
              <a:t>新竹市</a:t>
            </a:r>
            <a:r>
              <a:rPr lang="en-US" altLang="zh-TW" dirty="0" smtClean="0"/>
              <a:t>-</a:t>
            </a:r>
            <a:r>
              <a:rPr lang="zh-TW" altLang="en-US" dirty="0" smtClean="0"/>
              <a:t>東區</a:t>
            </a:r>
            <a:r>
              <a:rPr lang="en-US" altLang="zh-TW" dirty="0" smtClean="0"/>
              <a:t>-</a:t>
            </a:r>
            <a:r>
              <a:rPr lang="zh-TW" altLang="en-US" dirty="0" smtClean="0"/>
              <a:t>勝利路</a:t>
            </a:r>
            <a:r>
              <a:rPr lang="en-US" altLang="zh-TW" dirty="0" smtClean="0"/>
              <a:t>-90</a:t>
            </a:r>
            <a:r>
              <a:rPr lang="zh-TW" altLang="en-US" dirty="0" smtClean="0"/>
              <a:t>號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zh-TW" altLang="en-US" dirty="0" smtClean="0"/>
              <a:t>新竹市、台北市、新竹縣之間則是沒有主從架構的。</a:t>
            </a:r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一般心智圖的限制</a:t>
            </a:r>
            <a:endParaRPr lang="zh-TW" altLang="en-US" dirty="0"/>
          </a:p>
        </p:txBody>
      </p:sp>
      <p:pic>
        <p:nvPicPr>
          <p:cNvPr id="4" name="內容版面配置區 3" descr="7+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111" y="1784350"/>
            <a:ext cx="7016978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問題與練習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公車、捷運、高鐵、台鐵之間的關係是什麼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基本上該如何呈現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如何呈現得更好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zh-TW" altLang="en-US" dirty="0" smtClean="0"/>
              <a:t>練習將自己的住家以心智圖展開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並且增加其他你聯想到的資訊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限制：</a:t>
            </a:r>
            <a:endParaRPr lang="en-US" altLang="zh-TW" dirty="0"/>
          </a:p>
          <a:p>
            <a:r>
              <a:rPr lang="zh-TW" altLang="en-US" dirty="0" smtClean="0"/>
              <a:t>所屬的ＸＸ路，必須是第三層。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時間：１０分鐘</a:t>
            </a:r>
            <a:endParaRPr lang="zh-TW" altLang="en-US" dirty="0"/>
          </a:p>
        </p:txBody>
      </p:sp>
      <p:pic>
        <p:nvPicPr>
          <p:cNvPr id="7" name="內容版面配置區 6" descr="練習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2125186"/>
            <a:ext cx="5486400" cy="319182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練習（階層化、分類思考）</a:t>
            </a: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西瓜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花生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地瓜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百香果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龍眼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荔枝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番茄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空心菜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龍鬚菜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南瓜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練習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把</a:t>
            </a:r>
            <a:r>
              <a:rPr lang="en-US" altLang="zh-TW" dirty="0" smtClean="0"/>
              <a:t>ESBI</a:t>
            </a:r>
            <a:r>
              <a:rPr lang="zh-TW" altLang="en-US" dirty="0" smtClean="0"/>
              <a:t>文章變成心智圖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 descr="ESB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44824"/>
            <a:ext cx="8496944" cy="342174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練習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2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下午休息之前複習一下畫圖原則</a:t>
            </a:r>
          </a:p>
        </p:txBody>
      </p:sp>
      <p:pic>
        <p:nvPicPr>
          <p:cNvPr id="36867" name="內容版面配置區 5" descr="大綱 - 第二階段 - 畫圖原則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95450"/>
            <a:ext cx="7467600" cy="43354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自我介紹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44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午休時間到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吃飯去吧！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下午是應用了</a:t>
            </a:r>
            <a:r>
              <a:rPr lang="en-US" altLang="zh-TW" dirty="0" smtClean="0"/>
              <a:t>!!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心智</a:t>
            </a:r>
            <a:r>
              <a:rPr lang="zh-TW" altLang="en-US" dirty="0" smtClean="0"/>
              <a:t>圖的幾個重點提示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「易讀」</a:t>
            </a:r>
            <a:r>
              <a:rPr lang="zh-TW" altLang="en-US" dirty="0" smtClean="0">
                <a:solidFill>
                  <a:srgbClr val="FF0000"/>
                </a:solidFill>
              </a:rPr>
              <a:t>且</a:t>
            </a:r>
            <a:r>
              <a:rPr lang="zh-TW" altLang="en-US" dirty="0" smtClean="0"/>
              <a:t>「流暢」</a:t>
            </a:r>
            <a:endParaRPr lang="en-US" altLang="zh-TW" dirty="0" smtClean="0"/>
          </a:p>
          <a:p>
            <a:pPr lvl="1"/>
            <a:r>
              <a:rPr lang="zh-TW" altLang="en-US" dirty="0"/>
              <a:t>過度</a:t>
            </a:r>
            <a:r>
              <a:rPr lang="zh-TW" altLang="en-US" dirty="0" smtClean="0"/>
              <a:t>省略＝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容易不流暢，需要思考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 smtClean="0"/>
              <a:t>「適度」的使用歸納用節點，例如：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包含、效果、功效、條件</a:t>
            </a:r>
            <a:r>
              <a:rPr lang="en-US" altLang="zh-TW" dirty="0" smtClean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27649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5" y="692696"/>
            <a:ext cx="8799875" cy="5661248"/>
          </a:xfrm>
        </p:spPr>
      </p:pic>
    </p:spTree>
    <p:extLst>
      <p:ext uri="{BB962C8B-B14F-4D97-AF65-F5344CB8AC3E}">
        <p14:creationId xmlns:p14="http://schemas.microsoft.com/office/powerpoint/2010/main" val="42347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44824"/>
            <a:ext cx="8314266" cy="4217757"/>
          </a:xfrm>
        </p:spPr>
      </p:pic>
    </p:spTree>
    <p:extLst>
      <p:ext uri="{BB962C8B-B14F-4D97-AF65-F5344CB8AC3E}">
        <p14:creationId xmlns:p14="http://schemas.microsoft.com/office/powerpoint/2010/main" val="24417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8" y="1556792"/>
            <a:ext cx="7416824" cy="5208507"/>
          </a:xfrm>
        </p:spPr>
      </p:pic>
    </p:spTree>
    <p:extLst>
      <p:ext uri="{BB962C8B-B14F-4D97-AF65-F5344CB8AC3E}">
        <p14:creationId xmlns:p14="http://schemas.microsoft.com/office/powerpoint/2010/main" val="7987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" pitchFamily="65" charset="-120"/>
                <a:ea typeface="華康正顏楷體W5" pitchFamily="65" charset="-120"/>
              </a:rPr>
              <a:t>心智</a:t>
            </a:r>
            <a:r>
              <a:rPr lang="zh-TW" altLang="en-US" dirty="0" smtClean="0">
                <a:latin typeface="華康正顏楷體W5" pitchFamily="65" charset="-120"/>
                <a:ea typeface="華康正顏楷體W5" pitchFamily="65" charset="-120"/>
              </a:rPr>
              <a:t>圖一日工作坊</a:t>
            </a:r>
            <a:r>
              <a:rPr lang="en-US" altLang="zh-TW" dirty="0" smtClean="0">
                <a:latin typeface="華康正顏楷體W5" pitchFamily="65" charset="-120"/>
                <a:ea typeface="華康正顏楷體W5" pitchFamily="65" charset="-120"/>
              </a:rPr>
              <a:t>-</a:t>
            </a:r>
            <a:r>
              <a:rPr lang="zh-TW" altLang="en-US" dirty="0" smtClean="0">
                <a:latin typeface="華康正顏楷體W5" pitchFamily="65" charset="-120"/>
                <a:ea typeface="華康正顏楷體W5" pitchFamily="65" charset="-120"/>
              </a:rPr>
              <a:t>初階應用</a:t>
            </a:r>
            <a:endParaRPr lang="zh-TW" altLang="en-US" dirty="0"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5" pitchFamily="65" charset="-120"/>
                <a:ea typeface="華康正顏楷體W5" pitchFamily="65" charset="-120"/>
              </a:rPr>
              <a:t>講師：周宗毅</a:t>
            </a:r>
            <a:endParaRPr lang="zh-TW" altLang="en-US" dirty="0">
              <a:latin typeface="華康正顏楷體W5" pitchFamily="65" charset="-120"/>
              <a:ea typeface="華康正顏楷體W5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先從認識自己開始吧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自我分析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809359"/>
            <a:ext cx="7772400" cy="252198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認識自己之後就可以築夢了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夢想清單</a:t>
            </a:r>
          </a:p>
        </p:txBody>
      </p:sp>
      <p:pic>
        <p:nvPicPr>
          <p:cNvPr id="41987" name="內容版面配置區 3" descr="夢想清單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8491" y="2183492"/>
            <a:ext cx="8229600" cy="40576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3496" y="260648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15846"/>
            <a:ext cx="7772400" cy="4109008"/>
          </a:xfrm>
        </p:spPr>
      </p:pic>
    </p:spTree>
    <p:extLst>
      <p:ext uri="{BB962C8B-B14F-4D97-AF65-F5344CB8AC3E}">
        <p14:creationId xmlns:p14="http://schemas.microsoft.com/office/powerpoint/2010/main" val="7575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進階技巧</a:t>
            </a:r>
            <a:r>
              <a:rPr lang="en-US" altLang="zh-TW" dirty="0" smtClean="0"/>
              <a:t>-</a:t>
            </a:r>
            <a:r>
              <a:rPr lang="zh-TW" altLang="en-US" dirty="0" smtClean="0"/>
              <a:t>擬定目標實踐步驟</a:t>
            </a:r>
            <a:endParaRPr lang="zh-TW" altLang="en-US" dirty="0"/>
          </a:p>
        </p:txBody>
      </p:sp>
      <p:pic>
        <p:nvPicPr>
          <p:cNvPr id="4" name="內容版面配置區 3" descr="夢想實踐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94483"/>
            <a:ext cx="7772400" cy="435173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歸類排列</a:t>
            </a:r>
            <a:endParaRPr lang="zh-TW" altLang="en-US" dirty="0"/>
          </a:p>
        </p:txBody>
      </p:sp>
      <p:pic>
        <p:nvPicPr>
          <p:cNvPr id="4" name="內容版面配置區 3" descr="圖片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71854"/>
            <a:ext cx="7772400" cy="439699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在讀書上的應用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5346" y="1079276"/>
            <a:ext cx="7765322" cy="808933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/>
              </a:rPr>
              <a:t>艾賓浩斯記憶遺忘</a:t>
            </a:r>
            <a:r>
              <a:rPr lang="zh-TW" altLang="en-US" b="1" dirty="0" smtClean="0">
                <a:effectLst/>
              </a:rPr>
              <a:t>曲線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52963" y="2014390"/>
          <a:ext cx="3797300" cy="2958075"/>
        </p:xfrm>
        <a:graphic>
          <a:graphicData uri="http://schemas.openxmlformats.org/drawingml/2006/table">
            <a:tbl>
              <a:tblPr/>
              <a:tblGrid>
                <a:gridCol w="1898650"/>
                <a:gridCol w="1898650"/>
              </a:tblGrid>
              <a:tr h="3286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dirty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時間間隔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記憶量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86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剛剛記憶完畢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100%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20</a:t>
                      </a:r>
                      <a:r>
                        <a:rPr lang="zh-TW" altLang="en-US" sz="900" dirty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分鐘以後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58.2%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altLang="en-US" sz="900" dirty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小時後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44.2%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8-9</a:t>
                      </a:r>
                      <a:r>
                        <a:rPr lang="zh-TW" altLang="en-US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小時後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35.8%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altLang="en-US" sz="900" dirty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天後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33.7%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altLang="en-US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天後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27.8%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r>
                        <a:rPr lang="zh-TW" altLang="en-US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天後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25.4%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6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一個月後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solidFill>
                            <a:srgbClr val="002060"/>
                          </a:solidFill>
                          <a:effectLst/>
                          <a:latin typeface="+mj-ea"/>
                          <a:ea typeface="+mj-ea"/>
                        </a:rPr>
                        <a:t>21.1%</a:t>
                      </a:r>
                    </a:p>
                  </a:txBody>
                  <a:tcPr marL="44720" marR="44720" marT="22360" marB="2236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iki.mbalib.com/w/images/0/02/%E8%89%BE%E5%AE%BE%E6%B5%A9%E6%96%AF%E8%AE%B0%E5%BF%86%E9%81%97%E5%BF%98%E6%9B%B2%E7%BA%B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5" y="2014385"/>
            <a:ext cx="4074687" cy="29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進階技巧</a:t>
            </a:r>
            <a:r>
              <a:rPr lang="en-US" altLang="zh-TW" smtClean="0"/>
              <a:t>-</a:t>
            </a:r>
            <a:r>
              <a:rPr lang="zh-TW" altLang="en-US" smtClean="0"/>
              <a:t>快讀高手</a:t>
            </a:r>
          </a:p>
        </p:txBody>
      </p:sp>
      <p:pic>
        <p:nvPicPr>
          <p:cNvPr id="43011" name="內容版面配置區 4" descr="快讀高手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68413"/>
            <a:ext cx="8229600" cy="45370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進階技巧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快讀高手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製作目錄心智圖</a:t>
            </a:r>
          </a:p>
        </p:txBody>
      </p:sp>
      <p:pic>
        <p:nvPicPr>
          <p:cNvPr id="44035" name="內容版面配置區 4" descr="書名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00200"/>
            <a:ext cx="7705725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3775"/>
          </a:xfrm>
        </p:spPr>
        <p:txBody>
          <a:bodyPr/>
          <a:lstStyle/>
          <a:p>
            <a:r>
              <a:rPr lang="zh-TW" altLang="en-US" sz="3600" smtClean="0"/>
              <a:t>練習製做目錄心智圖</a:t>
            </a:r>
            <a:r>
              <a:rPr lang="en-US" altLang="zh-TW" sz="3600" smtClean="0"/>
              <a:t>(</a:t>
            </a:r>
            <a:r>
              <a:rPr lang="zh-TW" altLang="en-US" sz="3600" smtClean="0"/>
              <a:t>書名</a:t>
            </a:r>
            <a:r>
              <a:rPr lang="en-US" altLang="zh-TW" sz="3600" smtClean="0"/>
              <a:t>:</a:t>
            </a:r>
            <a:r>
              <a:rPr lang="zh-TW" altLang="en-US" sz="3600" smtClean="0"/>
              <a:t>馴錢師</a:t>
            </a:r>
            <a:r>
              <a:rPr lang="en-US" altLang="zh-TW" sz="3600" smtClean="0"/>
              <a:t>)</a:t>
            </a:r>
            <a:endParaRPr lang="zh-TW" altLang="en-US" sz="3600" smtClean="0"/>
          </a:p>
        </p:txBody>
      </p:sp>
      <p:pic>
        <p:nvPicPr>
          <p:cNvPr id="45059" name="內容版面配置區 4" descr="書名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96975"/>
            <a:ext cx="8064500" cy="51117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 我製作的目錄</a:t>
            </a:r>
          </a:p>
        </p:txBody>
      </p:sp>
      <p:pic>
        <p:nvPicPr>
          <p:cNvPr id="46083" name="內容版面配置區 3" descr="訓錢師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889250"/>
            <a:ext cx="8229600" cy="25590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社工工作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0" y="1350963"/>
            <a:ext cx="5718175" cy="9779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個案會談記錄</a:t>
            </a:r>
          </a:p>
        </p:txBody>
      </p:sp>
    </p:spTree>
    <p:extLst>
      <p:ext uri="{BB962C8B-B14F-4D97-AF65-F5344CB8AC3E}">
        <p14:creationId xmlns:p14="http://schemas.microsoft.com/office/powerpoint/2010/main" val="18565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個案會談記錄的起初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15" y="2015210"/>
            <a:ext cx="5145385" cy="35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什麼是心智圖</a:t>
            </a:r>
            <a:r>
              <a:rPr lang="en-US" altLang="zh-TW" dirty="0" smtClean="0"/>
              <a:t>(mind map)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41" y="666534"/>
            <a:ext cx="6200775" cy="55506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5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" y="1672940"/>
            <a:ext cx="9043416" cy="453485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3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071996"/>
            <a:ext cx="8042563" cy="50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8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71" y="621548"/>
            <a:ext cx="7911120" cy="56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進階技巧</a:t>
            </a:r>
            <a:r>
              <a:rPr lang="en-US" altLang="zh-TW" smtClean="0"/>
              <a:t>-</a:t>
            </a:r>
            <a:r>
              <a:rPr lang="zh-TW" altLang="en-US" smtClean="0"/>
              <a:t>閃電做戰讀書會</a:t>
            </a:r>
          </a:p>
        </p:txBody>
      </p:sp>
      <p:pic>
        <p:nvPicPr>
          <p:cNvPr id="47107" name="內容版面配置區 5" descr="閃電作戰讀書會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03413"/>
            <a:ext cx="8229600" cy="45307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社工</a:t>
            </a:r>
            <a:r>
              <a:rPr lang="en-US" altLang="zh-TW" smtClean="0"/>
              <a:t>-</a:t>
            </a:r>
            <a:r>
              <a:rPr lang="zh-TW" altLang="en-US" smtClean="0"/>
              <a:t>即筆個案記錄</a:t>
            </a:r>
          </a:p>
        </p:txBody>
      </p:sp>
      <p:pic>
        <p:nvPicPr>
          <p:cNvPr id="48131" name="內容版面配置區 4" descr="開案記錄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28750"/>
            <a:ext cx="8229600" cy="52149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會議</a:t>
            </a:r>
            <a:r>
              <a:rPr lang="zh-TW" altLang="en-US" dirty="0" smtClean="0"/>
              <a:t>運用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出席者都清楚明白他人想法</a:t>
            </a:r>
            <a:endParaRPr lang="en-US" altLang="zh-TW" dirty="0" smtClean="0"/>
          </a:p>
          <a:p>
            <a:r>
              <a:rPr lang="zh-TW" altLang="en-US" dirty="0" smtClean="0"/>
              <a:t>出席者都可以對會議內容提供意見</a:t>
            </a:r>
            <a:endParaRPr lang="en-US" altLang="zh-TW" dirty="0" smtClean="0"/>
          </a:p>
          <a:p>
            <a:r>
              <a:rPr lang="zh-TW" altLang="en-US" dirty="0"/>
              <a:t>出席者因為都有</a:t>
            </a:r>
            <a:r>
              <a:rPr lang="zh-TW" altLang="en-US" dirty="0" smtClean="0"/>
              <a:t>貢獻因而激發熱忱與團隊士氣</a:t>
            </a:r>
            <a:endParaRPr lang="en-US" altLang="zh-TW" dirty="0" smtClean="0"/>
          </a:p>
          <a:p>
            <a:r>
              <a:rPr lang="zh-TW" altLang="en-US" dirty="0" smtClean="0"/>
              <a:t>出席者都可以</a:t>
            </a:r>
            <a:r>
              <a:rPr lang="zh-TW" altLang="en-US" dirty="0"/>
              <a:t>擁有完整的</a:t>
            </a:r>
            <a:r>
              <a:rPr lang="zh-TW" altLang="en-US" dirty="0" smtClean="0"/>
              <a:t>會議記錄，可以確認大家都正確了解並記憶會議內容</a:t>
            </a:r>
            <a:endParaRPr lang="en-US" altLang="zh-TW" dirty="0" smtClean="0"/>
          </a:p>
          <a:p>
            <a:r>
              <a:rPr lang="zh-TW" altLang="en-US" dirty="0"/>
              <a:t>因為心智</a:t>
            </a:r>
            <a:r>
              <a:rPr lang="zh-TW" altLang="en-US" dirty="0" smtClean="0"/>
              <a:t>圖是溝通工具，因此比起傳統會議方式，可以節省</a:t>
            </a:r>
            <a:r>
              <a:rPr lang="en-US" altLang="zh-TW" dirty="0" smtClean="0"/>
              <a:t>80</a:t>
            </a:r>
            <a:r>
              <a:rPr lang="zh-TW" altLang="en-US" dirty="0" smtClean="0"/>
              <a:t>％時間</a:t>
            </a:r>
            <a:endParaRPr lang="en-US" altLang="zh-TW" dirty="0" smtClean="0"/>
          </a:p>
          <a:p>
            <a:r>
              <a:rPr lang="zh-TW" altLang="en-US" dirty="0"/>
              <a:t>提昇達成目標的</a:t>
            </a:r>
            <a:r>
              <a:rPr lang="zh-TW" altLang="en-US" dirty="0" smtClean="0"/>
              <a:t>機率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71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進階技巧</a:t>
            </a:r>
            <a:r>
              <a:rPr lang="en-US" altLang="zh-TW" smtClean="0"/>
              <a:t>-</a:t>
            </a:r>
            <a:r>
              <a:rPr lang="zh-TW" altLang="en-US" smtClean="0"/>
              <a:t>會議記錄</a:t>
            </a:r>
          </a:p>
        </p:txBody>
      </p:sp>
      <p:pic>
        <p:nvPicPr>
          <p:cNvPr id="49155" name="內容版面配置區 3" descr="OX會議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268413"/>
            <a:ext cx="6985000" cy="52959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工作項目分析</a:t>
            </a:r>
            <a:r>
              <a:rPr lang="en-US" altLang="zh-TW" dirty="0" smtClean="0"/>
              <a:t>/</a:t>
            </a:r>
            <a:r>
              <a:rPr lang="zh-TW" altLang="en-US" dirty="0" smtClean="0"/>
              <a:t>交接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71" y="616776"/>
            <a:ext cx="7096072" cy="56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4" y="1783560"/>
            <a:ext cx="7791407" cy="45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3" y="1418800"/>
            <a:ext cx="9025128" cy="47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9" y="2167084"/>
            <a:ext cx="8959977" cy="35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參考書目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心智圖聖經（絕版了！！）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創意是這樣畫出來的（博誌）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超高效心智圖學習法（商周）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考上就靠心智圖（智富）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圖解心智圖．讓學習有效率（新手父母）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心智圖超簡單（晨星）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心智圖練習簿（晨星）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心智圖活用術（晨星）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你的第一本心智圖操作書（耶魯）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成人第一本心智圖練習本（耶魯）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常用軟體</a:t>
            </a:r>
          </a:p>
        </p:txBody>
      </p:sp>
      <p:sp>
        <p:nvSpPr>
          <p:cNvPr id="52227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電腦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Buzan's iMindMap </a:t>
            </a:r>
          </a:p>
          <a:p>
            <a:pPr lvl="1" eaLnBrk="1" hangingPunct="1"/>
            <a:r>
              <a:rPr lang="en-US" altLang="zh-TW" smtClean="0"/>
              <a:t>Mindjet MindManager </a:t>
            </a:r>
          </a:p>
          <a:p>
            <a:pPr lvl="1" eaLnBrk="1" hangingPunct="1"/>
            <a:r>
              <a:rPr lang="en-US" altLang="zh-TW" smtClean="0"/>
              <a:t>Free mind</a:t>
            </a:r>
          </a:p>
          <a:p>
            <a:pPr lvl="1"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I Pad </a:t>
            </a:r>
          </a:p>
          <a:p>
            <a:pPr lvl="1" eaLnBrk="1" hangingPunct="1"/>
            <a:r>
              <a:rPr lang="en-US" altLang="zh-TW" smtClean="0"/>
              <a:t>Mindjet</a:t>
            </a:r>
          </a:p>
          <a:p>
            <a:pPr lvl="1" eaLnBrk="1" hangingPunct="1"/>
            <a:r>
              <a:rPr lang="en-US" altLang="zh-TW" smtClean="0"/>
              <a:t>MindMeister</a:t>
            </a:r>
          </a:p>
          <a:p>
            <a:pPr lvl="1" eaLnBrk="1" hangingPunct="1"/>
            <a:r>
              <a:rPr lang="en-US" altLang="zh-TW" smtClean="0"/>
              <a:t>iMindMap HD (</a:t>
            </a:r>
            <a:r>
              <a:rPr lang="zh-TW" altLang="en-US" smtClean="0"/>
              <a:t>沒有買斷機制，有包月跟包年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我個人的</a:t>
            </a:r>
            <a:r>
              <a:rPr lang="en-US" altLang="zh-TW" dirty="0" smtClean="0"/>
              <a:t>FB</a:t>
            </a:r>
            <a:r>
              <a:rPr lang="zh-TW" altLang="en-US" dirty="0" smtClean="0"/>
              <a:t>，搜尋「周宗毅」或掃描下面</a:t>
            </a:r>
            <a:r>
              <a:rPr lang="en-US" altLang="zh-TW" dirty="0" smtClean="0"/>
              <a:t>QR CODE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加入啟動自我平衡工作室，將會知道相關最新課程</a:t>
            </a:r>
            <a:endParaRPr lang="zh-TW" altLang="en-US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20" y="3140968"/>
            <a:ext cx="2340000" cy="2340000"/>
          </a:xfrm>
        </p:spPr>
      </p:pic>
      <p:pic>
        <p:nvPicPr>
          <p:cNvPr id="13" name="內容版面配置區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02074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2237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29064" y="1268760"/>
            <a:ext cx="8175384" cy="4370040"/>
          </a:xfrm>
        </p:spPr>
        <p:txBody>
          <a:bodyPr/>
          <a:lstStyle/>
          <a:p>
            <a:pPr algn="ctr">
              <a:defRPr/>
            </a:pPr>
            <a:r>
              <a:rPr lang="zh-TW" altLang="en-US" smtClean="0"/>
              <a:t>今天課程到此結束</a:t>
            </a:r>
            <a:r>
              <a:rPr altLang="zh-TW" smtClean="0"/>
              <a:t>…</a:t>
            </a:r>
            <a:br>
              <a:rPr altLang="zh-TW" smtClean="0"/>
            </a:br>
            <a:r>
              <a:rPr altLang="zh-TW" smtClean="0"/>
              <a:t/>
            </a:r>
            <a:br>
              <a:rPr altLang="zh-TW" smtClean="0"/>
            </a:br>
            <a:r>
              <a:rPr lang="zh-TW" altLang="en-US" smtClean="0"/>
              <a:t>今天只是開始，剩下的腦內革命全靠自己的練習，讓自己的生活充滿心智圖吧！！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2081</TotalTime>
  <Words>1405</Words>
  <Application>Microsoft Office PowerPoint</Application>
  <PresentationFormat>如螢幕大小 (4:3)</PresentationFormat>
  <Paragraphs>238</Paragraphs>
  <Slides>95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95</vt:i4>
      </vt:variant>
    </vt:vector>
  </HeadingPairs>
  <TitlesOfParts>
    <vt:vector size="103" baseType="lpstr">
      <vt:lpstr>華康正顏楷體W5</vt:lpstr>
      <vt:lpstr>標楷體</vt:lpstr>
      <vt:lpstr>Arial</vt:lpstr>
      <vt:lpstr>Garamond</vt:lpstr>
      <vt:lpstr>Wingdings</vt:lpstr>
      <vt:lpstr>Wingdings 2</vt:lpstr>
      <vt:lpstr>Wingdings 3</vt:lpstr>
      <vt:lpstr>地鐵</vt:lpstr>
      <vt:lpstr>心智圖一日工作坊 </vt:lpstr>
      <vt:lpstr>請問  什麼是心智圖?  為什麼想學心智圖?  或是想用它來做什麼呢? </vt:lpstr>
      <vt:lpstr>這一次的課程內容</vt:lpstr>
      <vt:lpstr>PowerPoint 簡報</vt:lpstr>
      <vt:lpstr>PowerPoint 簡報</vt:lpstr>
      <vt:lpstr>自我介紹</vt:lpstr>
      <vt:lpstr>PowerPoint 簡報</vt:lpstr>
      <vt:lpstr>什麼是心智圖(mind map)</vt:lpstr>
      <vt:lpstr>PowerPoint 簡報</vt:lpstr>
      <vt:lpstr>心智圖放射狀的影子</vt:lpstr>
      <vt:lpstr>葉脈</vt:lpstr>
      <vt:lpstr>腦神經</vt:lpstr>
      <vt:lpstr>閃電</vt:lpstr>
      <vt:lpstr>樹根</vt:lpstr>
      <vt:lpstr>心智圖的優點</vt:lpstr>
      <vt:lpstr>PowerPoint 簡報</vt:lpstr>
      <vt:lpstr>在開始之前讓我們先認識一下我們腦袋的運作</vt:lpstr>
      <vt:lpstr>問題</vt:lpstr>
      <vt:lpstr>大多數人都忽略的秘密</vt:lpstr>
      <vt:lpstr>這些秘密包含了</vt:lpstr>
      <vt:lpstr>PowerPoint 簡報</vt:lpstr>
      <vt:lpstr>問題</vt:lpstr>
      <vt:lpstr>有發現嗎？</vt:lpstr>
      <vt:lpstr>所以再問大家讀書時期</vt:lpstr>
      <vt:lpstr>大家都是用哪一種筆記呢？  效果如何？</vt:lpstr>
      <vt:lpstr>達文西的筆記與心智圖</vt:lpstr>
      <vt:lpstr>繽紛的條列式與加入插圖的筆記</vt:lpstr>
      <vt:lpstr>大家用什麼方式記憶？</vt:lpstr>
      <vt:lpstr>以前用的這些方法覺得有效嗎？</vt:lpstr>
      <vt:lpstr>其實大家都沒看過大腦的使用手冊</vt:lpstr>
      <vt:lpstr>意識(短期記憶)的極限7+2原理</vt:lpstr>
      <vt:lpstr>測試一下</vt:lpstr>
      <vt:lpstr>腦袋記憶的極限7正負2原理</vt:lpstr>
      <vt:lpstr>請問，什麼是80/20法則?</vt:lpstr>
      <vt:lpstr>8020法則</vt:lpstr>
      <vt:lpstr>8020法則</vt:lpstr>
      <vt:lpstr>生活中的80/20法則</vt:lpstr>
      <vt:lpstr>文章中的80/20法則</vt:lpstr>
      <vt:lpstr>文章中的80/20法則</vt:lpstr>
      <vt:lpstr>回想一下小時候我們的學習</vt:lpstr>
      <vt:lpstr>所以重點是什麼？在哪裡？</vt:lpstr>
      <vt:lpstr>關鍵字！！！關鍵句！！！</vt:lpstr>
      <vt:lpstr>關鍵字句</vt:lpstr>
      <vt:lpstr>書面上關鍵字句的呈現方式</vt:lpstr>
      <vt:lpstr>製作心智圖常用的強調用法</vt:lpstr>
      <vt:lpstr>練習圈出「關鍵字」 </vt:lpstr>
      <vt:lpstr>開始學習如何畫心智圖</vt:lpstr>
      <vt:lpstr>規則0:沒有絕對標準的版本</vt:lpstr>
      <vt:lpstr>遊戲規則1:製作心智圖的原則</vt:lpstr>
      <vt:lpstr>遊戲規則2:直系架構或旁系?</vt:lpstr>
      <vt:lpstr>主從關係</vt:lpstr>
      <vt:lpstr>一般心智圖的限制</vt:lpstr>
      <vt:lpstr>問題與練習</vt:lpstr>
      <vt:lpstr>練習</vt:lpstr>
      <vt:lpstr>練習（階層化、分類思考）</vt:lpstr>
      <vt:lpstr>練習</vt:lpstr>
      <vt:lpstr>PowerPoint 簡報</vt:lpstr>
      <vt:lpstr>練習</vt:lpstr>
      <vt:lpstr>下午休息之前複習一下畫圖原則</vt:lpstr>
      <vt:lpstr>午休時間到……吃飯去吧！  下午是應用了!! </vt:lpstr>
      <vt:lpstr>心智圖的幾個重點提示</vt:lpstr>
      <vt:lpstr>PowerPoint 簡報</vt:lpstr>
      <vt:lpstr>PowerPoint 簡報</vt:lpstr>
      <vt:lpstr>PowerPoint 簡報</vt:lpstr>
      <vt:lpstr>心智圖一日工作坊-初階應用</vt:lpstr>
      <vt:lpstr>先從認識自己開始吧!!</vt:lpstr>
      <vt:lpstr>PowerPoint 簡報</vt:lpstr>
      <vt:lpstr>認識自己之後就可以築夢了!</vt:lpstr>
      <vt:lpstr>夢想清單</vt:lpstr>
      <vt:lpstr>進階技巧-擬定目標實踐步驟</vt:lpstr>
      <vt:lpstr>歸類排列</vt:lpstr>
      <vt:lpstr>在讀書上的應用</vt:lpstr>
      <vt:lpstr>艾賓浩斯記憶遺忘曲線</vt:lpstr>
      <vt:lpstr>進階技巧-快讀高手</vt:lpstr>
      <vt:lpstr>進階技巧-快讀高手-製作目錄心智圖</vt:lpstr>
      <vt:lpstr>練習製做目錄心智圖(書名:馴錢師)</vt:lpstr>
      <vt:lpstr> 我製作的目錄</vt:lpstr>
      <vt:lpstr>社工工作</vt:lpstr>
      <vt:lpstr>個案會談記錄的起初</vt:lpstr>
      <vt:lpstr>PowerPoint 簡報</vt:lpstr>
      <vt:lpstr>PowerPoint 簡報</vt:lpstr>
      <vt:lpstr>PowerPoint 簡報</vt:lpstr>
      <vt:lpstr>PowerPoint 簡報</vt:lpstr>
      <vt:lpstr>進階技巧-閃電做戰讀書會</vt:lpstr>
      <vt:lpstr>社工-即筆個案記錄</vt:lpstr>
      <vt:lpstr>會議運用</vt:lpstr>
      <vt:lpstr>進階技巧-會議記錄</vt:lpstr>
      <vt:lpstr>工作項目分析/交接</vt:lpstr>
      <vt:lpstr>PowerPoint 簡報</vt:lpstr>
      <vt:lpstr>PowerPoint 簡報</vt:lpstr>
      <vt:lpstr>PowerPoint 簡報</vt:lpstr>
      <vt:lpstr>參考書目</vt:lpstr>
      <vt:lpstr>常用軟體</vt:lpstr>
      <vt:lpstr>PowerPoint 簡報</vt:lpstr>
      <vt:lpstr>今天課程到此結束…  今天只是開始，剩下的腦內革命全靠自己的練習，讓自己的生活充滿心智圖吧！！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心智圖一日工作坊</dc:title>
  <dc:creator>delta</dc:creator>
  <cp:lastModifiedBy>user</cp:lastModifiedBy>
  <cp:revision>129</cp:revision>
  <dcterms:created xsi:type="dcterms:W3CDTF">2013-10-12T02:55:04Z</dcterms:created>
  <dcterms:modified xsi:type="dcterms:W3CDTF">2016-06-24T11:45:46Z</dcterms:modified>
</cp:coreProperties>
</file>