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42"/>
  </p:notesMasterIdLst>
  <p:sldIdLst>
    <p:sldId id="256" r:id="rId2"/>
    <p:sldId id="278" r:id="rId3"/>
    <p:sldId id="276" r:id="rId4"/>
    <p:sldId id="277" r:id="rId5"/>
    <p:sldId id="274" r:id="rId6"/>
    <p:sldId id="279" r:id="rId7"/>
    <p:sldId id="283" r:id="rId8"/>
    <p:sldId id="295" r:id="rId9"/>
    <p:sldId id="296" r:id="rId10"/>
    <p:sldId id="297" r:id="rId11"/>
    <p:sldId id="298" r:id="rId12"/>
    <p:sldId id="308" r:id="rId13"/>
    <p:sldId id="282" r:id="rId14"/>
    <p:sldId id="284" r:id="rId15"/>
    <p:sldId id="268" r:id="rId16"/>
    <p:sldId id="280" r:id="rId17"/>
    <p:sldId id="286" r:id="rId18"/>
    <p:sldId id="285" r:id="rId19"/>
    <p:sldId id="288" r:id="rId20"/>
    <p:sldId id="289" r:id="rId21"/>
    <p:sldId id="281" r:id="rId22"/>
    <p:sldId id="299" r:id="rId23"/>
    <p:sldId id="300" r:id="rId24"/>
    <p:sldId id="292" r:id="rId25"/>
    <p:sldId id="293" r:id="rId26"/>
    <p:sldId id="291" r:id="rId27"/>
    <p:sldId id="269" r:id="rId28"/>
    <p:sldId id="290" r:id="rId29"/>
    <p:sldId id="294" r:id="rId30"/>
    <p:sldId id="260" r:id="rId31"/>
    <p:sldId id="301" r:id="rId32"/>
    <p:sldId id="304" r:id="rId33"/>
    <p:sldId id="267" r:id="rId34"/>
    <p:sldId id="271" r:id="rId35"/>
    <p:sldId id="306" r:id="rId36"/>
    <p:sldId id="270" r:id="rId37"/>
    <p:sldId id="303" r:id="rId38"/>
    <p:sldId id="302" r:id="rId39"/>
    <p:sldId id="305" r:id="rId40"/>
    <p:sldId id="307" r:id="rId41"/>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55" d="100"/>
          <a:sy n="55" d="100"/>
        </p:scale>
        <p:origin x="-46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C4C358-3661-4259-BDE8-E5884F4C301B}"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A2858DE4-7D59-475F-B67A-E8AF57F09001}">
      <dgm:prSet phldrT="[文字]" custT="1"/>
      <dgm:spPr/>
      <dgm:t>
        <a:bodyPr/>
        <a:lstStyle/>
        <a:p>
          <a:r>
            <a:rPr lang="zh-TW" altLang="en-US" sz="4000" dirty="0" smtClean="0">
              <a:latin typeface="華康新特明體" panose="02020909000000000000" pitchFamily="49" charset="-120"/>
              <a:ea typeface="華康新特明體" panose="02020909000000000000" pitchFamily="49" charset="-120"/>
            </a:rPr>
            <a:t>育嬰留職</a:t>
          </a:r>
          <a:endParaRPr lang="en-US" altLang="zh-TW" sz="4000" dirty="0" smtClean="0">
            <a:latin typeface="華康新特明體" panose="02020909000000000000" pitchFamily="49" charset="-120"/>
            <a:ea typeface="華康新特明體" panose="02020909000000000000" pitchFamily="49" charset="-120"/>
          </a:endParaRPr>
        </a:p>
        <a:p>
          <a:r>
            <a:rPr lang="zh-TW" altLang="en-US" sz="4000" dirty="0" smtClean="0">
              <a:latin typeface="華康新特明體" panose="02020909000000000000" pitchFamily="49" charset="-120"/>
              <a:ea typeface="華康新特明體" panose="02020909000000000000" pitchFamily="49" charset="-120"/>
            </a:rPr>
            <a:t>停薪津貼</a:t>
          </a:r>
          <a:endParaRPr lang="zh-TW" altLang="en-US" sz="4000" dirty="0">
            <a:latin typeface="華康新特明體" panose="02020909000000000000" pitchFamily="49" charset="-120"/>
            <a:ea typeface="華康新特明體" panose="02020909000000000000" pitchFamily="49" charset="-120"/>
          </a:endParaRPr>
        </a:p>
      </dgm:t>
    </dgm:pt>
    <dgm:pt modelId="{77A8766F-669F-4650-AC19-2EDE6F2558DF}" type="parTrans" cxnId="{8E9E30CA-4AFE-4A25-9547-BB88454FAF3F}">
      <dgm:prSet/>
      <dgm:spPr/>
      <dgm:t>
        <a:bodyPr/>
        <a:lstStyle/>
        <a:p>
          <a:endParaRPr lang="zh-TW" altLang="en-US" sz="1400">
            <a:latin typeface="華康新特明體" panose="02020909000000000000" pitchFamily="49" charset="-120"/>
            <a:ea typeface="華康新特明體" panose="02020909000000000000" pitchFamily="49" charset="-120"/>
          </a:endParaRPr>
        </a:p>
      </dgm:t>
    </dgm:pt>
    <dgm:pt modelId="{DC3E4162-8EDA-4BE3-AB56-DFCA6BABF308}" type="sibTrans" cxnId="{8E9E30CA-4AFE-4A25-9547-BB88454FAF3F}">
      <dgm:prSet/>
      <dgm:spPr/>
      <dgm:t>
        <a:bodyPr/>
        <a:lstStyle/>
        <a:p>
          <a:endParaRPr lang="zh-TW" altLang="en-US" sz="1400">
            <a:latin typeface="華康新特明體" panose="02020909000000000000" pitchFamily="49" charset="-120"/>
            <a:ea typeface="華康新特明體" panose="02020909000000000000" pitchFamily="49" charset="-120"/>
          </a:endParaRPr>
        </a:p>
      </dgm:t>
    </dgm:pt>
    <dgm:pt modelId="{44E80BCC-3ECE-4B71-BD73-4E0AD90FA3B1}">
      <dgm:prSet phldrT="[文字]" custT="1"/>
      <dgm:spPr/>
      <dgm:t>
        <a:bodyPr/>
        <a:lstStyle/>
        <a:p>
          <a:r>
            <a:rPr lang="zh-TW" altLang="en-US" sz="1800" b="0" i="0" dirty="0" smtClean="0">
              <a:latin typeface="華康新特明體" panose="02020909000000000000" pitchFamily="49" charset="-120"/>
              <a:ea typeface="華康新特明體" panose="02020909000000000000" pitchFamily="49" charset="-120"/>
            </a:rPr>
            <a:t>平均月投保薪資</a:t>
          </a:r>
          <a:r>
            <a:rPr lang="en-US" altLang="zh-TW" sz="1800" b="0" i="0" dirty="0" smtClean="0">
              <a:latin typeface="華康新特明體" panose="02020909000000000000" pitchFamily="49" charset="-120"/>
              <a:ea typeface="華康新特明體" panose="02020909000000000000" pitchFamily="49" charset="-120"/>
            </a:rPr>
            <a:t>60%</a:t>
          </a:r>
          <a:r>
            <a:rPr lang="zh-TW" altLang="en-US" sz="1800" b="0" i="0" dirty="0" smtClean="0">
              <a:latin typeface="華康新特明體" panose="02020909000000000000" pitchFamily="49" charset="-120"/>
              <a:ea typeface="華康新特明體" panose="02020909000000000000" pitchFamily="49" charset="-120"/>
            </a:rPr>
            <a:t>計算</a:t>
          </a:r>
          <a:r>
            <a:rPr lang="en-US" altLang="zh-TW" sz="1800" b="0" i="0" dirty="0" smtClean="0">
              <a:latin typeface="華康新特明體" panose="02020909000000000000" pitchFamily="49" charset="-120"/>
              <a:ea typeface="華康新特明體" panose="02020909000000000000" pitchFamily="49" charset="-120"/>
            </a:rPr>
            <a:t>(</a:t>
          </a:r>
          <a:r>
            <a:rPr lang="zh-TW" altLang="en-US" sz="1800" b="0" i="0" dirty="0" smtClean="0">
              <a:latin typeface="華康新特明體" panose="02020909000000000000" pitchFamily="49" charset="-120"/>
              <a:ea typeface="華康新特明體" panose="02020909000000000000" pitchFamily="49" charset="-120"/>
            </a:rPr>
            <a:t>發</a:t>
          </a:r>
          <a:r>
            <a:rPr lang="en-US" altLang="zh-TW" sz="1800" b="0" i="0" dirty="0" smtClean="0">
              <a:latin typeface="華康新特明體" panose="02020909000000000000" pitchFamily="49" charset="-120"/>
              <a:ea typeface="華康新特明體" panose="02020909000000000000" pitchFamily="49" charset="-120"/>
            </a:rPr>
            <a:t>6</a:t>
          </a:r>
          <a:r>
            <a:rPr lang="zh-TW" altLang="en-US" sz="1800" b="0" i="0" dirty="0" smtClean="0">
              <a:latin typeface="華康新特明體" panose="02020909000000000000" pitchFamily="49" charset="-120"/>
              <a:ea typeface="華康新特明體" panose="02020909000000000000" pitchFamily="49" charset="-120"/>
            </a:rPr>
            <a:t>個月</a:t>
          </a:r>
          <a:r>
            <a:rPr lang="en-US" altLang="zh-TW" sz="1800" b="0" i="0" dirty="0" smtClean="0">
              <a:latin typeface="華康新特明體" panose="02020909000000000000" pitchFamily="49" charset="-120"/>
              <a:ea typeface="華康新特明體" panose="02020909000000000000" pitchFamily="49" charset="-120"/>
            </a:rPr>
            <a:t>)</a:t>
          </a:r>
          <a:r>
            <a:rPr lang="zh-TW" altLang="en-US" sz="1800" b="0" i="0" dirty="0" smtClean="0">
              <a:latin typeface="華康新特明體" panose="02020909000000000000" pitchFamily="49" charset="-120"/>
              <a:ea typeface="華康新特明體" panose="02020909000000000000" pitchFamily="49" charset="-120"/>
            </a:rPr>
            <a:t>。</a:t>
          </a:r>
          <a:endParaRPr lang="zh-TW" altLang="en-US" sz="1800" dirty="0">
            <a:latin typeface="華康新特明體" panose="02020909000000000000" pitchFamily="49" charset="-120"/>
            <a:ea typeface="華康新特明體" panose="02020909000000000000" pitchFamily="49" charset="-120"/>
          </a:endParaRPr>
        </a:p>
      </dgm:t>
    </dgm:pt>
    <dgm:pt modelId="{7D1A0D20-622C-4FD5-859D-800407BEE27F}" type="parTrans" cxnId="{D4622526-F4C9-4736-9E45-1C8DE19D4A66}">
      <dgm:prSet/>
      <dgm:spPr/>
      <dgm:t>
        <a:bodyPr/>
        <a:lstStyle/>
        <a:p>
          <a:endParaRPr lang="zh-TW" altLang="en-US" sz="1400">
            <a:latin typeface="華康新特明體" panose="02020909000000000000" pitchFamily="49" charset="-120"/>
            <a:ea typeface="華康新特明體" panose="02020909000000000000" pitchFamily="49" charset="-120"/>
          </a:endParaRPr>
        </a:p>
      </dgm:t>
    </dgm:pt>
    <dgm:pt modelId="{33D7A0E3-0F76-49DA-9D83-59BB2EC211F2}" type="sibTrans" cxnId="{D4622526-F4C9-4736-9E45-1C8DE19D4A66}">
      <dgm:prSet/>
      <dgm:spPr/>
      <dgm:t>
        <a:bodyPr/>
        <a:lstStyle/>
        <a:p>
          <a:endParaRPr lang="zh-TW" altLang="en-US" sz="1400">
            <a:latin typeface="華康新特明體" panose="02020909000000000000" pitchFamily="49" charset="-120"/>
            <a:ea typeface="華康新特明體" panose="02020909000000000000" pitchFamily="49" charset="-120"/>
          </a:endParaRPr>
        </a:p>
      </dgm:t>
    </dgm:pt>
    <dgm:pt modelId="{AFFF2AB2-746B-42FC-9815-82DC2C99D805}">
      <dgm:prSet phldrT="[文字]" custT="1"/>
      <dgm:spPr/>
      <dgm:t>
        <a:bodyPr/>
        <a:lstStyle/>
        <a:p>
          <a:r>
            <a:rPr lang="zh-TW" altLang="en-US" sz="1800" dirty="0" smtClean="0">
              <a:solidFill>
                <a:schemeClr val="tx1"/>
              </a:solidFill>
              <a:latin typeface="華康新特明體" panose="02020909000000000000" pitchFamily="49" charset="-120"/>
              <a:ea typeface="華康新特明體" panose="02020909000000000000" pitchFamily="49" charset="-120"/>
            </a:rPr>
            <a:t>育嬰留停時間：子女三歲前可申請</a:t>
          </a:r>
          <a:r>
            <a:rPr lang="en-US" altLang="zh-TW" sz="1800" dirty="0" smtClean="0">
              <a:solidFill>
                <a:schemeClr val="tx1"/>
              </a:solidFill>
              <a:latin typeface="華康新特明體" panose="02020909000000000000" pitchFamily="49" charset="-120"/>
              <a:ea typeface="華康新特明體" panose="02020909000000000000" pitchFamily="49" charset="-120"/>
            </a:rPr>
            <a:t>,</a:t>
          </a:r>
          <a:r>
            <a:rPr lang="zh-TW" altLang="en-US" sz="1800" dirty="0" smtClean="0">
              <a:solidFill>
                <a:schemeClr val="tx1"/>
              </a:solidFill>
              <a:latin typeface="華康新特明體" panose="02020909000000000000" pitchFamily="49" charset="-120"/>
              <a:ea typeface="華康新特明體" panose="02020909000000000000" pitchFamily="49" charset="-120"/>
            </a:rPr>
            <a:t>最多</a:t>
          </a:r>
          <a:r>
            <a:rPr lang="en-US" altLang="zh-TW" sz="1800" dirty="0" smtClean="0">
              <a:solidFill>
                <a:schemeClr val="tx1"/>
              </a:solidFill>
              <a:latin typeface="華康新特明體" panose="02020909000000000000" pitchFamily="49" charset="-120"/>
              <a:ea typeface="華康新特明體" panose="02020909000000000000" pitchFamily="49" charset="-120"/>
            </a:rPr>
            <a:t>2</a:t>
          </a:r>
          <a:r>
            <a:rPr lang="zh-TW" altLang="en-US" sz="1800" dirty="0" smtClean="0">
              <a:solidFill>
                <a:schemeClr val="tx1"/>
              </a:solidFill>
              <a:latin typeface="華康新特明體" panose="02020909000000000000" pitchFamily="49" charset="-120"/>
              <a:ea typeface="華康新特明體" panose="02020909000000000000" pitchFamily="49" charset="-120"/>
            </a:rPr>
            <a:t>年。</a:t>
          </a:r>
          <a:endParaRPr lang="zh-TW" altLang="en-US" sz="1800" dirty="0">
            <a:solidFill>
              <a:schemeClr val="tx1"/>
            </a:solidFill>
            <a:latin typeface="華康新特明體" panose="02020909000000000000" pitchFamily="49" charset="-120"/>
            <a:ea typeface="華康新特明體" panose="02020909000000000000" pitchFamily="49" charset="-120"/>
          </a:endParaRPr>
        </a:p>
      </dgm:t>
    </dgm:pt>
    <dgm:pt modelId="{911A963D-A895-4DE1-B17F-4FEB6C6D612B}" type="parTrans" cxnId="{3F3B0AF5-A938-4C4F-8490-02FC9BB28B4C}">
      <dgm:prSet/>
      <dgm:spPr/>
      <dgm:t>
        <a:bodyPr/>
        <a:lstStyle/>
        <a:p>
          <a:endParaRPr lang="zh-TW" altLang="en-US" sz="1400">
            <a:latin typeface="華康新特明體" panose="02020909000000000000" pitchFamily="49" charset="-120"/>
            <a:ea typeface="華康新特明體" panose="02020909000000000000" pitchFamily="49" charset="-120"/>
          </a:endParaRPr>
        </a:p>
      </dgm:t>
    </dgm:pt>
    <dgm:pt modelId="{9B104E27-0C97-4BBB-99BC-0B75E3C8C5DC}" type="sibTrans" cxnId="{3F3B0AF5-A938-4C4F-8490-02FC9BB28B4C}">
      <dgm:prSet/>
      <dgm:spPr/>
      <dgm:t>
        <a:bodyPr/>
        <a:lstStyle/>
        <a:p>
          <a:endParaRPr lang="zh-TW" altLang="en-US" sz="1400">
            <a:latin typeface="華康新特明體" panose="02020909000000000000" pitchFamily="49" charset="-120"/>
            <a:ea typeface="華康新特明體" panose="02020909000000000000" pitchFamily="49" charset="-120"/>
          </a:endParaRPr>
        </a:p>
      </dgm:t>
    </dgm:pt>
    <dgm:pt modelId="{9D8EE202-82A2-4E90-A6B4-20BD5C3CA710}">
      <dgm:prSet phldrT="[文字]" custT="1"/>
      <dgm:spPr/>
      <dgm:t>
        <a:bodyPr/>
        <a:lstStyle/>
        <a:p>
          <a:r>
            <a:rPr lang="zh-TW" altLang="en-US" sz="4000" dirty="0" smtClean="0">
              <a:latin typeface="華康新特明體" panose="02020909000000000000" pitchFamily="49" charset="-120"/>
              <a:ea typeface="華康新特明體" panose="02020909000000000000" pitchFamily="49" charset="-120"/>
            </a:rPr>
            <a:t>生育給付</a:t>
          </a:r>
          <a:endParaRPr lang="zh-TW" altLang="en-US" sz="4000" dirty="0">
            <a:latin typeface="華康新特明體" panose="02020909000000000000" pitchFamily="49" charset="-120"/>
            <a:ea typeface="華康新特明體" panose="02020909000000000000" pitchFamily="49" charset="-120"/>
          </a:endParaRPr>
        </a:p>
      </dgm:t>
    </dgm:pt>
    <dgm:pt modelId="{8E52D57D-A821-4985-B038-1E0C69788E82}" type="parTrans" cxnId="{EE37FA5B-4657-4215-AAF4-5D494925FE2B}">
      <dgm:prSet/>
      <dgm:spPr/>
      <dgm:t>
        <a:bodyPr/>
        <a:lstStyle/>
        <a:p>
          <a:endParaRPr lang="zh-TW" altLang="en-US" sz="1400">
            <a:latin typeface="華康新特明體" panose="02020909000000000000" pitchFamily="49" charset="-120"/>
            <a:ea typeface="華康新特明體" panose="02020909000000000000" pitchFamily="49" charset="-120"/>
          </a:endParaRPr>
        </a:p>
      </dgm:t>
    </dgm:pt>
    <dgm:pt modelId="{72799B54-7B0D-4D01-A968-B76557404786}" type="sibTrans" cxnId="{EE37FA5B-4657-4215-AAF4-5D494925FE2B}">
      <dgm:prSet/>
      <dgm:spPr/>
      <dgm:t>
        <a:bodyPr/>
        <a:lstStyle/>
        <a:p>
          <a:endParaRPr lang="zh-TW" altLang="en-US" sz="1400">
            <a:latin typeface="華康新特明體" panose="02020909000000000000" pitchFamily="49" charset="-120"/>
            <a:ea typeface="華康新特明體" panose="02020909000000000000" pitchFamily="49" charset="-120"/>
          </a:endParaRPr>
        </a:p>
      </dgm:t>
    </dgm:pt>
    <dgm:pt modelId="{F0BCA398-EA5D-486D-ABE1-7BC158717140}">
      <dgm:prSet phldrT="[文字]" custT="1"/>
      <dgm:spPr/>
      <dgm:t>
        <a:bodyPr/>
        <a:lstStyle/>
        <a:p>
          <a:pPr>
            <a:lnSpc>
              <a:spcPts val="2600"/>
            </a:lnSpc>
          </a:pPr>
          <a:r>
            <a:rPr lang="zh-TW" altLang="en-US" sz="1600" b="0" i="0" dirty="0" smtClean="0">
              <a:latin typeface="華康新特明體" panose="02020909000000000000" pitchFamily="49" charset="-120"/>
              <a:ea typeface="華康新特明體" panose="02020909000000000000" pitchFamily="49" charset="-120"/>
            </a:rPr>
            <a:t>高雄市為例：同一父或母所生之前二名新生兒，每一新生兒發給生育津貼</a:t>
          </a:r>
          <a:r>
            <a:rPr lang="zh-TW" altLang="en-US" sz="1600" b="0" i="0" dirty="0" smtClean="0">
              <a:solidFill>
                <a:srgbClr val="FF0000"/>
              </a:solidFill>
              <a:latin typeface="華康新特明體" panose="02020909000000000000" pitchFamily="49" charset="-120"/>
              <a:ea typeface="華康新特明體" panose="02020909000000000000" pitchFamily="49" charset="-120"/>
            </a:rPr>
            <a:t>新臺幣六千元</a:t>
          </a:r>
          <a:r>
            <a:rPr lang="en-US" altLang="zh-TW" sz="1600" b="0" i="0" dirty="0" smtClean="0">
              <a:solidFill>
                <a:srgbClr val="FF0000"/>
              </a:solidFill>
              <a:latin typeface="華康新特明體" panose="02020909000000000000" pitchFamily="49" charset="-120"/>
              <a:ea typeface="華康新特明體" panose="02020909000000000000" pitchFamily="49" charset="-120"/>
            </a:rPr>
            <a:t>(</a:t>
          </a:r>
          <a:r>
            <a:rPr lang="zh-TW" altLang="en-US" sz="1600" b="0" i="0" dirty="0" smtClean="0">
              <a:solidFill>
                <a:srgbClr val="FF0000"/>
              </a:solidFill>
              <a:latin typeface="華康新特明體" panose="02020909000000000000" pitchFamily="49" charset="-120"/>
              <a:ea typeface="華康新特明體" panose="02020909000000000000" pitchFamily="49" charset="-120"/>
            </a:rPr>
            <a:t>前</a:t>
          </a:r>
          <a:r>
            <a:rPr lang="en-US" altLang="zh-TW" sz="1600" b="0" i="0" dirty="0" smtClean="0">
              <a:solidFill>
                <a:srgbClr val="FF0000"/>
              </a:solidFill>
              <a:latin typeface="華康新特明體" panose="02020909000000000000" pitchFamily="49" charset="-120"/>
              <a:ea typeface="華康新特明體" panose="02020909000000000000" pitchFamily="49" charset="-120"/>
            </a:rPr>
            <a:t>1,2</a:t>
          </a:r>
          <a:r>
            <a:rPr lang="zh-TW" altLang="en-US" sz="1600" b="0" i="0" dirty="0" smtClean="0">
              <a:solidFill>
                <a:srgbClr val="FF0000"/>
              </a:solidFill>
              <a:latin typeface="華康新特明體" panose="02020909000000000000" pitchFamily="49" charset="-120"/>
              <a:ea typeface="華康新特明體" panose="02020909000000000000" pitchFamily="49" charset="-120"/>
            </a:rPr>
            <a:t>胎</a:t>
          </a:r>
          <a:r>
            <a:rPr lang="en-US" altLang="zh-TW" sz="1600" b="0" i="0" dirty="0" smtClean="0">
              <a:solidFill>
                <a:srgbClr val="FF0000"/>
              </a:solidFill>
              <a:latin typeface="華康新特明體" panose="02020909000000000000" pitchFamily="49" charset="-120"/>
              <a:ea typeface="華康新特明體" panose="02020909000000000000" pitchFamily="49" charset="-120"/>
            </a:rPr>
            <a:t>)</a:t>
          </a:r>
          <a:r>
            <a:rPr lang="zh-TW" altLang="en-US" sz="1600" b="0" i="0" dirty="0" smtClean="0">
              <a:latin typeface="華康新特明體" panose="02020909000000000000" pitchFamily="49" charset="-120"/>
              <a:ea typeface="華康新特明體" panose="02020909000000000000" pitchFamily="49" charset="-120"/>
            </a:rPr>
            <a:t>；第三名以後之新生兒，每一新生兒發給生育津貼新臺幣</a:t>
          </a:r>
          <a:r>
            <a:rPr lang="zh-TW" altLang="en-US" sz="1600" b="0" i="0" dirty="0" smtClean="0">
              <a:solidFill>
                <a:srgbClr val="FF0000"/>
              </a:solidFill>
              <a:latin typeface="華康新特明體" panose="02020909000000000000" pitchFamily="49" charset="-120"/>
              <a:ea typeface="華康新特明體" panose="02020909000000000000" pitchFamily="49" charset="-120"/>
            </a:rPr>
            <a:t>四萬六千元</a:t>
          </a:r>
          <a:r>
            <a:rPr lang="en-US" altLang="zh-TW" sz="1600" b="0" i="0" dirty="0" smtClean="0">
              <a:solidFill>
                <a:srgbClr val="FF0000"/>
              </a:solidFill>
              <a:latin typeface="華康新特明體" panose="02020909000000000000" pitchFamily="49" charset="-120"/>
              <a:ea typeface="華康新特明體" panose="02020909000000000000" pitchFamily="49" charset="-120"/>
            </a:rPr>
            <a:t>(3</a:t>
          </a:r>
          <a:r>
            <a:rPr lang="zh-TW" altLang="en-US" sz="1600" b="0" i="0" dirty="0" smtClean="0">
              <a:solidFill>
                <a:srgbClr val="FF0000"/>
              </a:solidFill>
              <a:latin typeface="華康新特明體" panose="02020909000000000000" pitchFamily="49" charset="-120"/>
              <a:ea typeface="華康新特明體" panose="02020909000000000000" pitchFamily="49" charset="-120"/>
            </a:rPr>
            <a:t>貽後</a:t>
          </a:r>
          <a:r>
            <a:rPr lang="en-US" altLang="zh-TW" sz="1600" b="0" i="0" dirty="0" smtClean="0">
              <a:solidFill>
                <a:srgbClr val="FF0000"/>
              </a:solidFill>
              <a:latin typeface="華康新特明體" panose="02020909000000000000" pitchFamily="49" charset="-120"/>
              <a:ea typeface="華康新特明體" panose="02020909000000000000" pitchFamily="49" charset="-120"/>
            </a:rPr>
            <a:t>)</a:t>
          </a:r>
          <a:r>
            <a:rPr lang="zh-TW" altLang="en-US" sz="1600" b="0" i="0" dirty="0" smtClean="0">
              <a:latin typeface="華康新特明體" panose="02020909000000000000" pitchFamily="49" charset="-120"/>
              <a:ea typeface="華康新特明體" panose="02020909000000000000" pitchFamily="49" charset="-120"/>
            </a:rPr>
            <a:t>。</a:t>
          </a:r>
          <a:endParaRPr lang="zh-TW" altLang="en-US" sz="1600" dirty="0">
            <a:latin typeface="華康新特明體" panose="02020909000000000000" pitchFamily="49" charset="-120"/>
            <a:ea typeface="華康新特明體" panose="02020909000000000000" pitchFamily="49" charset="-120"/>
          </a:endParaRPr>
        </a:p>
      </dgm:t>
    </dgm:pt>
    <dgm:pt modelId="{9A96C3ED-2451-4BFE-9E91-B7ED604079D0}" type="parTrans" cxnId="{DAFF9B43-2752-422C-9455-0667C7F6ED8C}">
      <dgm:prSet/>
      <dgm:spPr/>
      <dgm:t>
        <a:bodyPr/>
        <a:lstStyle/>
        <a:p>
          <a:endParaRPr lang="zh-TW" altLang="en-US" sz="1400">
            <a:latin typeface="華康新特明體" panose="02020909000000000000" pitchFamily="49" charset="-120"/>
            <a:ea typeface="華康新特明體" panose="02020909000000000000" pitchFamily="49" charset="-120"/>
          </a:endParaRPr>
        </a:p>
      </dgm:t>
    </dgm:pt>
    <dgm:pt modelId="{695BA27E-69E8-40D3-B7F5-00F2733E3E2A}" type="sibTrans" cxnId="{DAFF9B43-2752-422C-9455-0667C7F6ED8C}">
      <dgm:prSet/>
      <dgm:spPr/>
      <dgm:t>
        <a:bodyPr/>
        <a:lstStyle/>
        <a:p>
          <a:endParaRPr lang="zh-TW" altLang="en-US" sz="1400">
            <a:latin typeface="華康新特明體" panose="02020909000000000000" pitchFamily="49" charset="-120"/>
            <a:ea typeface="華康新特明體" panose="02020909000000000000" pitchFamily="49" charset="-120"/>
          </a:endParaRPr>
        </a:p>
      </dgm:t>
    </dgm:pt>
    <dgm:pt modelId="{44A95643-E91F-4317-889C-B58D920B498F}">
      <dgm:prSet phldrT="[文字]" custT="1"/>
      <dgm:spPr/>
      <dgm:t>
        <a:bodyPr/>
        <a:lstStyle/>
        <a:p>
          <a:r>
            <a:rPr lang="zh-TW" altLang="en-US" sz="4000" dirty="0" smtClean="0">
              <a:latin typeface="華康新特明體" panose="02020909000000000000" pitchFamily="49" charset="-120"/>
              <a:ea typeface="華康新特明體" panose="02020909000000000000" pitchFamily="49" charset="-120"/>
            </a:rPr>
            <a:t>長期照顧</a:t>
          </a:r>
          <a:endParaRPr lang="zh-TW" altLang="en-US" sz="4000" dirty="0">
            <a:latin typeface="華康新特明體" panose="02020909000000000000" pitchFamily="49" charset="-120"/>
            <a:ea typeface="華康新特明體" panose="02020909000000000000" pitchFamily="49" charset="-120"/>
          </a:endParaRPr>
        </a:p>
      </dgm:t>
    </dgm:pt>
    <dgm:pt modelId="{2098E5A1-38D1-4542-B6BA-EA6222F966CF}" type="parTrans" cxnId="{4055EED9-DD5E-462E-AFF1-42BC9DD63893}">
      <dgm:prSet/>
      <dgm:spPr/>
      <dgm:t>
        <a:bodyPr/>
        <a:lstStyle/>
        <a:p>
          <a:endParaRPr lang="zh-TW" altLang="en-US" sz="1400">
            <a:latin typeface="華康新特明體" panose="02020909000000000000" pitchFamily="49" charset="-120"/>
            <a:ea typeface="華康新特明體" panose="02020909000000000000" pitchFamily="49" charset="-120"/>
          </a:endParaRPr>
        </a:p>
      </dgm:t>
    </dgm:pt>
    <dgm:pt modelId="{14B373AE-50E4-4126-B1F6-8E5BFD5D43CF}" type="sibTrans" cxnId="{4055EED9-DD5E-462E-AFF1-42BC9DD63893}">
      <dgm:prSet/>
      <dgm:spPr/>
      <dgm:t>
        <a:bodyPr/>
        <a:lstStyle/>
        <a:p>
          <a:endParaRPr lang="zh-TW" altLang="en-US" sz="1400">
            <a:latin typeface="華康新特明體" panose="02020909000000000000" pitchFamily="49" charset="-120"/>
            <a:ea typeface="華康新特明體" panose="02020909000000000000" pitchFamily="49" charset="-120"/>
          </a:endParaRPr>
        </a:p>
      </dgm:t>
    </dgm:pt>
    <dgm:pt modelId="{182E5FAD-457F-4861-9760-4D7D99D39AD7}">
      <dgm:prSet phldrT="[文字]" custT="1"/>
      <dgm:spPr/>
      <dgm:t>
        <a:bodyPr/>
        <a:lstStyle/>
        <a:p>
          <a:r>
            <a:rPr lang="zh-TW" altLang="en-US" sz="2400" dirty="0" smtClean="0">
              <a:latin typeface="華康新特明體" panose="02020909000000000000" pitchFamily="49" charset="-120"/>
              <a:ea typeface="華康新特明體" panose="02020909000000000000" pitchFamily="49" charset="-120"/>
            </a:rPr>
            <a:t>喘息服務。</a:t>
          </a:r>
          <a:endParaRPr lang="zh-TW" altLang="en-US" sz="2400" dirty="0">
            <a:latin typeface="華康新特明體" panose="02020909000000000000" pitchFamily="49" charset="-120"/>
            <a:ea typeface="華康新特明體" panose="02020909000000000000" pitchFamily="49" charset="-120"/>
          </a:endParaRPr>
        </a:p>
      </dgm:t>
    </dgm:pt>
    <dgm:pt modelId="{F2B37295-7DEE-4BE2-963C-0AE45F6B4200}" type="parTrans" cxnId="{1A976E26-8115-4395-9718-C9F5D422379E}">
      <dgm:prSet/>
      <dgm:spPr/>
      <dgm:t>
        <a:bodyPr/>
        <a:lstStyle/>
        <a:p>
          <a:endParaRPr lang="zh-TW" altLang="en-US" sz="1400">
            <a:latin typeface="華康新特明體" panose="02020909000000000000" pitchFamily="49" charset="-120"/>
            <a:ea typeface="華康新特明體" panose="02020909000000000000" pitchFamily="49" charset="-120"/>
          </a:endParaRPr>
        </a:p>
      </dgm:t>
    </dgm:pt>
    <dgm:pt modelId="{24A9A2EE-2430-44E6-98B7-0F9D35C2F630}" type="sibTrans" cxnId="{1A976E26-8115-4395-9718-C9F5D422379E}">
      <dgm:prSet/>
      <dgm:spPr/>
      <dgm:t>
        <a:bodyPr/>
        <a:lstStyle/>
        <a:p>
          <a:endParaRPr lang="zh-TW" altLang="en-US" sz="1400">
            <a:latin typeface="華康新特明體" panose="02020909000000000000" pitchFamily="49" charset="-120"/>
            <a:ea typeface="華康新特明體" panose="02020909000000000000" pitchFamily="49" charset="-120"/>
          </a:endParaRPr>
        </a:p>
      </dgm:t>
    </dgm:pt>
    <dgm:pt modelId="{0851EAF0-F211-4712-873A-2061951B7194}">
      <dgm:prSet phldrT="[文字]" custT="1"/>
      <dgm:spPr/>
      <dgm:t>
        <a:bodyPr/>
        <a:lstStyle/>
        <a:p>
          <a:r>
            <a:rPr lang="zh-TW" altLang="en-US" sz="2400" dirty="0" smtClean="0">
              <a:latin typeface="華康新特明體" panose="02020909000000000000" pitchFamily="49" charset="-120"/>
              <a:ea typeface="華康新特明體" panose="02020909000000000000" pitchFamily="49" charset="-120"/>
            </a:rPr>
            <a:t>居家服務。</a:t>
          </a:r>
          <a:endParaRPr lang="zh-TW" altLang="en-US" sz="2400" dirty="0">
            <a:latin typeface="華康新特明體" panose="02020909000000000000" pitchFamily="49" charset="-120"/>
            <a:ea typeface="華康新特明體" panose="02020909000000000000" pitchFamily="49" charset="-120"/>
          </a:endParaRPr>
        </a:p>
      </dgm:t>
    </dgm:pt>
    <dgm:pt modelId="{3400B0BE-01C3-4878-BC77-7F77C3F87C8D}" type="parTrans" cxnId="{A48862B9-3A98-4FC4-9B23-E1A992F99639}">
      <dgm:prSet/>
      <dgm:spPr/>
      <dgm:t>
        <a:bodyPr/>
        <a:lstStyle/>
        <a:p>
          <a:endParaRPr lang="zh-TW" altLang="en-US">
            <a:latin typeface="華康新特明體" panose="02020909000000000000" pitchFamily="49" charset="-120"/>
            <a:ea typeface="華康新特明體" panose="02020909000000000000" pitchFamily="49" charset="-120"/>
          </a:endParaRPr>
        </a:p>
      </dgm:t>
    </dgm:pt>
    <dgm:pt modelId="{A57D5B89-A654-4647-9A3A-7A5FE814C856}" type="sibTrans" cxnId="{A48862B9-3A98-4FC4-9B23-E1A992F99639}">
      <dgm:prSet/>
      <dgm:spPr/>
      <dgm:t>
        <a:bodyPr/>
        <a:lstStyle/>
        <a:p>
          <a:endParaRPr lang="zh-TW" altLang="en-US">
            <a:latin typeface="華康新特明體" panose="02020909000000000000" pitchFamily="49" charset="-120"/>
            <a:ea typeface="華康新特明體" panose="02020909000000000000" pitchFamily="49" charset="-120"/>
          </a:endParaRPr>
        </a:p>
      </dgm:t>
    </dgm:pt>
    <dgm:pt modelId="{C6BC2255-F2AB-4DA7-8BD9-C44F8E8A91E1}" type="pres">
      <dgm:prSet presAssocID="{80C4C358-3661-4259-BDE8-E5884F4C301B}" presName="Name0" presStyleCnt="0">
        <dgm:presLayoutVars>
          <dgm:dir/>
          <dgm:animLvl val="lvl"/>
          <dgm:resizeHandles val="exact"/>
        </dgm:presLayoutVars>
      </dgm:prSet>
      <dgm:spPr/>
      <dgm:t>
        <a:bodyPr/>
        <a:lstStyle/>
        <a:p>
          <a:endParaRPr lang="zh-TW" altLang="en-US"/>
        </a:p>
      </dgm:t>
    </dgm:pt>
    <dgm:pt modelId="{01761C8A-B1BD-4465-8365-C5C6B84B7928}" type="pres">
      <dgm:prSet presAssocID="{A2858DE4-7D59-475F-B67A-E8AF57F09001}" presName="linNode" presStyleCnt="0"/>
      <dgm:spPr/>
    </dgm:pt>
    <dgm:pt modelId="{C08EC0A9-122C-4528-93C9-5323EBD6D99B}" type="pres">
      <dgm:prSet presAssocID="{A2858DE4-7D59-475F-B67A-E8AF57F09001}" presName="parentText" presStyleLbl="node1" presStyleIdx="0" presStyleCnt="3">
        <dgm:presLayoutVars>
          <dgm:chMax val="1"/>
          <dgm:bulletEnabled val="1"/>
        </dgm:presLayoutVars>
      </dgm:prSet>
      <dgm:spPr/>
      <dgm:t>
        <a:bodyPr/>
        <a:lstStyle/>
        <a:p>
          <a:endParaRPr lang="zh-TW" altLang="en-US"/>
        </a:p>
      </dgm:t>
    </dgm:pt>
    <dgm:pt modelId="{FDEE0A83-A911-4A1E-9CAD-2E09FDB39EBC}" type="pres">
      <dgm:prSet presAssocID="{A2858DE4-7D59-475F-B67A-E8AF57F09001}" presName="descendantText" presStyleLbl="alignAccFollowNode1" presStyleIdx="0" presStyleCnt="3">
        <dgm:presLayoutVars>
          <dgm:bulletEnabled val="1"/>
        </dgm:presLayoutVars>
      </dgm:prSet>
      <dgm:spPr/>
      <dgm:t>
        <a:bodyPr/>
        <a:lstStyle/>
        <a:p>
          <a:endParaRPr lang="zh-TW" altLang="en-US"/>
        </a:p>
      </dgm:t>
    </dgm:pt>
    <dgm:pt modelId="{4AFA2FF3-92B9-42B8-8B7D-3A980AEC696B}" type="pres">
      <dgm:prSet presAssocID="{DC3E4162-8EDA-4BE3-AB56-DFCA6BABF308}" presName="sp" presStyleCnt="0"/>
      <dgm:spPr/>
    </dgm:pt>
    <dgm:pt modelId="{E37B29F5-3161-47C8-80C3-1C9F33C11806}" type="pres">
      <dgm:prSet presAssocID="{9D8EE202-82A2-4E90-A6B4-20BD5C3CA710}" presName="linNode" presStyleCnt="0"/>
      <dgm:spPr/>
    </dgm:pt>
    <dgm:pt modelId="{4D241FAB-C0CD-4757-B47B-154C9D90E0C0}" type="pres">
      <dgm:prSet presAssocID="{9D8EE202-82A2-4E90-A6B4-20BD5C3CA710}" presName="parentText" presStyleLbl="node1" presStyleIdx="1" presStyleCnt="3">
        <dgm:presLayoutVars>
          <dgm:chMax val="1"/>
          <dgm:bulletEnabled val="1"/>
        </dgm:presLayoutVars>
      </dgm:prSet>
      <dgm:spPr/>
      <dgm:t>
        <a:bodyPr/>
        <a:lstStyle/>
        <a:p>
          <a:endParaRPr lang="zh-TW" altLang="en-US"/>
        </a:p>
      </dgm:t>
    </dgm:pt>
    <dgm:pt modelId="{729429EA-2448-4AD4-8755-5BC05BFF54DF}" type="pres">
      <dgm:prSet presAssocID="{9D8EE202-82A2-4E90-A6B4-20BD5C3CA710}" presName="descendantText" presStyleLbl="alignAccFollowNode1" presStyleIdx="1" presStyleCnt="3">
        <dgm:presLayoutVars>
          <dgm:bulletEnabled val="1"/>
        </dgm:presLayoutVars>
      </dgm:prSet>
      <dgm:spPr/>
      <dgm:t>
        <a:bodyPr/>
        <a:lstStyle/>
        <a:p>
          <a:endParaRPr lang="zh-TW" altLang="en-US"/>
        </a:p>
      </dgm:t>
    </dgm:pt>
    <dgm:pt modelId="{C95EEF78-007C-49F0-BCBE-07E4BF6D1F7B}" type="pres">
      <dgm:prSet presAssocID="{72799B54-7B0D-4D01-A968-B76557404786}" presName="sp" presStyleCnt="0"/>
      <dgm:spPr/>
    </dgm:pt>
    <dgm:pt modelId="{6167A04A-D28E-44AE-9678-C4A438A00406}" type="pres">
      <dgm:prSet presAssocID="{44A95643-E91F-4317-889C-B58D920B498F}" presName="linNode" presStyleCnt="0"/>
      <dgm:spPr/>
    </dgm:pt>
    <dgm:pt modelId="{6790651C-F842-46D2-9FA9-D9E7FBE022CB}" type="pres">
      <dgm:prSet presAssocID="{44A95643-E91F-4317-889C-B58D920B498F}" presName="parentText" presStyleLbl="node1" presStyleIdx="2" presStyleCnt="3">
        <dgm:presLayoutVars>
          <dgm:chMax val="1"/>
          <dgm:bulletEnabled val="1"/>
        </dgm:presLayoutVars>
      </dgm:prSet>
      <dgm:spPr/>
      <dgm:t>
        <a:bodyPr/>
        <a:lstStyle/>
        <a:p>
          <a:endParaRPr lang="zh-TW" altLang="en-US"/>
        </a:p>
      </dgm:t>
    </dgm:pt>
    <dgm:pt modelId="{8F5B7CEA-162F-446F-BEB4-20D1E732A214}" type="pres">
      <dgm:prSet presAssocID="{44A95643-E91F-4317-889C-B58D920B498F}" presName="descendantText" presStyleLbl="alignAccFollowNode1" presStyleIdx="2" presStyleCnt="3">
        <dgm:presLayoutVars>
          <dgm:bulletEnabled val="1"/>
        </dgm:presLayoutVars>
      </dgm:prSet>
      <dgm:spPr/>
      <dgm:t>
        <a:bodyPr/>
        <a:lstStyle/>
        <a:p>
          <a:endParaRPr lang="zh-TW" altLang="en-US"/>
        </a:p>
      </dgm:t>
    </dgm:pt>
  </dgm:ptLst>
  <dgm:cxnLst>
    <dgm:cxn modelId="{60344BFE-CCC8-4F39-B618-6FC09124D5BD}" type="presOf" srcId="{44E80BCC-3ECE-4B71-BD73-4E0AD90FA3B1}" destId="{FDEE0A83-A911-4A1E-9CAD-2E09FDB39EBC}" srcOrd="0" destOrd="0" presId="urn:microsoft.com/office/officeart/2005/8/layout/vList5"/>
    <dgm:cxn modelId="{DAFF9B43-2752-422C-9455-0667C7F6ED8C}" srcId="{9D8EE202-82A2-4E90-A6B4-20BD5C3CA710}" destId="{F0BCA398-EA5D-486D-ABE1-7BC158717140}" srcOrd="0" destOrd="0" parTransId="{9A96C3ED-2451-4BFE-9E91-B7ED604079D0}" sibTransId="{695BA27E-69E8-40D3-B7F5-00F2733E3E2A}"/>
    <dgm:cxn modelId="{1A976E26-8115-4395-9718-C9F5D422379E}" srcId="{44A95643-E91F-4317-889C-B58D920B498F}" destId="{182E5FAD-457F-4861-9760-4D7D99D39AD7}" srcOrd="0" destOrd="0" parTransId="{F2B37295-7DEE-4BE2-963C-0AE45F6B4200}" sibTransId="{24A9A2EE-2430-44E6-98B7-0F9D35C2F630}"/>
    <dgm:cxn modelId="{D4622526-F4C9-4736-9E45-1C8DE19D4A66}" srcId="{A2858DE4-7D59-475F-B67A-E8AF57F09001}" destId="{44E80BCC-3ECE-4B71-BD73-4E0AD90FA3B1}" srcOrd="0" destOrd="0" parTransId="{7D1A0D20-622C-4FD5-859D-800407BEE27F}" sibTransId="{33D7A0E3-0F76-49DA-9D83-59BB2EC211F2}"/>
    <dgm:cxn modelId="{4055EED9-DD5E-462E-AFF1-42BC9DD63893}" srcId="{80C4C358-3661-4259-BDE8-E5884F4C301B}" destId="{44A95643-E91F-4317-889C-B58D920B498F}" srcOrd="2" destOrd="0" parTransId="{2098E5A1-38D1-4542-B6BA-EA6222F966CF}" sibTransId="{14B373AE-50E4-4126-B1F6-8E5BFD5D43CF}"/>
    <dgm:cxn modelId="{399123F9-20F7-45CF-A0B1-1244085BA5C4}" type="presOf" srcId="{AFFF2AB2-746B-42FC-9815-82DC2C99D805}" destId="{FDEE0A83-A911-4A1E-9CAD-2E09FDB39EBC}" srcOrd="0" destOrd="1" presId="urn:microsoft.com/office/officeart/2005/8/layout/vList5"/>
    <dgm:cxn modelId="{525B02C0-8C12-477F-AD0C-8608A406E1EE}" type="presOf" srcId="{F0BCA398-EA5D-486D-ABE1-7BC158717140}" destId="{729429EA-2448-4AD4-8755-5BC05BFF54DF}" srcOrd="0" destOrd="0" presId="urn:microsoft.com/office/officeart/2005/8/layout/vList5"/>
    <dgm:cxn modelId="{8955540E-9FD9-4E7A-8B3E-CDD74527E793}" type="presOf" srcId="{9D8EE202-82A2-4E90-A6B4-20BD5C3CA710}" destId="{4D241FAB-C0CD-4757-B47B-154C9D90E0C0}" srcOrd="0" destOrd="0" presId="urn:microsoft.com/office/officeart/2005/8/layout/vList5"/>
    <dgm:cxn modelId="{3F3B0AF5-A938-4C4F-8490-02FC9BB28B4C}" srcId="{A2858DE4-7D59-475F-B67A-E8AF57F09001}" destId="{AFFF2AB2-746B-42FC-9815-82DC2C99D805}" srcOrd="1" destOrd="0" parTransId="{911A963D-A895-4DE1-B17F-4FEB6C6D612B}" sibTransId="{9B104E27-0C97-4BBB-99BC-0B75E3C8C5DC}"/>
    <dgm:cxn modelId="{267053A7-4DFD-4153-9445-0F59AE30D22D}" type="presOf" srcId="{44A95643-E91F-4317-889C-B58D920B498F}" destId="{6790651C-F842-46D2-9FA9-D9E7FBE022CB}" srcOrd="0" destOrd="0" presId="urn:microsoft.com/office/officeart/2005/8/layout/vList5"/>
    <dgm:cxn modelId="{B2E96959-4B93-42EF-B1BB-2DF9E413F648}" type="presOf" srcId="{182E5FAD-457F-4861-9760-4D7D99D39AD7}" destId="{8F5B7CEA-162F-446F-BEB4-20D1E732A214}" srcOrd="0" destOrd="0" presId="urn:microsoft.com/office/officeart/2005/8/layout/vList5"/>
    <dgm:cxn modelId="{EE37FA5B-4657-4215-AAF4-5D494925FE2B}" srcId="{80C4C358-3661-4259-BDE8-E5884F4C301B}" destId="{9D8EE202-82A2-4E90-A6B4-20BD5C3CA710}" srcOrd="1" destOrd="0" parTransId="{8E52D57D-A821-4985-B038-1E0C69788E82}" sibTransId="{72799B54-7B0D-4D01-A968-B76557404786}"/>
    <dgm:cxn modelId="{2A37D5F0-25E3-45F5-A6AC-88EE638F57D8}" type="presOf" srcId="{0851EAF0-F211-4712-873A-2061951B7194}" destId="{8F5B7CEA-162F-446F-BEB4-20D1E732A214}" srcOrd="0" destOrd="1" presId="urn:microsoft.com/office/officeart/2005/8/layout/vList5"/>
    <dgm:cxn modelId="{ED9AFD75-1AF4-4405-BBDD-5080BCF33B09}" type="presOf" srcId="{A2858DE4-7D59-475F-B67A-E8AF57F09001}" destId="{C08EC0A9-122C-4528-93C9-5323EBD6D99B}" srcOrd="0" destOrd="0" presId="urn:microsoft.com/office/officeart/2005/8/layout/vList5"/>
    <dgm:cxn modelId="{A48862B9-3A98-4FC4-9B23-E1A992F99639}" srcId="{44A95643-E91F-4317-889C-B58D920B498F}" destId="{0851EAF0-F211-4712-873A-2061951B7194}" srcOrd="1" destOrd="0" parTransId="{3400B0BE-01C3-4878-BC77-7F77C3F87C8D}" sibTransId="{A57D5B89-A654-4647-9A3A-7A5FE814C856}"/>
    <dgm:cxn modelId="{8E9E30CA-4AFE-4A25-9547-BB88454FAF3F}" srcId="{80C4C358-3661-4259-BDE8-E5884F4C301B}" destId="{A2858DE4-7D59-475F-B67A-E8AF57F09001}" srcOrd="0" destOrd="0" parTransId="{77A8766F-669F-4650-AC19-2EDE6F2558DF}" sibTransId="{DC3E4162-8EDA-4BE3-AB56-DFCA6BABF308}"/>
    <dgm:cxn modelId="{516D64BA-D7C1-4586-9DAA-212CAAAB128F}" type="presOf" srcId="{80C4C358-3661-4259-BDE8-E5884F4C301B}" destId="{C6BC2255-F2AB-4DA7-8BD9-C44F8E8A91E1}" srcOrd="0" destOrd="0" presId="urn:microsoft.com/office/officeart/2005/8/layout/vList5"/>
    <dgm:cxn modelId="{14513F31-1F60-43B0-BF7F-9C9C8FEDF2EF}" type="presParOf" srcId="{C6BC2255-F2AB-4DA7-8BD9-C44F8E8A91E1}" destId="{01761C8A-B1BD-4465-8365-C5C6B84B7928}" srcOrd="0" destOrd="0" presId="urn:microsoft.com/office/officeart/2005/8/layout/vList5"/>
    <dgm:cxn modelId="{B4288053-3AF0-477A-B66D-24D345DBDC38}" type="presParOf" srcId="{01761C8A-B1BD-4465-8365-C5C6B84B7928}" destId="{C08EC0A9-122C-4528-93C9-5323EBD6D99B}" srcOrd="0" destOrd="0" presId="urn:microsoft.com/office/officeart/2005/8/layout/vList5"/>
    <dgm:cxn modelId="{8CCBF4E7-7425-4E12-922A-962EC78236DA}" type="presParOf" srcId="{01761C8A-B1BD-4465-8365-C5C6B84B7928}" destId="{FDEE0A83-A911-4A1E-9CAD-2E09FDB39EBC}" srcOrd="1" destOrd="0" presId="urn:microsoft.com/office/officeart/2005/8/layout/vList5"/>
    <dgm:cxn modelId="{79CB829B-2233-41DC-884C-AE8420994688}" type="presParOf" srcId="{C6BC2255-F2AB-4DA7-8BD9-C44F8E8A91E1}" destId="{4AFA2FF3-92B9-42B8-8B7D-3A980AEC696B}" srcOrd="1" destOrd="0" presId="urn:microsoft.com/office/officeart/2005/8/layout/vList5"/>
    <dgm:cxn modelId="{EE1988CC-0835-4692-BA39-B68621630A9E}" type="presParOf" srcId="{C6BC2255-F2AB-4DA7-8BD9-C44F8E8A91E1}" destId="{E37B29F5-3161-47C8-80C3-1C9F33C11806}" srcOrd="2" destOrd="0" presId="urn:microsoft.com/office/officeart/2005/8/layout/vList5"/>
    <dgm:cxn modelId="{C6578482-DA10-4CE8-9DDE-8056B2F80286}" type="presParOf" srcId="{E37B29F5-3161-47C8-80C3-1C9F33C11806}" destId="{4D241FAB-C0CD-4757-B47B-154C9D90E0C0}" srcOrd="0" destOrd="0" presId="urn:microsoft.com/office/officeart/2005/8/layout/vList5"/>
    <dgm:cxn modelId="{821BE095-6234-412E-92F9-DE2617FF2332}" type="presParOf" srcId="{E37B29F5-3161-47C8-80C3-1C9F33C11806}" destId="{729429EA-2448-4AD4-8755-5BC05BFF54DF}" srcOrd="1" destOrd="0" presId="urn:microsoft.com/office/officeart/2005/8/layout/vList5"/>
    <dgm:cxn modelId="{457B1D47-4BD4-40A8-809C-59FBDB542D38}" type="presParOf" srcId="{C6BC2255-F2AB-4DA7-8BD9-C44F8E8A91E1}" destId="{C95EEF78-007C-49F0-BCBE-07E4BF6D1F7B}" srcOrd="3" destOrd="0" presId="urn:microsoft.com/office/officeart/2005/8/layout/vList5"/>
    <dgm:cxn modelId="{D54A3C98-0EE1-4742-8BFC-C4BACB72396F}" type="presParOf" srcId="{C6BC2255-F2AB-4DA7-8BD9-C44F8E8A91E1}" destId="{6167A04A-D28E-44AE-9678-C4A438A00406}" srcOrd="4" destOrd="0" presId="urn:microsoft.com/office/officeart/2005/8/layout/vList5"/>
    <dgm:cxn modelId="{F30A15C6-813A-43B2-868A-CE73AC968714}" type="presParOf" srcId="{6167A04A-D28E-44AE-9678-C4A438A00406}" destId="{6790651C-F842-46D2-9FA9-D9E7FBE022CB}" srcOrd="0" destOrd="0" presId="urn:microsoft.com/office/officeart/2005/8/layout/vList5"/>
    <dgm:cxn modelId="{394B08ED-627E-4A4E-A17C-BAB9E0D5BC51}" type="presParOf" srcId="{6167A04A-D28E-44AE-9678-C4A438A00406}" destId="{8F5B7CEA-162F-446F-BEB4-20D1E732A21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E0A83-A911-4A1E-9CAD-2E09FDB39EBC}">
      <dsp:nvSpPr>
        <dsp:cNvPr id="0" name=""/>
        <dsp:cNvSpPr/>
      </dsp:nvSpPr>
      <dsp:spPr>
        <a:xfrm rot="5400000">
          <a:off x="7450196" y="-2975273"/>
          <a:ext cx="1355213" cy="7649696"/>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0" i="0" kern="1200" dirty="0" smtClean="0">
              <a:latin typeface="華康新特明體" panose="02020909000000000000" pitchFamily="49" charset="-120"/>
              <a:ea typeface="華康新特明體" panose="02020909000000000000" pitchFamily="49" charset="-120"/>
            </a:rPr>
            <a:t>平均月投保薪資</a:t>
          </a:r>
          <a:r>
            <a:rPr lang="en-US" altLang="zh-TW" sz="1800" b="0" i="0" kern="1200" dirty="0" smtClean="0">
              <a:latin typeface="華康新特明體" panose="02020909000000000000" pitchFamily="49" charset="-120"/>
              <a:ea typeface="華康新特明體" panose="02020909000000000000" pitchFamily="49" charset="-120"/>
            </a:rPr>
            <a:t>60%</a:t>
          </a:r>
          <a:r>
            <a:rPr lang="zh-TW" altLang="en-US" sz="1800" b="0" i="0" kern="1200" dirty="0" smtClean="0">
              <a:latin typeface="華康新特明體" panose="02020909000000000000" pitchFamily="49" charset="-120"/>
              <a:ea typeface="華康新特明體" panose="02020909000000000000" pitchFamily="49" charset="-120"/>
            </a:rPr>
            <a:t>計算</a:t>
          </a:r>
          <a:r>
            <a:rPr lang="en-US" altLang="zh-TW" sz="1800" b="0" i="0" kern="1200" dirty="0" smtClean="0">
              <a:latin typeface="華康新特明體" panose="02020909000000000000" pitchFamily="49" charset="-120"/>
              <a:ea typeface="華康新特明體" panose="02020909000000000000" pitchFamily="49" charset="-120"/>
            </a:rPr>
            <a:t>(</a:t>
          </a:r>
          <a:r>
            <a:rPr lang="zh-TW" altLang="en-US" sz="1800" b="0" i="0" kern="1200" dirty="0" smtClean="0">
              <a:latin typeface="華康新特明體" panose="02020909000000000000" pitchFamily="49" charset="-120"/>
              <a:ea typeface="華康新特明體" panose="02020909000000000000" pitchFamily="49" charset="-120"/>
            </a:rPr>
            <a:t>發</a:t>
          </a:r>
          <a:r>
            <a:rPr lang="en-US" altLang="zh-TW" sz="1800" b="0" i="0" kern="1200" dirty="0" smtClean="0">
              <a:latin typeface="華康新特明體" panose="02020909000000000000" pitchFamily="49" charset="-120"/>
              <a:ea typeface="華康新特明體" panose="02020909000000000000" pitchFamily="49" charset="-120"/>
            </a:rPr>
            <a:t>6</a:t>
          </a:r>
          <a:r>
            <a:rPr lang="zh-TW" altLang="en-US" sz="1800" b="0" i="0" kern="1200" dirty="0" smtClean="0">
              <a:latin typeface="華康新特明體" panose="02020909000000000000" pitchFamily="49" charset="-120"/>
              <a:ea typeface="華康新特明體" panose="02020909000000000000" pitchFamily="49" charset="-120"/>
            </a:rPr>
            <a:t>個月</a:t>
          </a:r>
          <a:r>
            <a:rPr lang="en-US" altLang="zh-TW" sz="1800" b="0" i="0" kern="1200" dirty="0" smtClean="0">
              <a:latin typeface="華康新特明體" panose="02020909000000000000" pitchFamily="49" charset="-120"/>
              <a:ea typeface="華康新特明體" panose="02020909000000000000" pitchFamily="49" charset="-120"/>
            </a:rPr>
            <a:t>)</a:t>
          </a:r>
          <a:r>
            <a:rPr lang="zh-TW" altLang="en-US" sz="1800" b="0" i="0" kern="1200" dirty="0" smtClean="0">
              <a:latin typeface="華康新特明體" panose="02020909000000000000" pitchFamily="49" charset="-120"/>
              <a:ea typeface="華康新特明體" panose="02020909000000000000" pitchFamily="49" charset="-120"/>
            </a:rPr>
            <a:t>。</a:t>
          </a:r>
          <a:endParaRPr lang="zh-TW" altLang="en-US" sz="1800" kern="1200" dirty="0">
            <a:latin typeface="華康新特明體" panose="02020909000000000000" pitchFamily="49" charset="-120"/>
            <a:ea typeface="華康新特明體" panose="02020909000000000000" pitchFamily="49" charset="-120"/>
          </a:endParaRPr>
        </a:p>
        <a:p>
          <a:pPr marL="171450" lvl="1" indent="-171450" algn="l" defTabSz="800100">
            <a:lnSpc>
              <a:spcPct val="90000"/>
            </a:lnSpc>
            <a:spcBef>
              <a:spcPct val="0"/>
            </a:spcBef>
            <a:spcAft>
              <a:spcPct val="15000"/>
            </a:spcAft>
            <a:buChar char="••"/>
          </a:pPr>
          <a:r>
            <a:rPr lang="zh-TW" altLang="en-US" sz="1800" kern="1200" dirty="0" smtClean="0">
              <a:solidFill>
                <a:schemeClr val="tx1"/>
              </a:solidFill>
              <a:latin typeface="華康新特明體" panose="02020909000000000000" pitchFamily="49" charset="-120"/>
              <a:ea typeface="華康新特明體" panose="02020909000000000000" pitchFamily="49" charset="-120"/>
            </a:rPr>
            <a:t>育嬰留停時間：子女三歲前可申請</a:t>
          </a:r>
          <a:r>
            <a:rPr lang="en-US" altLang="zh-TW" sz="1800" kern="1200" dirty="0" smtClean="0">
              <a:solidFill>
                <a:schemeClr val="tx1"/>
              </a:solidFill>
              <a:latin typeface="華康新特明體" panose="02020909000000000000" pitchFamily="49" charset="-120"/>
              <a:ea typeface="華康新特明體" panose="02020909000000000000" pitchFamily="49" charset="-120"/>
            </a:rPr>
            <a:t>,</a:t>
          </a:r>
          <a:r>
            <a:rPr lang="zh-TW" altLang="en-US" sz="1800" kern="1200" dirty="0" smtClean="0">
              <a:solidFill>
                <a:schemeClr val="tx1"/>
              </a:solidFill>
              <a:latin typeface="華康新特明體" panose="02020909000000000000" pitchFamily="49" charset="-120"/>
              <a:ea typeface="華康新特明體" panose="02020909000000000000" pitchFamily="49" charset="-120"/>
            </a:rPr>
            <a:t>最多</a:t>
          </a:r>
          <a:r>
            <a:rPr lang="en-US" altLang="zh-TW" sz="1800" kern="1200" dirty="0" smtClean="0">
              <a:solidFill>
                <a:schemeClr val="tx1"/>
              </a:solidFill>
              <a:latin typeface="華康新特明體" panose="02020909000000000000" pitchFamily="49" charset="-120"/>
              <a:ea typeface="華康新特明體" panose="02020909000000000000" pitchFamily="49" charset="-120"/>
            </a:rPr>
            <a:t>2</a:t>
          </a:r>
          <a:r>
            <a:rPr lang="zh-TW" altLang="en-US" sz="1800" kern="1200" dirty="0" smtClean="0">
              <a:solidFill>
                <a:schemeClr val="tx1"/>
              </a:solidFill>
              <a:latin typeface="華康新特明體" panose="02020909000000000000" pitchFamily="49" charset="-120"/>
              <a:ea typeface="華康新特明體" panose="02020909000000000000" pitchFamily="49" charset="-120"/>
            </a:rPr>
            <a:t>年。</a:t>
          </a:r>
          <a:endParaRPr lang="zh-TW" altLang="en-US" sz="1800" kern="1200" dirty="0">
            <a:solidFill>
              <a:schemeClr val="tx1"/>
            </a:solidFill>
            <a:latin typeface="華康新特明體" panose="02020909000000000000" pitchFamily="49" charset="-120"/>
            <a:ea typeface="華康新特明體" panose="02020909000000000000" pitchFamily="49" charset="-120"/>
          </a:endParaRPr>
        </a:p>
      </dsp:txBody>
      <dsp:txXfrm rot="-5400000">
        <a:off x="4302955" y="238124"/>
        <a:ext cx="7583540" cy="1222901"/>
      </dsp:txXfrm>
    </dsp:sp>
    <dsp:sp modelId="{C08EC0A9-122C-4528-93C9-5323EBD6D99B}">
      <dsp:nvSpPr>
        <dsp:cNvPr id="0" name=""/>
        <dsp:cNvSpPr/>
      </dsp:nvSpPr>
      <dsp:spPr>
        <a:xfrm>
          <a:off x="0" y="2566"/>
          <a:ext cx="4302954" cy="169401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zh-TW" altLang="en-US" sz="4000" kern="1200" dirty="0" smtClean="0">
              <a:latin typeface="華康新特明體" panose="02020909000000000000" pitchFamily="49" charset="-120"/>
              <a:ea typeface="華康新特明體" panose="02020909000000000000" pitchFamily="49" charset="-120"/>
            </a:rPr>
            <a:t>育嬰留職</a:t>
          </a:r>
          <a:endParaRPr lang="en-US" altLang="zh-TW" sz="4000" kern="1200" dirty="0" smtClean="0">
            <a:latin typeface="華康新特明體" panose="02020909000000000000" pitchFamily="49" charset="-120"/>
            <a:ea typeface="華康新特明體" panose="02020909000000000000" pitchFamily="49" charset="-120"/>
          </a:endParaRPr>
        </a:p>
        <a:p>
          <a:pPr lvl="0" algn="ctr" defTabSz="1778000">
            <a:lnSpc>
              <a:spcPct val="90000"/>
            </a:lnSpc>
            <a:spcBef>
              <a:spcPct val="0"/>
            </a:spcBef>
            <a:spcAft>
              <a:spcPct val="35000"/>
            </a:spcAft>
          </a:pPr>
          <a:r>
            <a:rPr lang="zh-TW" altLang="en-US" sz="4000" kern="1200" dirty="0" smtClean="0">
              <a:latin typeface="華康新特明體" panose="02020909000000000000" pitchFamily="49" charset="-120"/>
              <a:ea typeface="華康新特明體" panose="02020909000000000000" pitchFamily="49" charset="-120"/>
            </a:rPr>
            <a:t>停薪津貼</a:t>
          </a:r>
          <a:endParaRPr lang="zh-TW" altLang="en-US" sz="4000" kern="1200" dirty="0">
            <a:latin typeface="華康新特明體" panose="02020909000000000000" pitchFamily="49" charset="-120"/>
            <a:ea typeface="華康新特明體" panose="02020909000000000000" pitchFamily="49" charset="-120"/>
          </a:endParaRPr>
        </a:p>
      </dsp:txBody>
      <dsp:txXfrm>
        <a:off x="82695" y="85261"/>
        <a:ext cx="4137564" cy="1528626"/>
      </dsp:txXfrm>
    </dsp:sp>
    <dsp:sp modelId="{729429EA-2448-4AD4-8755-5BC05BFF54DF}">
      <dsp:nvSpPr>
        <dsp:cNvPr id="0" name=""/>
        <dsp:cNvSpPr/>
      </dsp:nvSpPr>
      <dsp:spPr>
        <a:xfrm rot="5400000">
          <a:off x="7450196" y="-1196556"/>
          <a:ext cx="1355213" cy="7649696"/>
        </a:xfrm>
        <a:prstGeom prst="round2SameRect">
          <a:avLst/>
        </a:prstGeom>
        <a:solidFill>
          <a:schemeClr val="accent5">
            <a:tint val="40000"/>
            <a:alpha val="90000"/>
            <a:hueOff val="-5370241"/>
            <a:satOff val="24126"/>
            <a:lumOff val="1658"/>
            <a:alphaOff val="0"/>
          </a:schemeClr>
        </a:solidFill>
        <a:ln w="25400" cap="flat" cmpd="sng" algn="ctr">
          <a:solidFill>
            <a:schemeClr val="accent5">
              <a:tint val="40000"/>
              <a:alpha val="90000"/>
              <a:hueOff val="-5370241"/>
              <a:satOff val="24126"/>
              <a:lumOff val="16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ts val="2600"/>
            </a:lnSpc>
            <a:spcBef>
              <a:spcPct val="0"/>
            </a:spcBef>
            <a:spcAft>
              <a:spcPct val="15000"/>
            </a:spcAft>
            <a:buChar char="••"/>
          </a:pPr>
          <a:r>
            <a:rPr lang="zh-TW" altLang="en-US" sz="1600" b="0" i="0" kern="1200" dirty="0" smtClean="0">
              <a:latin typeface="華康新特明體" panose="02020909000000000000" pitchFamily="49" charset="-120"/>
              <a:ea typeface="華康新特明體" panose="02020909000000000000" pitchFamily="49" charset="-120"/>
            </a:rPr>
            <a:t>高雄市為例：同一父或母所生之前二名新生兒，每一新生兒發給生育津貼</a:t>
          </a:r>
          <a:r>
            <a:rPr lang="zh-TW" altLang="en-US" sz="1600" b="0" i="0" kern="1200" dirty="0" smtClean="0">
              <a:solidFill>
                <a:srgbClr val="FF0000"/>
              </a:solidFill>
              <a:latin typeface="華康新特明體" panose="02020909000000000000" pitchFamily="49" charset="-120"/>
              <a:ea typeface="華康新特明體" panose="02020909000000000000" pitchFamily="49" charset="-120"/>
            </a:rPr>
            <a:t>新臺幣六千元</a:t>
          </a:r>
          <a:r>
            <a:rPr lang="en-US" altLang="zh-TW" sz="1600" b="0" i="0" kern="1200" dirty="0" smtClean="0">
              <a:solidFill>
                <a:srgbClr val="FF0000"/>
              </a:solidFill>
              <a:latin typeface="華康新特明體" panose="02020909000000000000" pitchFamily="49" charset="-120"/>
              <a:ea typeface="華康新特明體" panose="02020909000000000000" pitchFamily="49" charset="-120"/>
            </a:rPr>
            <a:t>(</a:t>
          </a:r>
          <a:r>
            <a:rPr lang="zh-TW" altLang="en-US" sz="1600" b="0" i="0" kern="1200" dirty="0" smtClean="0">
              <a:solidFill>
                <a:srgbClr val="FF0000"/>
              </a:solidFill>
              <a:latin typeface="華康新特明體" panose="02020909000000000000" pitchFamily="49" charset="-120"/>
              <a:ea typeface="華康新特明體" panose="02020909000000000000" pitchFamily="49" charset="-120"/>
            </a:rPr>
            <a:t>前</a:t>
          </a:r>
          <a:r>
            <a:rPr lang="en-US" altLang="zh-TW" sz="1600" b="0" i="0" kern="1200" dirty="0" smtClean="0">
              <a:solidFill>
                <a:srgbClr val="FF0000"/>
              </a:solidFill>
              <a:latin typeface="華康新特明體" panose="02020909000000000000" pitchFamily="49" charset="-120"/>
              <a:ea typeface="華康新特明體" panose="02020909000000000000" pitchFamily="49" charset="-120"/>
            </a:rPr>
            <a:t>1,2</a:t>
          </a:r>
          <a:r>
            <a:rPr lang="zh-TW" altLang="en-US" sz="1600" b="0" i="0" kern="1200" dirty="0" smtClean="0">
              <a:solidFill>
                <a:srgbClr val="FF0000"/>
              </a:solidFill>
              <a:latin typeface="華康新特明體" panose="02020909000000000000" pitchFamily="49" charset="-120"/>
              <a:ea typeface="華康新特明體" panose="02020909000000000000" pitchFamily="49" charset="-120"/>
            </a:rPr>
            <a:t>胎</a:t>
          </a:r>
          <a:r>
            <a:rPr lang="en-US" altLang="zh-TW" sz="1600" b="0" i="0" kern="1200" dirty="0" smtClean="0">
              <a:solidFill>
                <a:srgbClr val="FF0000"/>
              </a:solidFill>
              <a:latin typeface="華康新特明體" panose="02020909000000000000" pitchFamily="49" charset="-120"/>
              <a:ea typeface="華康新特明體" panose="02020909000000000000" pitchFamily="49" charset="-120"/>
            </a:rPr>
            <a:t>)</a:t>
          </a:r>
          <a:r>
            <a:rPr lang="zh-TW" altLang="en-US" sz="1600" b="0" i="0" kern="1200" dirty="0" smtClean="0">
              <a:latin typeface="華康新特明體" panose="02020909000000000000" pitchFamily="49" charset="-120"/>
              <a:ea typeface="華康新特明體" panose="02020909000000000000" pitchFamily="49" charset="-120"/>
            </a:rPr>
            <a:t>；第三名以後之新生兒，每一新生兒發給生育津貼新臺幣</a:t>
          </a:r>
          <a:r>
            <a:rPr lang="zh-TW" altLang="en-US" sz="1600" b="0" i="0" kern="1200" dirty="0" smtClean="0">
              <a:solidFill>
                <a:srgbClr val="FF0000"/>
              </a:solidFill>
              <a:latin typeface="華康新特明體" panose="02020909000000000000" pitchFamily="49" charset="-120"/>
              <a:ea typeface="華康新特明體" panose="02020909000000000000" pitchFamily="49" charset="-120"/>
            </a:rPr>
            <a:t>四萬六千元</a:t>
          </a:r>
          <a:r>
            <a:rPr lang="en-US" altLang="zh-TW" sz="1600" b="0" i="0" kern="1200" dirty="0" smtClean="0">
              <a:solidFill>
                <a:srgbClr val="FF0000"/>
              </a:solidFill>
              <a:latin typeface="華康新特明體" panose="02020909000000000000" pitchFamily="49" charset="-120"/>
              <a:ea typeface="華康新特明體" panose="02020909000000000000" pitchFamily="49" charset="-120"/>
            </a:rPr>
            <a:t>(3</a:t>
          </a:r>
          <a:r>
            <a:rPr lang="zh-TW" altLang="en-US" sz="1600" b="0" i="0" kern="1200" dirty="0" smtClean="0">
              <a:solidFill>
                <a:srgbClr val="FF0000"/>
              </a:solidFill>
              <a:latin typeface="華康新特明體" panose="02020909000000000000" pitchFamily="49" charset="-120"/>
              <a:ea typeface="華康新特明體" panose="02020909000000000000" pitchFamily="49" charset="-120"/>
            </a:rPr>
            <a:t>貽後</a:t>
          </a:r>
          <a:r>
            <a:rPr lang="en-US" altLang="zh-TW" sz="1600" b="0" i="0" kern="1200" dirty="0" smtClean="0">
              <a:solidFill>
                <a:srgbClr val="FF0000"/>
              </a:solidFill>
              <a:latin typeface="華康新特明體" panose="02020909000000000000" pitchFamily="49" charset="-120"/>
              <a:ea typeface="華康新特明體" panose="02020909000000000000" pitchFamily="49" charset="-120"/>
            </a:rPr>
            <a:t>)</a:t>
          </a:r>
          <a:r>
            <a:rPr lang="zh-TW" altLang="en-US" sz="1600" b="0" i="0" kern="1200" dirty="0" smtClean="0">
              <a:latin typeface="華康新特明體" panose="02020909000000000000" pitchFamily="49" charset="-120"/>
              <a:ea typeface="華康新特明體" panose="02020909000000000000" pitchFamily="49" charset="-120"/>
            </a:rPr>
            <a:t>。</a:t>
          </a:r>
          <a:endParaRPr lang="zh-TW" altLang="en-US" sz="1600" kern="1200" dirty="0">
            <a:latin typeface="華康新特明體" panose="02020909000000000000" pitchFamily="49" charset="-120"/>
            <a:ea typeface="華康新特明體" panose="02020909000000000000" pitchFamily="49" charset="-120"/>
          </a:endParaRPr>
        </a:p>
      </dsp:txBody>
      <dsp:txXfrm rot="-5400000">
        <a:off x="4302955" y="2016841"/>
        <a:ext cx="7583540" cy="1222901"/>
      </dsp:txXfrm>
    </dsp:sp>
    <dsp:sp modelId="{4D241FAB-C0CD-4757-B47B-154C9D90E0C0}">
      <dsp:nvSpPr>
        <dsp:cNvPr id="0" name=""/>
        <dsp:cNvSpPr/>
      </dsp:nvSpPr>
      <dsp:spPr>
        <a:xfrm>
          <a:off x="0" y="1781283"/>
          <a:ext cx="4302954" cy="1694016"/>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zh-TW" altLang="en-US" sz="4000" kern="1200" dirty="0" smtClean="0">
              <a:latin typeface="華康新特明體" panose="02020909000000000000" pitchFamily="49" charset="-120"/>
              <a:ea typeface="華康新特明體" panose="02020909000000000000" pitchFamily="49" charset="-120"/>
            </a:rPr>
            <a:t>生育給付</a:t>
          </a:r>
          <a:endParaRPr lang="zh-TW" altLang="en-US" sz="4000" kern="1200" dirty="0">
            <a:latin typeface="華康新特明體" panose="02020909000000000000" pitchFamily="49" charset="-120"/>
            <a:ea typeface="華康新特明體" panose="02020909000000000000" pitchFamily="49" charset="-120"/>
          </a:endParaRPr>
        </a:p>
      </dsp:txBody>
      <dsp:txXfrm>
        <a:off x="82695" y="1863978"/>
        <a:ext cx="4137564" cy="1528626"/>
      </dsp:txXfrm>
    </dsp:sp>
    <dsp:sp modelId="{8F5B7CEA-162F-446F-BEB4-20D1E732A214}">
      <dsp:nvSpPr>
        <dsp:cNvPr id="0" name=""/>
        <dsp:cNvSpPr/>
      </dsp:nvSpPr>
      <dsp:spPr>
        <a:xfrm rot="5400000">
          <a:off x="7450196" y="582160"/>
          <a:ext cx="1355213" cy="7649696"/>
        </a:xfrm>
        <a:prstGeom prst="round2Same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kern="1200" dirty="0" smtClean="0">
              <a:latin typeface="華康新特明體" panose="02020909000000000000" pitchFamily="49" charset="-120"/>
              <a:ea typeface="華康新特明體" panose="02020909000000000000" pitchFamily="49" charset="-120"/>
            </a:rPr>
            <a:t>喘息服務。</a:t>
          </a:r>
          <a:endParaRPr lang="zh-TW" altLang="en-US" sz="2400" kern="1200" dirty="0">
            <a:latin typeface="華康新特明體" panose="02020909000000000000" pitchFamily="49" charset="-120"/>
            <a:ea typeface="華康新特明體" panose="02020909000000000000" pitchFamily="49" charset="-120"/>
          </a:endParaRPr>
        </a:p>
        <a:p>
          <a:pPr marL="228600" lvl="1" indent="-228600" algn="l" defTabSz="1066800">
            <a:lnSpc>
              <a:spcPct val="90000"/>
            </a:lnSpc>
            <a:spcBef>
              <a:spcPct val="0"/>
            </a:spcBef>
            <a:spcAft>
              <a:spcPct val="15000"/>
            </a:spcAft>
            <a:buChar char="••"/>
          </a:pPr>
          <a:r>
            <a:rPr lang="zh-TW" altLang="en-US" sz="2400" kern="1200" dirty="0" smtClean="0">
              <a:latin typeface="華康新特明體" panose="02020909000000000000" pitchFamily="49" charset="-120"/>
              <a:ea typeface="華康新特明體" panose="02020909000000000000" pitchFamily="49" charset="-120"/>
            </a:rPr>
            <a:t>居家服務。</a:t>
          </a:r>
          <a:endParaRPr lang="zh-TW" altLang="en-US" sz="2400" kern="1200" dirty="0">
            <a:latin typeface="華康新特明體" panose="02020909000000000000" pitchFamily="49" charset="-120"/>
            <a:ea typeface="華康新特明體" panose="02020909000000000000" pitchFamily="49" charset="-120"/>
          </a:endParaRPr>
        </a:p>
      </dsp:txBody>
      <dsp:txXfrm rot="-5400000">
        <a:off x="4302955" y="3795557"/>
        <a:ext cx="7583540" cy="1222901"/>
      </dsp:txXfrm>
    </dsp:sp>
    <dsp:sp modelId="{6790651C-F842-46D2-9FA9-D9E7FBE022CB}">
      <dsp:nvSpPr>
        <dsp:cNvPr id="0" name=""/>
        <dsp:cNvSpPr/>
      </dsp:nvSpPr>
      <dsp:spPr>
        <a:xfrm>
          <a:off x="0" y="3560000"/>
          <a:ext cx="4302954" cy="1694016"/>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zh-TW" altLang="en-US" sz="4000" kern="1200" dirty="0" smtClean="0">
              <a:latin typeface="華康新特明體" panose="02020909000000000000" pitchFamily="49" charset="-120"/>
              <a:ea typeface="華康新特明體" panose="02020909000000000000" pitchFamily="49" charset="-120"/>
            </a:rPr>
            <a:t>長期照顧</a:t>
          </a:r>
          <a:endParaRPr lang="zh-TW" altLang="en-US" sz="4000" kern="1200" dirty="0">
            <a:latin typeface="華康新特明體" panose="02020909000000000000" pitchFamily="49" charset="-120"/>
            <a:ea typeface="華康新特明體" panose="02020909000000000000" pitchFamily="49" charset="-120"/>
          </a:endParaRPr>
        </a:p>
      </dsp:txBody>
      <dsp:txXfrm>
        <a:off x="82695" y="3642695"/>
        <a:ext cx="4137564" cy="152862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3B9766-0BF3-4F81-8E63-65746019EF98}" type="datetimeFigureOut">
              <a:rPr lang="zh-TW" altLang="en-US" smtClean="0"/>
              <a:t>2017/12/12</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E9D792-F9C1-4DB8-88A1-5157FDE1D68E}" type="slidenum">
              <a:rPr lang="zh-TW" altLang="en-US" smtClean="0"/>
              <a:t>‹#›</a:t>
            </a:fld>
            <a:endParaRPr lang="zh-TW" altLang="en-US"/>
          </a:p>
        </p:txBody>
      </p:sp>
    </p:spTree>
    <p:extLst>
      <p:ext uri="{BB962C8B-B14F-4D97-AF65-F5344CB8AC3E}">
        <p14:creationId xmlns:p14="http://schemas.microsoft.com/office/powerpoint/2010/main" val="1225635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buFont typeface="Calibri" pitchFamily="34" charset="0"/>
              <a:buAutoNum type="arabicPeriod"/>
            </a:pPr>
            <a:endParaRPr lang="zh-TW" altLang="en-US" dirty="0" smtClean="0">
              <a:latin typeface="Times New Roman" pitchFamily="18" charset="0"/>
              <a:ea typeface="標楷體" pitchFamily="65" charset="-120"/>
              <a:cs typeface="Times New Roman" pitchFamily="18" charset="0"/>
            </a:endParaRPr>
          </a:p>
        </p:txBody>
      </p:sp>
      <p:sp>
        <p:nvSpPr>
          <p:cNvPr id="4" name="投影片編號版面配置區 3"/>
          <p:cNvSpPr>
            <a:spLocks noGrp="1"/>
          </p:cNvSpPr>
          <p:nvPr>
            <p:ph type="sldNum" sz="quarter" idx="5"/>
          </p:nvPr>
        </p:nvSpPr>
        <p:spPr/>
        <p:txBody>
          <a:bodyPr/>
          <a:lstStyle/>
          <a:p>
            <a:pPr>
              <a:defRPr/>
            </a:pPr>
            <a:fld id="{BA6B901C-1F8D-45B7-8B9A-DA7B08804215}" type="slidenum">
              <a:rPr lang="zh-TW" altLang="en-US" smtClean="0"/>
              <a:pPr>
                <a:defRPr/>
              </a:pPr>
              <a:t>8</a:t>
            </a:fld>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1300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pPr fontAlgn="base">
              <a:spcBef>
                <a:spcPct val="0"/>
              </a:spcBef>
              <a:spcAft>
                <a:spcPct val="0"/>
              </a:spcAft>
            </a:pPr>
            <a:fld id="{08EA9DFB-19B3-49C6-B8CC-A9EDCBD391E7}" type="slidenum">
              <a:rPr lang="zh-TW" altLang="en-US"/>
              <a:pPr fontAlgn="base">
                <a:spcBef>
                  <a:spcPct val="0"/>
                </a:spcBef>
                <a:spcAft>
                  <a:spcPct val="0"/>
                </a:spcAft>
              </a:pPr>
              <a:t>32</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buFont typeface="Calibri" pitchFamily="34" charset="0"/>
              <a:buAutoNum type="arabicPeriod"/>
            </a:pPr>
            <a:endParaRPr lang="zh-TW" altLang="en-US" dirty="0" smtClean="0">
              <a:latin typeface="Times New Roman" pitchFamily="18" charset="0"/>
              <a:ea typeface="標楷體" pitchFamily="65" charset="-120"/>
              <a:cs typeface="Times New Roman" pitchFamily="18" charset="0"/>
            </a:endParaRPr>
          </a:p>
        </p:txBody>
      </p:sp>
      <p:sp>
        <p:nvSpPr>
          <p:cNvPr id="4" name="投影片編號版面配置區 3"/>
          <p:cNvSpPr>
            <a:spLocks noGrp="1"/>
          </p:cNvSpPr>
          <p:nvPr>
            <p:ph type="sldNum" sz="quarter" idx="5"/>
          </p:nvPr>
        </p:nvSpPr>
        <p:spPr/>
        <p:txBody>
          <a:bodyPr/>
          <a:lstStyle/>
          <a:p>
            <a:pPr>
              <a:defRPr/>
            </a:pPr>
            <a:fld id="{BA6B901C-1F8D-45B7-8B9A-DA7B08804215}" type="slidenum">
              <a:rPr lang="zh-TW" altLang="en-US" smtClean="0"/>
              <a:pPr>
                <a:defRPr/>
              </a:pPr>
              <a:t>9</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buFont typeface="Calibri" pitchFamily="34" charset="0"/>
              <a:buAutoNum type="arabicPeriod"/>
            </a:pPr>
            <a:r>
              <a:rPr lang="en-US" altLang="zh-TW" smtClean="0">
                <a:latin typeface="Times New Roman" pitchFamily="18" charset="0"/>
                <a:ea typeface="標楷體" pitchFamily="65" charset="-120"/>
                <a:cs typeface="Times New Roman" pitchFamily="18" charset="0"/>
              </a:rPr>
              <a:t>CEDAW</a:t>
            </a:r>
            <a:r>
              <a:rPr lang="zh-TW" altLang="en-US" smtClean="0">
                <a:latin typeface="Times New Roman" pitchFamily="18" charset="0"/>
                <a:ea typeface="標楷體" pitchFamily="65" charset="-120"/>
                <a:cs typeface="Times New Roman" pitchFamily="18" charset="0"/>
              </a:rPr>
              <a:t>的第一到第五條奠定了公約主要的基本原則：平等、不歧視以及國家責任。第六至第十六條則針對特定議題。</a:t>
            </a:r>
            <a:endParaRPr lang="en-US" altLang="zh-TW" smtClean="0">
              <a:latin typeface="Times New Roman" pitchFamily="18" charset="0"/>
              <a:ea typeface="標楷體" pitchFamily="65" charset="-120"/>
              <a:cs typeface="Times New Roman" pitchFamily="18" charset="0"/>
            </a:endParaRPr>
          </a:p>
          <a:p>
            <a:pPr marL="228600" indent="-228600" eaLnBrk="1" hangingPunct="1">
              <a:buFont typeface="Calibri" pitchFamily="34" charset="0"/>
              <a:buAutoNum type="arabicPeriod"/>
            </a:pPr>
            <a:endParaRPr lang="zh-TW" altLang="en-US" smtClean="0">
              <a:latin typeface="Times New Roman" pitchFamily="18" charset="0"/>
              <a:ea typeface="標楷體" pitchFamily="65" charset="-120"/>
              <a:cs typeface="Times New Roman" pitchFamily="18" charset="0"/>
            </a:endParaRPr>
          </a:p>
        </p:txBody>
      </p:sp>
      <p:sp>
        <p:nvSpPr>
          <p:cNvPr id="4" name="投影片編號版面配置區 3"/>
          <p:cNvSpPr>
            <a:spLocks noGrp="1"/>
          </p:cNvSpPr>
          <p:nvPr>
            <p:ph type="sldNum" sz="quarter" idx="5"/>
          </p:nvPr>
        </p:nvSpPr>
        <p:spPr/>
        <p:txBody>
          <a:bodyPr/>
          <a:lstStyle/>
          <a:p>
            <a:pPr>
              <a:defRPr/>
            </a:pPr>
            <a:fld id="{BA6B901C-1F8D-45B7-8B9A-DA7B08804215}" type="slidenum">
              <a:rPr lang="zh-TW" altLang="en-US" smtClean="0"/>
              <a:pPr>
                <a:defRPr/>
              </a:pPr>
              <a:t>10</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 typeface="Calibri" pitchFamily="34" charset="0"/>
              <a:buNone/>
            </a:pPr>
            <a:endParaRPr lang="zh-TW" altLang="en-US" dirty="0" smtClean="0">
              <a:latin typeface="Times New Roman" pitchFamily="18" charset="0"/>
              <a:ea typeface="標楷體" pitchFamily="65" charset="-120"/>
              <a:cs typeface="Times New Roman" pitchFamily="18" charset="0"/>
            </a:endParaRPr>
          </a:p>
        </p:txBody>
      </p:sp>
      <p:sp>
        <p:nvSpPr>
          <p:cNvPr id="4" name="投影片編號版面配置區 3"/>
          <p:cNvSpPr>
            <a:spLocks noGrp="1"/>
          </p:cNvSpPr>
          <p:nvPr>
            <p:ph type="sldNum" sz="quarter" idx="5"/>
          </p:nvPr>
        </p:nvSpPr>
        <p:spPr/>
        <p:txBody>
          <a:bodyPr/>
          <a:lstStyle/>
          <a:p>
            <a:pPr>
              <a:defRPr/>
            </a:pPr>
            <a:fld id="{BA6B901C-1F8D-45B7-8B9A-DA7B08804215}" type="slidenum">
              <a:rPr lang="zh-TW" altLang="en-US" smtClean="0"/>
              <a:pPr>
                <a:defRPr/>
              </a:pPr>
              <a:t>11</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t>1993</a:t>
            </a:r>
            <a:r>
              <a:rPr lang="zh-TW" altLang="en-US" dirty="0" smtClean="0"/>
              <a:t>年，</a:t>
            </a:r>
            <a:r>
              <a:rPr lang="en-US" altLang="zh-TW" dirty="0" smtClean="0"/>
              <a:t>women rights are human rights.</a:t>
            </a:r>
          </a:p>
          <a:p>
            <a:r>
              <a:rPr lang="zh-TW" altLang="en-US" dirty="0" smtClean="0"/>
              <a:t>女性：思考自己權益。</a:t>
            </a:r>
            <a:endParaRPr lang="en-US" altLang="zh-TW" dirty="0" smtClean="0"/>
          </a:p>
          <a:p>
            <a:r>
              <a:rPr lang="zh-TW" altLang="en-US" dirty="0" smtClean="0"/>
              <a:t>男性：反思自己是否性別歧視想法。</a:t>
            </a:r>
            <a:endParaRPr lang="en-US" altLang="zh-TW" dirty="0" smtClean="0"/>
          </a:p>
          <a:p>
            <a:r>
              <a:rPr lang="zh-TW" altLang="en-US" dirty="0" smtClean="0"/>
              <a:t>政府：制定友善婦女政策。</a:t>
            </a:r>
            <a:endParaRPr lang="en-US" altLang="zh-TW" dirty="0" smtClean="0"/>
          </a:p>
          <a:p>
            <a:r>
              <a:rPr lang="zh-TW" altLang="en-US" dirty="0" smtClean="0"/>
              <a:t>民間團體：監督政府政策</a:t>
            </a:r>
          </a:p>
        </p:txBody>
      </p:sp>
      <p:sp>
        <p:nvSpPr>
          <p:cNvPr id="4" name="投影片編號版面配置區 3"/>
          <p:cNvSpPr>
            <a:spLocks noGrp="1"/>
          </p:cNvSpPr>
          <p:nvPr>
            <p:ph type="sldNum" sz="quarter" idx="5"/>
          </p:nvPr>
        </p:nvSpPr>
        <p:spPr/>
        <p:txBody>
          <a:bodyPr/>
          <a:lstStyle/>
          <a:p>
            <a:pPr>
              <a:defRPr/>
            </a:pPr>
            <a:fld id="{AB70B041-9C91-44B5-92C8-C2A290B43F19}" type="slidenum">
              <a:rPr lang="zh-TW" altLang="en-US" smtClean="0"/>
              <a:pPr>
                <a:defRPr/>
              </a:pPr>
              <a:t>12</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AD69CCB-8EB4-4507-8AC2-3E0B19E9CA31}" type="slidenum">
              <a:rPr lang="zh-TW" altLang="en-US" smtClean="0"/>
              <a:pPr/>
              <a:t>23</a:t>
            </a:fld>
            <a:endParaRPr lang="zh-TW" altLang="en-US"/>
          </a:p>
        </p:txBody>
      </p:sp>
    </p:spTree>
    <p:extLst>
      <p:ext uri="{BB962C8B-B14F-4D97-AF65-F5344CB8AC3E}">
        <p14:creationId xmlns:p14="http://schemas.microsoft.com/office/powerpoint/2010/main" val="2394929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男人現在的台灣越來越多人參與照顧自己的長輩、嬰兒，不過在照顧過程中他們有遇到一些困難需要大家一起支持與鼓勵，例如情緒支持、經濟支持、喘息服務等等。</a:t>
            </a:r>
            <a:endParaRPr lang="en-US" altLang="zh-TW"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老男照顧者的心聲</a:t>
            </a:r>
            <a:endParaRPr lang="en-US" altLang="zh-TW"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男性參與家庭照顧者增加厝內感情，鬥分工厝內的代誌。</a:t>
            </a:r>
          </a:p>
          <a:p>
            <a:endParaRPr lang="en-US" altLang="zh-TW" dirty="0" smtClean="0"/>
          </a:p>
          <a:p>
            <a:r>
              <a:rPr lang="en-US" altLang="zh-TW" dirty="0" smtClean="0"/>
              <a:t>http://www.appledaily.com.tw/realtimenews/article/new/20150420/595942/</a:t>
            </a:r>
            <a:endParaRPr lang="zh-TW" altLang="en-US" dirty="0"/>
          </a:p>
        </p:txBody>
      </p:sp>
      <p:sp>
        <p:nvSpPr>
          <p:cNvPr id="4" name="投影片編號版面配置區 3"/>
          <p:cNvSpPr>
            <a:spLocks noGrp="1"/>
          </p:cNvSpPr>
          <p:nvPr>
            <p:ph type="sldNum" sz="quarter" idx="10"/>
          </p:nvPr>
        </p:nvSpPr>
        <p:spPr/>
        <p:txBody>
          <a:bodyPr/>
          <a:lstStyle/>
          <a:p>
            <a:fld id="{EAD69CCB-8EB4-4507-8AC2-3E0B19E9CA31}" type="slidenum">
              <a:rPr lang="zh-TW" altLang="en-US" smtClean="0"/>
              <a:pPr/>
              <a:t>24</a:t>
            </a:fld>
            <a:endParaRPr lang="zh-TW" altLang="en-US"/>
          </a:p>
        </p:txBody>
      </p:sp>
    </p:spTree>
    <p:extLst>
      <p:ext uri="{BB962C8B-B14F-4D97-AF65-F5344CB8AC3E}">
        <p14:creationId xmlns:p14="http://schemas.microsoft.com/office/powerpoint/2010/main" val="41328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一位近</a:t>
            </a:r>
            <a:r>
              <a:rPr lang="en-US" altLang="zh-TW" sz="1200" b="0" i="0" kern="1200" dirty="0" smtClean="0">
                <a:solidFill>
                  <a:schemeClr val="tx1"/>
                </a:solidFill>
                <a:effectLst/>
                <a:latin typeface="+mn-lt"/>
                <a:ea typeface="+mn-ea"/>
                <a:cs typeface="+mn-cs"/>
              </a:rPr>
              <a:t>60</a:t>
            </a:r>
            <a:r>
              <a:rPr lang="zh-TW" altLang="en-US" sz="1200" b="0" i="0" kern="1200" dirty="0" smtClean="0">
                <a:solidFill>
                  <a:schemeClr val="tx1"/>
                </a:solidFill>
                <a:effectLst/>
                <a:latin typeface="+mn-lt"/>
                <a:ea typeface="+mn-ea"/>
                <a:cs typeface="+mn-cs"/>
              </a:rPr>
              <a:t>歲的阿公級學員說，兒子跟媳婦都是上班族，不放心孫子托給他人照顧，自己也剛好退休，於是參加受訓課程之後擔負起照顧孫子的工作，不只是希望能減輕年輕人的壓力，也是讓自己的晚年生活能夠與孫子一起成長、過得開心。</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http://m.ltn.com.tw/news/life/breakingnews/1481230</a:t>
            </a:r>
            <a:endParaRPr lang="zh-TW" altLang="en-US" dirty="0"/>
          </a:p>
        </p:txBody>
      </p:sp>
      <p:sp>
        <p:nvSpPr>
          <p:cNvPr id="4" name="投影片編號版面配置區 3"/>
          <p:cNvSpPr>
            <a:spLocks noGrp="1"/>
          </p:cNvSpPr>
          <p:nvPr>
            <p:ph type="sldNum" sz="quarter" idx="10"/>
          </p:nvPr>
        </p:nvSpPr>
        <p:spPr/>
        <p:txBody>
          <a:bodyPr/>
          <a:lstStyle/>
          <a:p>
            <a:fld id="{EAD69CCB-8EB4-4507-8AC2-3E0B19E9CA31}" type="slidenum">
              <a:rPr lang="zh-TW" altLang="en-US" smtClean="0"/>
              <a:pPr/>
              <a:t>25</a:t>
            </a:fld>
            <a:endParaRPr lang="zh-TW" altLang="en-US"/>
          </a:p>
        </p:txBody>
      </p:sp>
    </p:spTree>
    <p:extLst>
      <p:ext uri="{BB962C8B-B14F-4D97-AF65-F5344CB8AC3E}">
        <p14:creationId xmlns:p14="http://schemas.microsoft.com/office/powerpoint/2010/main" val="413282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r>
              <a:rPr lang="zh-TW" altLang="en-US" dirty="0" smtClean="0"/>
              <a:t>詢問厝內康窺有包含什麼</a:t>
            </a:r>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fld id="{EAD69CCB-8EB4-4507-8AC2-3E0B19E9CA31}" type="slidenum">
              <a:rPr lang="zh-TW" altLang="en-US" smtClean="0"/>
              <a:pPr/>
              <a:t>31</a:t>
            </a:fld>
            <a:endParaRPr lang="zh-TW" altLang="en-US"/>
          </a:p>
        </p:txBody>
      </p:sp>
    </p:spTree>
    <p:extLst>
      <p:ext uri="{BB962C8B-B14F-4D97-AF65-F5344CB8AC3E}">
        <p14:creationId xmlns:p14="http://schemas.microsoft.com/office/powerpoint/2010/main" val="33224979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4" name="圖片 7" descr="06a.jpg"/>
          <p:cNvPicPr>
            <a:picLocks noChangeAspect="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標題 1"/>
          <p:cNvSpPr>
            <a:spLocks noGrp="1"/>
          </p:cNvSpPr>
          <p:nvPr>
            <p:ph type="ctrTitle"/>
          </p:nvPr>
        </p:nvSpPr>
        <p:spPr>
          <a:xfrm>
            <a:off x="914400" y="2130426"/>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5" name="日期版面配置區 3"/>
          <p:cNvSpPr>
            <a:spLocks noGrp="1"/>
          </p:cNvSpPr>
          <p:nvPr>
            <p:ph type="dt" sz="half" idx="10"/>
          </p:nvPr>
        </p:nvSpPr>
        <p:spPr/>
        <p:txBody>
          <a:bodyPr/>
          <a:lstStyle>
            <a:lvl1pPr>
              <a:defRPr/>
            </a:lvl1pPr>
          </a:lstStyle>
          <a:p>
            <a:fld id="{C5ECE05C-9D39-4039-B07E-14BFBB7D55CD}" type="datetimeFigureOut">
              <a:rPr lang="zh-TW" altLang="en-US" smtClean="0"/>
              <a:t>2017/12/12</a:t>
            </a:fld>
            <a:endParaRPr lang="zh-TW" altLang="en-US"/>
          </a:p>
        </p:txBody>
      </p:sp>
      <p:sp>
        <p:nvSpPr>
          <p:cNvPr id="6" name="頁尾版面配置區 4"/>
          <p:cNvSpPr>
            <a:spLocks noGrp="1"/>
          </p:cNvSpPr>
          <p:nvPr>
            <p:ph type="ftr" sz="quarter" idx="11"/>
          </p:nvPr>
        </p:nvSpPr>
        <p:spPr/>
        <p:txBody>
          <a:bodyPr/>
          <a:lstStyle>
            <a:lvl1pPr>
              <a:defRPr/>
            </a:lvl1pPr>
          </a:lstStyle>
          <a:p>
            <a:endParaRPr lang="zh-TW" altLang="en-US"/>
          </a:p>
        </p:txBody>
      </p:sp>
      <p:sp>
        <p:nvSpPr>
          <p:cNvPr id="7" name="投影片編號版面配置區 5"/>
          <p:cNvSpPr>
            <a:spLocks noGrp="1"/>
          </p:cNvSpPr>
          <p:nvPr>
            <p:ph type="sldNum" sz="quarter" idx="12"/>
          </p:nvPr>
        </p:nvSpPr>
        <p:spPr/>
        <p:txBody>
          <a:bodyPr/>
          <a:lstStyle>
            <a:lvl1pPr>
              <a:defRPr/>
            </a:lvl1pPr>
          </a:lstStyle>
          <a:p>
            <a:fld id="{56FD8C92-BEC7-4512-836F-7CC099F95D11}" type="slidenum">
              <a:rPr lang="zh-TW" altLang="en-US" smtClean="0"/>
              <a:t>‹#›</a:t>
            </a:fld>
            <a:endParaRPr lang="zh-TW" altLang="en-US"/>
          </a:p>
        </p:txBody>
      </p:sp>
    </p:spTree>
    <p:extLst>
      <p:ext uri="{BB962C8B-B14F-4D97-AF65-F5344CB8AC3E}">
        <p14:creationId xmlns:p14="http://schemas.microsoft.com/office/powerpoint/2010/main" val="32642423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fld id="{C5ECE05C-9D39-4039-B07E-14BFBB7D55CD}" type="datetimeFigureOut">
              <a:rPr lang="zh-TW" altLang="en-US" smtClean="0"/>
              <a:t>2017/12/12</a:t>
            </a:fld>
            <a:endParaRPr lang="zh-TW" altLang="en-US"/>
          </a:p>
        </p:txBody>
      </p:sp>
      <p:sp>
        <p:nvSpPr>
          <p:cNvPr id="5" name="頁尾版面配置區 4"/>
          <p:cNvSpPr>
            <a:spLocks noGrp="1"/>
          </p:cNvSpPr>
          <p:nvPr>
            <p:ph type="ftr" sz="quarter" idx="11"/>
          </p:nvPr>
        </p:nvSpPr>
        <p:spPr/>
        <p:txBody>
          <a:bodyPr/>
          <a:lstStyle>
            <a:lvl1pPr>
              <a:defRPr/>
            </a:lvl1pPr>
          </a:lstStyle>
          <a:p>
            <a:endParaRPr lang="zh-TW" altLang="en-US"/>
          </a:p>
        </p:txBody>
      </p:sp>
      <p:sp>
        <p:nvSpPr>
          <p:cNvPr id="6" name="投影片編號版面配置區 5"/>
          <p:cNvSpPr>
            <a:spLocks noGrp="1"/>
          </p:cNvSpPr>
          <p:nvPr>
            <p:ph type="sldNum" sz="quarter" idx="12"/>
          </p:nvPr>
        </p:nvSpPr>
        <p:spPr/>
        <p:txBody>
          <a:bodyPr/>
          <a:lstStyle>
            <a:lvl1pPr>
              <a:defRPr/>
            </a:lvl1pPr>
          </a:lstStyle>
          <a:p>
            <a:fld id="{56FD8C92-BEC7-4512-836F-7CC099F95D11}" type="slidenum">
              <a:rPr lang="zh-TW" altLang="en-US" smtClean="0"/>
              <a:t>‹#›</a:t>
            </a:fld>
            <a:endParaRPr lang="zh-TW" altLang="en-US"/>
          </a:p>
        </p:txBody>
      </p:sp>
    </p:spTree>
    <p:extLst>
      <p:ext uri="{BB962C8B-B14F-4D97-AF65-F5344CB8AC3E}">
        <p14:creationId xmlns:p14="http://schemas.microsoft.com/office/powerpoint/2010/main" val="4252236817"/>
      </p:ext>
    </p:extLst>
  </p:cSld>
  <p:clrMapOvr>
    <a:masterClrMapping/>
  </p:clrMapOvr>
  <p:transition spd="slow">
    <p:fade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fld id="{C5ECE05C-9D39-4039-B07E-14BFBB7D55CD}" type="datetimeFigureOut">
              <a:rPr lang="zh-TW" altLang="en-US" smtClean="0"/>
              <a:t>2017/12/12</a:t>
            </a:fld>
            <a:endParaRPr lang="zh-TW" altLang="en-US"/>
          </a:p>
        </p:txBody>
      </p:sp>
      <p:sp>
        <p:nvSpPr>
          <p:cNvPr id="5" name="頁尾版面配置區 4"/>
          <p:cNvSpPr>
            <a:spLocks noGrp="1"/>
          </p:cNvSpPr>
          <p:nvPr>
            <p:ph type="ftr" sz="quarter" idx="11"/>
          </p:nvPr>
        </p:nvSpPr>
        <p:spPr/>
        <p:txBody>
          <a:bodyPr/>
          <a:lstStyle>
            <a:lvl1pPr>
              <a:defRPr/>
            </a:lvl1pPr>
          </a:lstStyle>
          <a:p>
            <a:endParaRPr lang="zh-TW" altLang="en-US"/>
          </a:p>
        </p:txBody>
      </p:sp>
      <p:sp>
        <p:nvSpPr>
          <p:cNvPr id="6" name="投影片編號版面配置區 5"/>
          <p:cNvSpPr>
            <a:spLocks noGrp="1"/>
          </p:cNvSpPr>
          <p:nvPr>
            <p:ph type="sldNum" sz="quarter" idx="12"/>
          </p:nvPr>
        </p:nvSpPr>
        <p:spPr/>
        <p:txBody>
          <a:bodyPr/>
          <a:lstStyle>
            <a:lvl1pPr>
              <a:defRPr/>
            </a:lvl1pPr>
          </a:lstStyle>
          <a:p>
            <a:fld id="{56FD8C92-BEC7-4512-836F-7CC099F95D11}" type="slidenum">
              <a:rPr lang="zh-TW" altLang="en-US" smtClean="0"/>
              <a:t>‹#›</a:t>
            </a:fld>
            <a:endParaRPr lang="zh-TW" altLang="en-US"/>
          </a:p>
        </p:txBody>
      </p:sp>
    </p:spTree>
    <p:extLst>
      <p:ext uri="{BB962C8B-B14F-4D97-AF65-F5344CB8AC3E}">
        <p14:creationId xmlns:p14="http://schemas.microsoft.com/office/powerpoint/2010/main" val="1768494257"/>
      </p:ext>
    </p:extLst>
  </p:cSld>
  <p:clrMapOvr>
    <a:masterClrMapping/>
  </p:clrMapOvr>
  <p:transition spd="slow">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fld id="{C5ECE05C-9D39-4039-B07E-14BFBB7D55CD}" type="datetimeFigureOut">
              <a:rPr lang="zh-TW" altLang="en-US" smtClean="0"/>
              <a:t>2017/12/12</a:t>
            </a:fld>
            <a:endParaRPr lang="zh-TW" altLang="en-US"/>
          </a:p>
        </p:txBody>
      </p:sp>
      <p:sp>
        <p:nvSpPr>
          <p:cNvPr id="5" name="頁尾版面配置區 4"/>
          <p:cNvSpPr>
            <a:spLocks noGrp="1"/>
          </p:cNvSpPr>
          <p:nvPr>
            <p:ph type="ftr" sz="quarter" idx="11"/>
          </p:nvPr>
        </p:nvSpPr>
        <p:spPr/>
        <p:txBody>
          <a:bodyPr/>
          <a:lstStyle>
            <a:lvl1pPr>
              <a:defRPr/>
            </a:lvl1pPr>
          </a:lstStyle>
          <a:p>
            <a:endParaRPr lang="zh-TW" altLang="en-US"/>
          </a:p>
        </p:txBody>
      </p:sp>
      <p:sp>
        <p:nvSpPr>
          <p:cNvPr id="6" name="投影片編號版面配置區 5"/>
          <p:cNvSpPr>
            <a:spLocks noGrp="1"/>
          </p:cNvSpPr>
          <p:nvPr>
            <p:ph type="sldNum" sz="quarter" idx="12"/>
          </p:nvPr>
        </p:nvSpPr>
        <p:spPr/>
        <p:txBody>
          <a:bodyPr/>
          <a:lstStyle>
            <a:lvl1pPr>
              <a:defRPr/>
            </a:lvl1pPr>
          </a:lstStyle>
          <a:p>
            <a:fld id="{56FD8C92-BEC7-4512-836F-7CC099F95D11}" type="slidenum">
              <a:rPr lang="zh-TW" altLang="en-US" smtClean="0"/>
              <a:t>‹#›</a:t>
            </a:fld>
            <a:endParaRPr lang="zh-TW" altLang="en-US"/>
          </a:p>
        </p:txBody>
      </p:sp>
    </p:spTree>
    <p:extLst>
      <p:ext uri="{BB962C8B-B14F-4D97-AF65-F5344CB8AC3E}">
        <p14:creationId xmlns:p14="http://schemas.microsoft.com/office/powerpoint/2010/main" val="1287864033"/>
      </p:ext>
    </p:extLst>
  </p:cSld>
  <p:clrMapOvr>
    <a:masterClrMapping/>
  </p:clrMapOvr>
  <p:transition spd="slow">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fld id="{C5ECE05C-9D39-4039-B07E-14BFBB7D55CD}" type="datetimeFigureOut">
              <a:rPr lang="zh-TW" altLang="en-US" smtClean="0"/>
              <a:t>2017/12/12</a:t>
            </a:fld>
            <a:endParaRPr lang="zh-TW" altLang="en-US"/>
          </a:p>
        </p:txBody>
      </p:sp>
      <p:sp>
        <p:nvSpPr>
          <p:cNvPr id="5" name="頁尾版面配置區 4"/>
          <p:cNvSpPr>
            <a:spLocks noGrp="1"/>
          </p:cNvSpPr>
          <p:nvPr>
            <p:ph type="ftr" sz="quarter" idx="11"/>
          </p:nvPr>
        </p:nvSpPr>
        <p:spPr/>
        <p:txBody>
          <a:bodyPr/>
          <a:lstStyle>
            <a:lvl1pPr>
              <a:defRPr/>
            </a:lvl1pPr>
          </a:lstStyle>
          <a:p>
            <a:endParaRPr lang="zh-TW" altLang="en-US"/>
          </a:p>
        </p:txBody>
      </p:sp>
      <p:sp>
        <p:nvSpPr>
          <p:cNvPr id="6" name="投影片編號版面配置區 5"/>
          <p:cNvSpPr>
            <a:spLocks noGrp="1"/>
          </p:cNvSpPr>
          <p:nvPr>
            <p:ph type="sldNum" sz="quarter" idx="12"/>
          </p:nvPr>
        </p:nvSpPr>
        <p:spPr/>
        <p:txBody>
          <a:bodyPr/>
          <a:lstStyle>
            <a:lvl1pPr>
              <a:defRPr/>
            </a:lvl1pPr>
          </a:lstStyle>
          <a:p>
            <a:fld id="{56FD8C92-BEC7-4512-836F-7CC099F95D11}" type="slidenum">
              <a:rPr lang="zh-TW" altLang="en-US" smtClean="0"/>
              <a:t>‹#›</a:t>
            </a:fld>
            <a:endParaRPr lang="zh-TW" altLang="en-US"/>
          </a:p>
        </p:txBody>
      </p:sp>
    </p:spTree>
    <p:extLst>
      <p:ext uri="{BB962C8B-B14F-4D97-AF65-F5344CB8AC3E}">
        <p14:creationId xmlns:p14="http://schemas.microsoft.com/office/powerpoint/2010/main" val="3742069062"/>
      </p:ext>
    </p:extLst>
  </p:cSld>
  <p:clrMapOvr>
    <a:masterClrMapping/>
  </p:clrMapOvr>
  <p:transition spd="slow">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fld id="{C5ECE05C-9D39-4039-B07E-14BFBB7D55CD}" type="datetimeFigureOut">
              <a:rPr lang="zh-TW" altLang="en-US" smtClean="0"/>
              <a:t>2017/12/12</a:t>
            </a:fld>
            <a:endParaRPr lang="zh-TW" altLang="en-US"/>
          </a:p>
        </p:txBody>
      </p:sp>
      <p:sp>
        <p:nvSpPr>
          <p:cNvPr id="6" name="頁尾版面配置區 4"/>
          <p:cNvSpPr>
            <a:spLocks noGrp="1"/>
          </p:cNvSpPr>
          <p:nvPr>
            <p:ph type="ftr" sz="quarter" idx="11"/>
          </p:nvPr>
        </p:nvSpPr>
        <p:spPr/>
        <p:txBody>
          <a:bodyPr/>
          <a:lstStyle>
            <a:lvl1pPr>
              <a:defRPr/>
            </a:lvl1pPr>
          </a:lstStyle>
          <a:p>
            <a:endParaRPr lang="zh-TW" altLang="en-US"/>
          </a:p>
        </p:txBody>
      </p:sp>
      <p:sp>
        <p:nvSpPr>
          <p:cNvPr id="7" name="投影片編號版面配置區 5"/>
          <p:cNvSpPr>
            <a:spLocks noGrp="1"/>
          </p:cNvSpPr>
          <p:nvPr>
            <p:ph type="sldNum" sz="quarter" idx="12"/>
          </p:nvPr>
        </p:nvSpPr>
        <p:spPr/>
        <p:txBody>
          <a:bodyPr/>
          <a:lstStyle>
            <a:lvl1pPr>
              <a:defRPr/>
            </a:lvl1pPr>
          </a:lstStyle>
          <a:p>
            <a:fld id="{56FD8C92-BEC7-4512-836F-7CC099F95D11}" type="slidenum">
              <a:rPr lang="zh-TW" altLang="en-US" smtClean="0"/>
              <a:t>‹#›</a:t>
            </a:fld>
            <a:endParaRPr lang="zh-TW" altLang="en-US"/>
          </a:p>
        </p:txBody>
      </p:sp>
    </p:spTree>
    <p:extLst>
      <p:ext uri="{BB962C8B-B14F-4D97-AF65-F5344CB8AC3E}">
        <p14:creationId xmlns:p14="http://schemas.microsoft.com/office/powerpoint/2010/main" val="4030761945"/>
      </p:ext>
    </p:extLst>
  </p:cSld>
  <p:clrMapOvr>
    <a:masterClrMapping/>
  </p:clrMapOvr>
  <p:transition spd="slow">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fld id="{C5ECE05C-9D39-4039-B07E-14BFBB7D55CD}" type="datetimeFigureOut">
              <a:rPr lang="zh-TW" altLang="en-US" smtClean="0"/>
              <a:t>2017/12/12</a:t>
            </a:fld>
            <a:endParaRPr lang="zh-TW" altLang="en-US"/>
          </a:p>
        </p:txBody>
      </p:sp>
      <p:sp>
        <p:nvSpPr>
          <p:cNvPr id="8" name="頁尾版面配置區 4"/>
          <p:cNvSpPr>
            <a:spLocks noGrp="1"/>
          </p:cNvSpPr>
          <p:nvPr>
            <p:ph type="ftr" sz="quarter" idx="11"/>
          </p:nvPr>
        </p:nvSpPr>
        <p:spPr/>
        <p:txBody>
          <a:bodyPr/>
          <a:lstStyle>
            <a:lvl1pPr>
              <a:defRPr/>
            </a:lvl1pPr>
          </a:lstStyle>
          <a:p>
            <a:endParaRPr lang="zh-TW" altLang="en-US"/>
          </a:p>
        </p:txBody>
      </p:sp>
      <p:sp>
        <p:nvSpPr>
          <p:cNvPr id="9" name="投影片編號版面配置區 5"/>
          <p:cNvSpPr>
            <a:spLocks noGrp="1"/>
          </p:cNvSpPr>
          <p:nvPr>
            <p:ph type="sldNum" sz="quarter" idx="12"/>
          </p:nvPr>
        </p:nvSpPr>
        <p:spPr/>
        <p:txBody>
          <a:bodyPr/>
          <a:lstStyle>
            <a:lvl1pPr>
              <a:defRPr/>
            </a:lvl1pPr>
          </a:lstStyle>
          <a:p>
            <a:fld id="{56FD8C92-BEC7-4512-836F-7CC099F95D11}" type="slidenum">
              <a:rPr lang="zh-TW" altLang="en-US" smtClean="0"/>
              <a:t>‹#›</a:t>
            </a:fld>
            <a:endParaRPr lang="zh-TW" altLang="en-US"/>
          </a:p>
        </p:txBody>
      </p:sp>
    </p:spTree>
    <p:extLst>
      <p:ext uri="{BB962C8B-B14F-4D97-AF65-F5344CB8AC3E}">
        <p14:creationId xmlns:p14="http://schemas.microsoft.com/office/powerpoint/2010/main" val="4021937617"/>
      </p:ext>
    </p:extLst>
  </p:cSld>
  <p:clrMapOvr>
    <a:masterClrMapping/>
  </p:clrMapOvr>
  <p:transition spd="slow">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fld id="{C5ECE05C-9D39-4039-B07E-14BFBB7D55CD}" type="datetimeFigureOut">
              <a:rPr lang="zh-TW" altLang="en-US" smtClean="0"/>
              <a:t>2017/12/12</a:t>
            </a:fld>
            <a:endParaRPr lang="zh-TW" altLang="en-US"/>
          </a:p>
        </p:txBody>
      </p:sp>
      <p:sp>
        <p:nvSpPr>
          <p:cNvPr id="4" name="頁尾版面配置區 4"/>
          <p:cNvSpPr>
            <a:spLocks noGrp="1"/>
          </p:cNvSpPr>
          <p:nvPr>
            <p:ph type="ftr" sz="quarter" idx="11"/>
          </p:nvPr>
        </p:nvSpPr>
        <p:spPr/>
        <p:txBody>
          <a:bodyPr/>
          <a:lstStyle>
            <a:lvl1pPr>
              <a:defRPr/>
            </a:lvl1pPr>
          </a:lstStyle>
          <a:p>
            <a:endParaRPr lang="zh-TW" altLang="en-US"/>
          </a:p>
        </p:txBody>
      </p:sp>
      <p:sp>
        <p:nvSpPr>
          <p:cNvPr id="5" name="投影片編號版面配置區 5"/>
          <p:cNvSpPr>
            <a:spLocks noGrp="1"/>
          </p:cNvSpPr>
          <p:nvPr>
            <p:ph type="sldNum" sz="quarter" idx="12"/>
          </p:nvPr>
        </p:nvSpPr>
        <p:spPr/>
        <p:txBody>
          <a:bodyPr/>
          <a:lstStyle>
            <a:lvl1pPr>
              <a:defRPr/>
            </a:lvl1pPr>
          </a:lstStyle>
          <a:p>
            <a:fld id="{56FD8C92-BEC7-4512-836F-7CC099F95D11}" type="slidenum">
              <a:rPr lang="zh-TW" altLang="en-US" smtClean="0"/>
              <a:t>‹#›</a:t>
            </a:fld>
            <a:endParaRPr lang="zh-TW" altLang="en-US"/>
          </a:p>
        </p:txBody>
      </p:sp>
    </p:spTree>
    <p:extLst>
      <p:ext uri="{BB962C8B-B14F-4D97-AF65-F5344CB8AC3E}">
        <p14:creationId xmlns:p14="http://schemas.microsoft.com/office/powerpoint/2010/main" val="1510565438"/>
      </p:ext>
    </p:extLst>
  </p:cSld>
  <p:clrMapOvr>
    <a:masterClrMapping/>
  </p:clrMapOvr>
  <p:transition spd="slow">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fld id="{C5ECE05C-9D39-4039-B07E-14BFBB7D55CD}" type="datetimeFigureOut">
              <a:rPr lang="zh-TW" altLang="en-US" smtClean="0"/>
              <a:t>2017/12/12</a:t>
            </a:fld>
            <a:endParaRPr lang="zh-TW" altLang="en-US"/>
          </a:p>
        </p:txBody>
      </p:sp>
      <p:sp>
        <p:nvSpPr>
          <p:cNvPr id="3" name="頁尾版面配置區 4"/>
          <p:cNvSpPr>
            <a:spLocks noGrp="1"/>
          </p:cNvSpPr>
          <p:nvPr>
            <p:ph type="ftr" sz="quarter" idx="11"/>
          </p:nvPr>
        </p:nvSpPr>
        <p:spPr/>
        <p:txBody>
          <a:bodyPr/>
          <a:lstStyle>
            <a:lvl1pPr>
              <a:defRPr/>
            </a:lvl1pPr>
          </a:lstStyle>
          <a:p>
            <a:endParaRPr lang="zh-TW" altLang="en-US"/>
          </a:p>
        </p:txBody>
      </p:sp>
      <p:sp>
        <p:nvSpPr>
          <p:cNvPr id="4" name="投影片編號版面配置區 5"/>
          <p:cNvSpPr>
            <a:spLocks noGrp="1"/>
          </p:cNvSpPr>
          <p:nvPr>
            <p:ph type="sldNum" sz="quarter" idx="12"/>
          </p:nvPr>
        </p:nvSpPr>
        <p:spPr/>
        <p:txBody>
          <a:bodyPr/>
          <a:lstStyle>
            <a:lvl1pPr>
              <a:defRPr/>
            </a:lvl1pPr>
          </a:lstStyle>
          <a:p>
            <a:fld id="{56FD8C92-BEC7-4512-836F-7CC099F95D11}" type="slidenum">
              <a:rPr lang="zh-TW" altLang="en-US" smtClean="0"/>
              <a:t>‹#›</a:t>
            </a:fld>
            <a:endParaRPr lang="zh-TW" altLang="en-US"/>
          </a:p>
        </p:txBody>
      </p:sp>
    </p:spTree>
    <p:extLst>
      <p:ext uri="{BB962C8B-B14F-4D97-AF65-F5344CB8AC3E}">
        <p14:creationId xmlns:p14="http://schemas.microsoft.com/office/powerpoint/2010/main" val="1649807196"/>
      </p:ext>
    </p:extLst>
  </p:cSld>
  <p:clrMapOvr>
    <a:masterClrMapping/>
  </p:clrMapOvr>
  <p:transition spd="slow">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fld id="{C5ECE05C-9D39-4039-B07E-14BFBB7D55CD}" type="datetimeFigureOut">
              <a:rPr lang="zh-TW" altLang="en-US" smtClean="0"/>
              <a:t>2017/12/12</a:t>
            </a:fld>
            <a:endParaRPr lang="zh-TW" altLang="en-US"/>
          </a:p>
        </p:txBody>
      </p:sp>
      <p:sp>
        <p:nvSpPr>
          <p:cNvPr id="6" name="頁尾版面配置區 4"/>
          <p:cNvSpPr>
            <a:spLocks noGrp="1"/>
          </p:cNvSpPr>
          <p:nvPr>
            <p:ph type="ftr" sz="quarter" idx="11"/>
          </p:nvPr>
        </p:nvSpPr>
        <p:spPr/>
        <p:txBody>
          <a:bodyPr/>
          <a:lstStyle>
            <a:lvl1pPr>
              <a:defRPr/>
            </a:lvl1pPr>
          </a:lstStyle>
          <a:p>
            <a:endParaRPr lang="zh-TW" altLang="en-US"/>
          </a:p>
        </p:txBody>
      </p:sp>
      <p:sp>
        <p:nvSpPr>
          <p:cNvPr id="7" name="投影片編號版面配置區 5"/>
          <p:cNvSpPr>
            <a:spLocks noGrp="1"/>
          </p:cNvSpPr>
          <p:nvPr>
            <p:ph type="sldNum" sz="quarter" idx="12"/>
          </p:nvPr>
        </p:nvSpPr>
        <p:spPr/>
        <p:txBody>
          <a:bodyPr/>
          <a:lstStyle>
            <a:lvl1pPr>
              <a:defRPr/>
            </a:lvl1pPr>
          </a:lstStyle>
          <a:p>
            <a:fld id="{56FD8C92-BEC7-4512-836F-7CC099F95D11}" type="slidenum">
              <a:rPr lang="zh-TW" altLang="en-US" smtClean="0"/>
              <a:t>‹#›</a:t>
            </a:fld>
            <a:endParaRPr lang="zh-TW" altLang="en-US"/>
          </a:p>
        </p:txBody>
      </p:sp>
    </p:spTree>
    <p:extLst>
      <p:ext uri="{BB962C8B-B14F-4D97-AF65-F5344CB8AC3E}">
        <p14:creationId xmlns:p14="http://schemas.microsoft.com/office/powerpoint/2010/main" val="3255246436"/>
      </p:ext>
    </p:extLst>
  </p:cSld>
  <p:clrMapOvr>
    <a:masterClrMapping/>
  </p:clrMapOvr>
  <p:transition spd="slow">
    <p:fade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fld id="{C5ECE05C-9D39-4039-B07E-14BFBB7D55CD}" type="datetimeFigureOut">
              <a:rPr lang="zh-TW" altLang="en-US" smtClean="0"/>
              <a:t>2017/12/12</a:t>
            </a:fld>
            <a:endParaRPr lang="zh-TW" altLang="en-US"/>
          </a:p>
        </p:txBody>
      </p:sp>
      <p:sp>
        <p:nvSpPr>
          <p:cNvPr id="6" name="頁尾版面配置區 4"/>
          <p:cNvSpPr>
            <a:spLocks noGrp="1"/>
          </p:cNvSpPr>
          <p:nvPr>
            <p:ph type="ftr" sz="quarter" idx="11"/>
          </p:nvPr>
        </p:nvSpPr>
        <p:spPr/>
        <p:txBody>
          <a:bodyPr/>
          <a:lstStyle>
            <a:lvl1pPr>
              <a:defRPr/>
            </a:lvl1pPr>
          </a:lstStyle>
          <a:p>
            <a:endParaRPr lang="zh-TW" altLang="en-US"/>
          </a:p>
        </p:txBody>
      </p:sp>
      <p:sp>
        <p:nvSpPr>
          <p:cNvPr id="7" name="投影片編號版面配置區 5"/>
          <p:cNvSpPr>
            <a:spLocks noGrp="1"/>
          </p:cNvSpPr>
          <p:nvPr>
            <p:ph type="sldNum" sz="quarter" idx="12"/>
          </p:nvPr>
        </p:nvSpPr>
        <p:spPr/>
        <p:txBody>
          <a:bodyPr/>
          <a:lstStyle>
            <a:lvl1pPr>
              <a:defRPr/>
            </a:lvl1pPr>
          </a:lstStyle>
          <a:p>
            <a:fld id="{56FD8C92-BEC7-4512-836F-7CC099F95D11}" type="slidenum">
              <a:rPr lang="zh-TW" altLang="en-US" smtClean="0"/>
              <a:t>‹#›</a:t>
            </a:fld>
            <a:endParaRPr lang="zh-TW" altLang="en-US"/>
          </a:p>
        </p:txBody>
      </p:sp>
    </p:spTree>
    <p:extLst>
      <p:ext uri="{BB962C8B-B14F-4D97-AF65-F5344CB8AC3E}">
        <p14:creationId xmlns:p14="http://schemas.microsoft.com/office/powerpoint/2010/main" val="1720685988"/>
      </p:ext>
    </p:extLst>
  </p:cSld>
  <p:clrMapOvr>
    <a:masterClrMapping/>
  </p:clrMapOvr>
  <p:transition spd="slow">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051"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fld id="{C5ECE05C-9D39-4039-B07E-14BFBB7D55CD}" type="datetimeFigureOut">
              <a:rPr lang="zh-TW" altLang="en-US" smtClean="0"/>
              <a:t>2017/12/12</a:t>
            </a:fld>
            <a:endParaRPr lang="zh-TW" altLang="en-US"/>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endParaRPr lang="zh-TW" altLang="en-US"/>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fld id="{56FD8C92-BEC7-4512-836F-7CC099F95D11}" type="slidenum">
              <a:rPr lang="zh-TW" altLang="en-US" smtClean="0"/>
              <a:t>‹#›</a:t>
            </a:fld>
            <a:endParaRPr lang="zh-TW" altLang="en-US"/>
          </a:p>
        </p:txBody>
      </p:sp>
      <p:pic>
        <p:nvPicPr>
          <p:cNvPr id="2055" name="圖片 6" descr="06b.jpg"/>
          <p:cNvPicPr>
            <a:picLocks noChangeAspect="1"/>
          </p:cNvPicPr>
          <p:nvPr/>
        </p:nvPicPr>
        <p:blipFill>
          <a:blip r:embed="rId13" cstate="print"/>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56635878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fade thruBlk="1"/>
  </p:transition>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3" Type="http://schemas.openxmlformats.org/officeDocument/2006/relationships/hyperlink" Target="&#24433;&#29255;/(Good)&#32908;&#32905;&#30007;&#32972;&#20818;&#20462;&#32023;&#31383;%20&#27665;&#30526;&#22823;&#35738;&#26032;&#22909;&#30007;&#20154;--&#34315;&#26524;&#26085;&#22577;%2020150501.mp4"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hyperlink" Target="&#24433;&#29255;/%5b&#26481;&#26862;&#26032;&#32862;%5d&#19981;&#25448;&#30149;&#22971;&#20570;&#23478;&#20107;%20&#29138;&#39151;&#25171;&#25475;&#19968;&#32937;&#25179;.mp4"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8.jp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189822" y="1003895"/>
            <a:ext cx="7568588" cy="1470025"/>
          </a:xfrm>
        </p:spPr>
        <p:txBody>
          <a:bodyPr/>
          <a:lstStyle/>
          <a:p>
            <a:r>
              <a:rPr lang="zh-TW" altLang="en-US" dirty="0">
                <a:solidFill>
                  <a:srgbClr val="7030A0"/>
                </a:solidFill>
                <a:ea typeface="文鼎粗隸" panose="02010609010101010101" pitchFamily="49" charset="-120"/>
              </a:rPr>
              <a:t>如何將</a:t>
            </a:r>
            <a:r>
              <a:rPr lang="zh-TW" altLang="en-US" dirty="0" smtClean="0">
                <a:solidFill>
                  <a:srgbClr val="7030A0"/>
                </a:solidFill>
                <a:ea typeface="文鼎粗隸" panose="02010609010101010101" pitchFamily="49" charset="-120"/>
              </a:rPr>
              <a:t>國際法融入到在地服務</a:t>
            </a:r>
            <a:r>
              <a:rPr lang="en-US" altLang="zh-TW" dirty="0" smtClean="0">
                <a:solidFill>
                  <a:srgbClr val="7030A0"/>
                </a:solidFill>
                <a:ea typeface="文鼎粗隸" panose="02010609010101010101" pitchFamily="49" charset="-120"/>
              </a:rPr>
              <a:t>--</a:t>
            </a:r>
            <a:r>
              <a:rPr lang="zh-TW" altLang="en-US" dirty="0" smtClean="0">
                <a:solidFill>
                  <a:srgbClr val="7030A0"/>
                </a:solidFill>
                <a:ea typeface="文鼎粗隸" panose="02010609010101010101" pitchFamily="49" charset="-120"/>
              </a:rPr>
              <a:t>以</a:t>
            </a:r>
            <a:r>
              <a:rPr lang="en-US" altLang="zh-TW" dirty="0" smtClean="0">
                <a:solidFill>
                  <a:srgbClr val="7030A0"/>
                </a:solidFill>
                <a:ea typeface="文鼎粗隸" panose="02010609010101010101" pitchFamily="49" charset="-120"/>
              </a:rPr>
              <a:t>CEDAW</a:t>
            </a:r>
            <a:r>
              <a:rPr lang="zh-TW" altLang="en-US" dirty="0" smtClean="0">
                <a:solidFill>
                  <a:srgbClr val="7030A0"/>
                </a:solidFill>
                <a:ea typeface="文鼎粗隸" panose="02010609010101010101" pitchFamily="49" charset="-120"/>
              </a:rPr>
              <a:t>公約為例</a:t>
            </a:r>
            <a:endParaRPr lang="zh-TW" altLang="en-US" dirty="0">
              <a:solidFill>
                <a:srgbClr val="7030A0"/>
              </a:solidFill>
              <a:ea typeface="文鼎粗隸" panose="02010609010101010101" pitchFamily="49" charset="-120"/>
            </a:endParaRPr>
          </a:p>
        </p:txBody>
      </p:sp>
      <p:sp>
        <p:nvSpPr>
          <p:cNvPr id="3" name="副標題 2"/>
          <p:cNvSpPr>
            <a:spLocks noGrp="1"/>
          </p:cNvSpPr>
          <p:nvPr>
            <p:ph type="subTitle" idx="1"/>
          </p:nvPr>
        </p:nvSpPr>
        <p:spPr>
          <a:xfrm>
            <a:off x="3084722" y="4348908"/>
            <a:ext cx="6819441" cy="1346812"/>
          </a:xfrm>
        </p:spPr>
        <p:txBody>
          <a:bodyPr/>
          <a:lstStyle/>
          <a:p>
            <a:r>
              <a:rPr lang="zh-TW" altLang="en-US" b="1" dirty="0" smtClean="0">
                <a:solidFill>
                  <a:schemeClr val="tx1"/>
                </a:solidFill>
              </a:rPr>
              <a:t>楊稚慧</a:t>
            </a:r>
            <a:r>
              <a:rPr lang="en-US" altLang="zh-TW" b="1" dirty="0" smtClean="0">
                <a:solidFill>
                  <a:schemeClr val="tx1"/>
                </a:solidFill>
              </a:rPr>
              <a:t>/</a:t>
            </a:r>
            <a:r>
              <a:rPr lang="zh-TW" altLang="en-US" b="1" dirty="0" smtClean="0">
                <a:solidFill>
                  <a:schemeClr val="tx1"/>
                </a:solidFill>
              </a:rPr>
              <a:t>勵馨基金會高雄分事務所</a:t>
            </a:r>
            <a:endParaRPr lang="en-US" altLang="zh-TW" b="1" dirty="0">
              <a:solidFill>
                <a:schemeClr val="tx1"/>
              </a:solidFill>
            </a:endParaRPr>
          </a:p>
          <a:p>
            <a:r>
              <a:rPr lang="en-US" altLang="zh-TW" b="1" dirty="0" smtClean="0">
                <a:solidFill>
                  <a:schemeClr val="tx1"/>
                </a:solidFill>
              </a:rPr>
              <a:t>2017/9/30</a:t>
            </a:r>
            <a:endParaRPr lang="zh-TW" altLang="en-US" b="1" dirty="0">
              <a:solidFill>
                <a:schemeClr val="tx1"/>
              </a:solidFill>
            </a:endParaRPr>
          </a:p>
        </p:txBody>
      </p:sp>
    </p:spTree>
    <p:extLst>
      <p:ext uri="{BB962C8B-B14F-4D97-AF65-F5344CB8AC3E}">
        <p14:creationId xmlns:p14="http://schemas.microsoft.com/office/powerpoint/2010/main" val="76122061"/>
      </p:ext>
    </p:extLst>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p:txBody>
          <a:bodyPr/>
          <a:lstStyle/>
          <a:p>
            <a:pPr>
              <a:defRPr/>
            </a:pPr>
            <a:r>
              <a:rPr lang="en-US" altLang="zh-TW" dirty="0" smtClean="0">
                <a:latin typeface="+mj-ea"/>
              </a:rPr>
              <a:t>CEDAW</a:t>
            </a:r>
            <a:r>
              <a:rPr lang="zh-TW" altLang="en-US" dirty="0">
                <a:latin typeface="+mj-ea"/>
              </a:rPr>
              <a:t>主條文 </a:t>
            </a:r>
            <a:r>
              <a:rPr lang="en-US" altLang="zh-TW" dirty="0" smtClean="0">
                <a:latin typeface="+mj-ea"/>
              </a:rPr>
              <a:t>(3/4)</a:t>
            </a:r>
            <a:endParaRPr lang="zh-TW" altLang="en-US" dirty="0" smtClean="0">
              <a:latin typeface="+mj-ea"/>
            </a:endParaRPr>
          </a:p>
        </p:txBody>
      </p:sp>
      <p:sp>
        <p:nvSpPr>
          <p:cNvPr id="43011" name="內容版面配置區 2"/>
          <p:cNvSpPr>
            <a:spLocks noGrp="1"/>
          </p:cNvSpPr>
          <p:nvPr>
            <p:ph idx="1"/>
          </p:nvPr>
        </p:nvSpPr>
        <p:spPr>
          <a:xfrm>
            <a:off x="47328" y="1196754"/>
            <a:ext cx="6144683" cy="2520279"/>
          </a:xfrm>
        </p:spPr>
        <p:txBody>
          <a:bodyPr>
            <a:normAutofit/>
          </a:bodyPr>
          <a:lstStyle/>
          <a:p>
            <a:pPr eaLnBrk="1" hangingPunct="1">
              <a:buFont typeface="Wingdings" pitchFamily="2" charset="2"/>
              <a:buChar char="p"/>
            </a:pPr>
            <a:r>
              <a:rPr lang="zh-TW" altLang="en-US" sz="2200" dirty="0" smtClean="0">
                <a:latin typeface="標楷體" pitchFamily="65" charset="-120"/>
                <a:ea typeface="標楷體" pitchFamily="65" charset="-120"/>
              </a:rPr>
              <a:t>第一條</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歧視的定義</a:t>
            </a:r>
            <a:endParaRPr lang="en-US" altLang="zh-TW" sz="2200" dirty="0" smtClean="0">
              <a:latin typeface="標楷體" pitchFamily="65" charset="-120"/>
              <a:ea typeface="標楷體" pitchFamily="65" charset="-120"/>
            </a:endParaRPr>
          </a:p>
          <a:p>
            <a:pPr eaLnBrk="1" hangingPunct="1">
              <a:buFont typeface="Wingdings" pitchFamily="2" charset="2"/>
              <a:buChar char="p"/>
            </a:pPr>
            <a:r>
              <a:rPr lang="zh-TW" altLang="en-US" sz="2200" dirty="0" smtClean="0">
                <a:latin typeface="標楷體" pitchFamily="65" charset="-120"/>
                <a:ea typeface="標楷體" pitchFamily="65" charset="-120"/>
              </a:rPr>
              <a:t>第二條</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採取措施消除歧視</a:t>
            </a:r>
            <a:endParaRPr lang="en-US" altLang="zh-TW" sz="2200" dirty="0" smtClean="0">
              <a:latin typeface="標楷體" pitchFamily="65" charset="-120"/>
              <a:ea typeface="標楷體" pitchFamily="65" charset="-120"/>
            </a:endParaRPr>
          </a:p>
          <a:p>
            <a:pPr eaLnBrk="1" hangingPunct="1">
              <a:buFont typeface="Wingdings" pitchFamily="2" charset="2"/>
              <a:buChar char="p"/>
            </a:pPr>
            <a:r>
              <a:rPr lang="zh-TW" altLang="en-US" sz="2200" dirty="0">
                <a:latin typeface="標楷體" pitchFamily="65" charset="-120"/>
                <a:ea typeface="標楷體" pitchFamily="65" charset="-120"/>
              </a:rPr>
              <a:t>第三條</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保障基本人權與自由</a:t>
            </a:r>
            <a:endParaRPr lang="en-US" altLang="zh-TW" sz="2200" dirty="0" smtClean="0">
              <a:latin typeface="標楷體" pitchFamily="65" charset="-120"/>
              <a:ea typeface="標楷體" pitchFamily="65" charset="-120"/>
            </a:endParaRPr>
          </a:p>
          <a:p>
            <a:pPr eaLnBrk="1" hangingPunct="1">
              <a:buFont typeface="Wingdings" pitchFamily="2" charset="2"/>
              <a:buChar char="p"/>
            </a:pPr>
            <a:r>
              <a:rPr lang="zh-TW" altLang="en-US" sz="2200" dirty="0">
                <a:latin typeface="標楷體" pitchFamily="65" charset="-120"/>
                <a:ea typeface="標楷體" pitchFamily="65" charset="-120"/>
              </a:rPr>
              <a:t>第四</a:t>
            </a:r>
            <a:r>
              <a:rPr lang="zh-TW" altLang="en-US" sz="2200" dirty="0" smtClean="0">
                <a:latin typeface="標楷體" pitchFamily="65" charset="-120"/>
                <a:ea typeface="標楷體" pitchFamily="65" charset="-120"/>
              </a:rPr>
              <a:t>條</a:t>
            </a:r>
            <a:r>
              <a:rPr lang="en-US" altLang="zh-TW" sz="2200" dirty="0" smtClean="0">
                <a:latin typeface="標楷體" pitchFamily="65" charset="-120"/>
                <a:ea typeface="標楷體" pitchFamily="65" charset="-120"/>
              </a:rPr>
              <a:t>-</a:t>
            </a:r>
            <a:r>
              <a:rPr lang="zh-TW" altLang="en-US" sz="2200" dirty="0">
                <a:latin typeface="標楷體" pitchFamily="65" charset="-120"/>
                <a:ea typeface="標楷體" pitchFamily="65" charset="-120"/>
              </a:rPr>
              <a:t>臨時</a:t>
            </a:r>
            <a:r>
              <a:rPr lang="zh-TW" altLang="en-US" sz="2200" dirty="0" smtClean="0">
                <a:latin typeface="標楷體" pitchFamily="65" charset="-120"/>
                <a:ea typeface="標楷體" pitchFamily="65" charset="-120"/>
              </a:rPr>
              <a:t>特別措施</a:t>
            </a:r>
            <a:endParaRPr lang="en-US" altLang="zh-TW" sz="2200" dirty="0" smtClean="0">
              <a:latin typeface="標楷體" pitchFamily="65" charset="-120"/>
              <a:ea typeface="標楷體" pitchFamily="65" charset="-120"/>
            </a:endParaRPr>
          </a:p>
          <a:p>
            <a:pPr eaLnBrk="1" hangingPunct="1">
              <a:buFont typeface="Wingdings" pitchFamily="2" charset="2"/>
              <a:buChar char="p"/>
            </a:pPr>
            <a:r>
              <a:rPr lang="zh-TW" altLang="en-US" sz="2200" dirty="0" smtClean="0">
                <a:latin typeface="標楷體" pitchFamily="65" charset="-120"/>
                <a:ea typeface="標楷體" pitchFamily="65" charset="-120"/>
              </a:rPr>
              <a:t>第五條</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性別角色刻板印象和偏見</a:t>
            </a:r>
            <a:endParaRPr lang="en-US" altLang="zh-TW" sz="2200" dirty="0" smtClean="0">
              <a:latin typeface="標楷體" pitchFamily="65" charset="-120"/>
              <a:ea typeface="標楷體" pitchFamily="65" charset="-120"/>
            </a:endParaRPr>
          </a:p>
          <a:p>
            <a:pPr>
              <a:buFont typeface="Wingdings" pitchFamily="2" charset="2"/>
              <a:buChar char="p"/>
            </a:pPr>
            <a:r>
              <a:rPr lang="zh-TW" altLang="en-US" sz="2200" dirty="0">
                <a:latin typeface="標楷體" pitchFamily="65" charset="-120"/>
                <a:ea typeface="標楷體" pitchFamily="65" charset="-120"/>
              </a:rPr>
              <a:t>第六條</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禁止人口販運</a:t>
            </a:r>
            <a:r>
              <a:rPr lang="zh-TW" altLang="en-US" sz="2200" dirty="0">
                <a:latin typeface="標楷體" pitchFamily="65" charset="-120"/>
                <a:ea typeface="標楷體" pitchFamily="65" charset="-120"/>
              </a:rPr>
              <a:t>與</a:t>
            </a:r>
            <a:r>
              <a:rPr lang="zh-TW" altLang="en-US" sz="2200" dirty="0" smtClean="0">
                <a:latin typeface="標楷體" pitchFamily="65" charset="-120"/>
                <a:ea typeface="標楷體" pitchFamily="65" charset="-120"/>
              </a:rPr>
              <a:t>賣淫</a:t>
            </a:r>
            <a:endParaRPr lang="en-US" altLang="zh-TW" sz="2200" dirty="0" smtClean="0">
              <a:latin typeface="標楷體" pitchFamily="65" charset="-120"/>
              <a:ea typeface="標楷體" pitchFamily="65" charset="-120"/>
            </a:endParaRPr>
          </a:p>
        </p:txBody>
      </p:sp>
      <p:sp>
        <p:nvSpPr>
          <p:cNvPr id="43012" name="內容版面配置區 2"/>
          <p:cNvSpPr txBox="1">
            <a:spLocks/>
          </p:cNvSpPr>
          <p:nvPr/>
        </p:nvSpPr>
        <p:spPr bwMode="auto">
          <a:xfrm>
            <a:off x="6288020" y="1423349"/>
            <a:ext cx="5711957"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lvl="0" eaLnBrk="1" hangingPunct="1">
              <a:spcBef>
                <a:spcPct val="20000"/>
              </a:spcBef>
              <a:buClr>
                <a:srgbClr val="0BD0D9"/>
              </a:buClr>
              <a:buSzPct val="95000"/>
              <a:buFont typeface="Wingdings" pitchFamily="2" charset="2"/>
              <a:buChar char="p"/>
            </a:pPr>
            <a:r>
              <a:rPr lang="zh-TW" altLang="en-US" sz="2400" dirty="0" smtClean="0">
                <a:solidFill>
                  <a:prstClr val="black"/>
                </a:solidFill>
                <a:latin typeface="標楷體" pitchFamily="65" charset="-120"/>
                <a:ea typeface="標楷體" pitchFamily="65" charset="-120"/>
              </a:rPr>
              <a:t>第十</a:t>
            </a:r>
            <a:r>
              <a:rPr lang="zh-TW" altLang="en-US" sz="2400" dirty="0">
                <a:solidFill>
                  <a:prstClr val="black"/>
                </a:solidFill>
                <a:latin typeface="標楷體" pitchFamily="65" charset="-120"/>
                <a:ea typeface="標楷體" pitchFamily="65" charset="-120"/>
              </a:rPr>
              <a:t>條</a:t>
            </a:r>
            <a:r>
              <a:rPr lang="en-US" altLang="zh-TW" sz="2400" dirty="0">
                <a:solidFill>
                  <a:prstClr val="black"/>
                </a:solidFill>
                <a:latin typeface="標楷體" pitchFamily="65" charset="-120"/>
                <a:ea typeface="標楷體" pitchFamily="65" charset="-120"/>
              </a:rPr>
              <a:t>-</a:t>
            </a:r>
            <a:r>
              <a:rPr lang="zh-TW" altLang="en-US" sz="2400" dirty="0">
                <a:solidFill>
                  <a:prstClr val="black"/>
                </a:solidFill>
                <a:latin typeface="標楷體" pitchFamily="65" charset="-120"/>
                <a:ea typeface="標楷體" pitchFamily="65" charset="-120"/>
              </a:rPr>
              <a:t>教育</a:t>
            </a:r>
            <a:r>
              <a:rPr lang="zh-TW" altLang="en-US" sz="2400" dirty="0" smtClean="0">
                <a:solidFill>
                  <a:prstClr val="black"/>
                </a:solidFill>
                <a:latin typeface="標楷體" pitchFamily="65" charset="-120"/>
                <a:ea typeface="標楷體" pitchFamily="65" charset="-120"/>
              </a:rPr>
              <a:t>機會均等</a:t>
            </a:r>
            <a:endParaRPr lang="en-US" altLang="zh-TW" sz="2400" dirty="0" smtClean="0">
              <a:solidFill>
                <a:prstClr val="black"/>
              </a:solidFill>
              <a:latin typeface="標楷體" pitchFamily="65" charset="-120"/>
              <a:ea typeface="標楷體" pitchFamily="65" charset="-120"/>
            </a:endParaRPr>
          </a:p>
          <a:p>
            <a:pPr lvl="0" eaLnBrk="1" hangingPunct="1">
              <a:spcBef>
                <a:spcPct val="20000"/>
              </a:spcBef>
              <a:buClr>
                <a:srgbClr val="0BD0D9"/>
              </a:buClr>
              <a:buSzPct val="95000"/>
              <a:buFont typeface="Wingdings" pitchFamily="2" charset="2"/>
              <a:buChar char="p"/>
            </a:pPr>
            <a:r>
              <a:rPr lang="zh-TW" altLang="en-US" sz="2400" dirty="0">
                <a:latin typeface="標楷體" pitchFamily="65" charset="-120"/>
                <a:ea typeface="標楷體" pitchFamily="65" charset="-120"/>
              </a:rPr>
              <a:t>第十一條</a:t>
            </a:r>
            <a:r>
              <a:rPr lang="en-US" altLang="zh-TW" sz="2400" dirty="0">
                <a:latin typeface="標楷體" pitchFamily="65" charset="-120"/>
                <a:ea typeface="標楷體" pitchFamily="65" charset="-120"/>
              </a:rPr>
              <a:t>-</a:t>
            </a:r>
            <a:r>
              <a:rPr lang="zh-TW" altLang="en-US" sz="2400" dirty="0" smtClean="0">
                <a:latin typeface="標楷體" pitchFamily="65" charset="-120"/>
                <a:ea typeface="標楷體" pitchFamily="65" charset="-120"/>
              </a:rPr>
              <a:t>就業</a:t>
            </a:r>
            <a:endParaRPr lang="en-US" altLang="zh-TW" sz="2400" dirty="0" smtClean="0">
              <a:latin typeface="標楷體" pitchFamily="65" charset="-120"/>
              <a:ea typeface="標楷體" pitchFamily="65" charset="-120"/>
            </a:endParaRPr>
          </a:p>
          <a:p>
            <a:pPr eaLnBrk="1" hangingPunct="1">
              <a:spcBef>
                <a:spcPct val="20000"/>
              </a:spcBef>
              <a:buClr>
                <a:srgbClr val="0BD0D9"/>
              </a:buClr>
              <a:buSzPct val="95000"/>
              <a:buFont typeface="Wingdings" pitchFamily="2" charset="2"/>
              <a:buChar char="p"/>
            </a:pPr>
            <a:r>
              <a:rPr kumimoji="0" lang="zh-TW" altLang="en-US" sz="2400" dirty="0" smtClean="0">
                <a:latin typeface="標楷體" pitchFamily="65" charset="-120"/>
                <a:ea typeface="標楷體" pitchFamily="65" charset="-120"/>
              </a:rPr>
              <a:t>第十二</a:t>
            </a:r>
            <a:r>
              <a:rPr kumimoji="0" lang="zh-TW" altLang="en-US" sz="2400" dirty="0">
                <a:latin typeface="標楷體" pitchFamily="65" charset="-120"/>
                <a:ea typeface="標楷體" pitchFamily="65" charset="-120"/>
              </a:rPr>
              <a:t>條</a:t>
            </a:r>
            <a:r>
              <a:rPr kumimoji="0" lang="en-US" altLang="zh-TW" sz="2400" dirty="0" smtClean="0">
                <a:latin typeface="標楷體" pitchFamily="65" charset="-120"/>
                <a:ea typeface="標楷體" pitchFamily="65" charset="-120"/>
              </a:rPr>
              <a:t>-</a:t>
            </a:r>
            <a:r>
              <a:rPr kumimoji="0" lang="zh-TW" altLang="en-US" sz="2400" dirty="0" smtClean="0">
                <a:latin typeface="標楷體" pitchFamily="65" charset="-120"/>
                <a:ea typeface="標楷體" pitchFamily="65" charset="-120"/>
              </a:rPr>
              <a:t>保健</a:t>
            </a:r>
            <a:r>
              <a:rPr kumimoji="0" lang="zh-TW" altLang="en-US" sz="2400" dirty="0">
                <a:latin typeface="標楷體" pitchFamily="65" charset="-120"/>
                <a:ea typeface="標楷體" pitchFamily="65" charset="-120"/>
              </a:rPr>
              <a:t>與家庭</a:t>
            </a:r>
            <a:r>
              <a:rPr kumimoji="0" lang="zh-TW" altLang="en-US" sz="2400" dirty="0" smtClean="0">
                <a:latin typeface="標楷體" pitchFamily="65" charset="-120"/>
                <a:ea typeface="標楷體" pitchFamily="65" charset="-120"/>
              </a:rPr>
              <a:t>計畫</a:t>
            </a:r>
            <a:endParaRPr kumimoji="0" lang="en-US" altLang="zh-TW" sz="2400" dirty="0">
              <a:latin typeface="標楷體" pitchFamily="65" charset="-120"/>
              <a:ea typeface="標楷體" pitchFamily="65" charset="-120"/>
            </a:endParaRPr>
          </a:p>
          <a:p>
            <a:pPr eaLnBrk="1" hangingPunct="1">
              <a:spcBef>
                <a:spcPct val="20000"/>
              </a:spcBef>
              <a:buClr>
                <a:srgbClr val="0BD0D9"/>
              </a:buClr>
              <a:buSzPct val="95000"/>
              <a:buFont typeface="Wingdings" pitchFamily="2" charset="2"/>
              <a:buChar char="p"/>
            </a:pPr>
            <a:r>
              <a:rPr kumimoji="0" lang="zh-TW" altLang="en-US" sz="2400" dirty="0">
                <a:latin typeface="標楷體" pitchFamily="65" charset="-120"/>
                <a:ea typeface="標楷體" pitchFamily="65" charset="-120"/>
              </a:rPr>
              <a:t>第十三條</a:t>
            </a:r>
            <a:r>
              <a:rPr kumimoji="0" lang="en-US" altLang="zh-TW" sz="2400" dirty="0" smtClean="0">
                <a:latin typeface="標楷體" pitchFamily="65" charset="-120"/>
                <a:ea typeface="標楷體" pitchFamily="65" charset="-120"/>
              </a:rPr>
              <a:t>-</a:t>
            </a:r>
            <a:r>
              <a:rPr kumimoji="0" lang="zh-TW" altLang="en-US" sz="2400" dirty="0" smtClean="0">
                <a:latin typeface="標楷體" pitchFamily="65" charset="-120"/>
                <a:ea typeface="標楷體" pitchFamily="65" charset="-120"/>
              </a:rPr>
              <a:t>經濟</a:t>
            </a:r>
            <a:r>
              <a:rPr kumimoji="0" lang="zh-TW" altLang="en-US" sz="2400" dirty="0">
                <a:latin typeface="標楷體" pitchFamily="65" charset="-120"/>
                <a:ea typeface="標楷體" pitchFamily="65" charset="-120"/>
              </a:rPr>
              <a:t>與社會福利</a:t>
            </a:r>
            <a:endParaRPr kumimoji="0" lang="en-US" altLang="zh-TW" sz="2400" dirty="0">
              <a:latin typeface="標楷體" pitchFamily="65" charset="-120"/>
              <a:ea typeface="標楷體" pitchFamily="65" charset="-120"/>
            </a:endParaRPr>
          </a:p>
          <a:p>
            <a:pPr eaLnBrk="1" hangingPunct="1">
              <a:spcBef>
                <a:spcPct val="20000"/>
              </a:spcBef>
              <a:buClr>
                <a:srgbClr val="0BD0D9"/>
              </a:buClr>
              <a:buSzPct val="95000"/>
              <a:buFont typeface="Wingdings" pitchFamily="2" charset="2"/>
              <a:buChar char="p"/>
            </a:pPr>
            <a:r>
              <a:rPr kumimoji="0" lang="zh-TW" altLang="en-US" sz="2400" dirty="0">
                <a:latin typeface="標楷體" pitchFamily="65" charset="-120"/>
                <a:ea typeface="標楷體" pitchFamily="65" charset="-120"/>
              </a:rPr>
              <a:t>第十四條</a:t>
            </a:r>
            <a:r>
              <a:rPr kumimoji="0" lang="en-US" altLang="zh-TW" sz="2400" dirty="0" smtClean="0">
                <a:latin typeface="標楷體" pitchFamily="65" charset="-120"/>
                <a:ea typeface="標楷體" pitchFamily="65" charset="-120"/>
              </a:rPr>
              <a:t>-</a:t>
            </a:r>
            <a:r>
              <a:rPr kumimoji="0" lang="zh-TW" altLang="en-US" sz="2400" dirty="0" smtClean="0">
                <a:latin typeface="標楷體" pitchFamily="65" charset="-120"/>
                <a:ea typeface="標楷體" pitchFamily="65" charset="-120"/>
              </a:rPr>
              <a:t>農村</a:t>
            </a:r>
            <a:r>
              <a:rPr kumimoji="0" lang="en-US" altLang="zh-TW" sz="2400" dirty="0">
                <a:latin typeface="標楷體" pitchFamily="65" charset="-120"/>
                <a:ea typeface="標楷體" pitchFamily="65" charset="-120"/>
              </a:rPr>
              <a:t>(rural)</a:t>
            </a:r>
            <a:r>
              <a:rPr kumimoji="0" lang="zh-TW" altLang="en-US" sz="2400" dirty="0" smtClean="0">
                <a:latin typeface="標楷體" pitchFamily="65" charset="-120"/>
                <a:ea typeface="標楷體" pitchFamily="65" charset="-120"/>
              </a:rPr>
              <a:t>婦女</a:t>
            </a:r>
            <a:endParaRPr kumimoji="0" lang="en-US" altLang="zh-TW" sz="2400" dirty="0">
              <a:latin typeface="標楷體" pitchFamily="65" charset="-120"/>
              <a:ea typeface="標楷體" pitchFamily="65" charset="-120"/>
            </a:endParaRPr>
          </a:p>
        </p:txBody>
      </p:sp>
      <p:sp>
        <p:nvSpPr>
          <p:cNvPr id="2" name="矩形 1"/>
          <p:cNvSpPr/>
          <p:nvPr/>
        </p:nvSpPr>
        <p:spPr>
          <a:xfrm>
            <a:off x="235425" y="4574693"/>
            <a:ext cx="5332889" cy="1243417"/>
          </a:xfrm>
          <a:prstGeom prst="rect">
            <a:avLst/>
          </a:prstGeom>
        </p:spPr>
        <p:txBody>
          <a:bodyPr wrap="square">
            <a:spAutoFit/>
          </a:bodyPr>
          <a:lstStyle/>
          <a:p>
            <a:pPr marL="342900" lvl="0" indent="-342900">
              <a:spcBef>
                <a:spcPct val="20000"/>
              </a:spcBef>
              <a:buFont typeface="Wingdings" pitchFamily="2" charset="2"/>
              <a:buChar char="p"/>
            </a:pPr>
            <a:r>
              <a:rPr lang="zh-TW" altLang="en-US" sz="2200" dirty="0">
                <a:solidFill>
                  <a:prstClr val="black"/>
                </a:solidFill>
                <a:latin typeface="標楷體" pitchFamily="65" charset="-120"/>
                <a:ea typeface="標楷體" pitchFamily="65" charset="-120"/>
              </a:rPr>
              <a:t>第七條</a:t>
            </a:r>
            <a:r>
              <a:rPr lang="en-US" altLang="zh-TW" sz="2200" dirty="0">
                <a:solidFill>
                  <a:prstClr val="black"/>
                </a:solidFill>
                <a:latin typeface="標楷體" pitchFamily="65" charset="-120"/>
                <a:ea typeface="標楷體" pitchFamily="65" charset="-120"/>
              </a:rPr>
              <a:t>-</a:t>
            </a:r>
            <a:r>
              <a:rPr lang="zh-TW" altLang="en-US" sz="2200" dirty="0">
                <a:solidFill>
                  <a:prstClr val="black"/>
                </a:solidFill>
                <a:latin typeface="標楷體" pitchFamily="65" charset="-120"/>
                <a:ea typeface="標楷體" pitchFamily="65" charset="-120"/>
              </a:rPr>
              <a:t>公共與政治生活</a:t>
            </a:r>
            <a:endParaRPr lang="en-US" altLang="zh-TW" sz="2200" dirty="0">
              <a:solidFill>
                <a:prstClr val="black"/>
              </a:solidFill>
              <a:latin typeface="標楷體" pitchFamily="65" charset="-120"/>
              <a:ea typeface="標楷體" pitchFamily="65" charset="-120"/>
            </a:endParaRPr>
          </a:p>
          <a:p>
            <a:pPr marL="342900" lvl="0" indent="-342900">
              <a:spcBef>
                <a:spcPct val="20000"/>
              </a:spcBef>
              <a:buFont typeface="Wingdings" pitchFamily="2" charset="2"/>
              <a:buChar char="p"/>
            </a:pPr>
            <a:r>
              <a:rPr lang="zh-TW" altLang="en-US" sz="2200" dirty="0">
                <a:solidFill>
                  <a:prstClr val="black"/>
                </a:solidFill>
                <a:latin typeface="標楷體" pitchFamily="65" charset="-120"/>
                <a:ea typeface="標楷體" pitchFamily="65" charset="-120"/>
              </a:rPr>
              <a:t>第八條</a:t>
            </a:r>
            <a:r>
              <a:rPr lang="en-US" altLang="zh-TW" sz="2200" dirty="0">
                <a:solidFill>
                  <a:prstClr val="black"/>
                </a:solidFill>
                <a:latin typeface="標楷體" pitchFamily="65" charset="-120"/>
                <a:ea typeface="標楷體" pitchFamily="65" charset="-120"/>
              </a:rPr>
              <a:t>-</a:t>
            </a:r>
            <a:r>
              <a:rPr lang="zh-TW" altLang="en-US" sz="2200" dirty="0">
                <a:solidFill>
                  <a:prstClr val="black"/>
                </a:solidFill>
                <a:latin typeface="標楷體" pitchFamily="65" charset="-120"/>
                <a:ea typeface="標楷體" pitchFamily="65" charset="-120"/>
              </a:rPr>
              <a:t>國際參與</a:t>
            </a:r>
            <a:endParaRPr lang="en-US" altLang="zh-TW" sz="2200" dirty="0">
              <a:solidFill>
                <a:prstClr val="black"/>
              </a:solidFill>
              <a:latin typeface="標楷體" pitchFamily="65" charset="-120"/>
              <a:ea typeface="標楷體" pitchFamily="65" charset="-120"/>
            </a:endParaRPr>
          </a:p>
          <a:p>
            <a:pPr marL="342900" lvl="0" indent="-342900">
              <a:spcBef>
                <a:spcPct val="20000"/>
              </a:spcBef>
              <a:buFont typeface="Wingdings" pitchFamily="2" charset="2"/>
              <a:buChar char="p"/>
            </a:pPr>
            <a:r>
              <a:rPr lang="zh-TW" altLang="en-US" sz="2200" dirty="0">
                <a:solidFill>
                  <a:prstClr val="black"/>
                </a:solidFill>
                <a:latin typeface="標楷體" pitchFamily="65" charset="-120"/>
                <a:ea typeface="標楷體" pitchFamily="65" charset="-120"/>
              </a:rPr>
              <a:t>第九條</a:t>
            </a:r>
            <a:r>
              <a:rPr lang="en-US" altLang="zh-TW" sz="2200" dirty="0">
                <a:solidFill>
                  <a:prstClr val="black"/>
                </a:solidFill>
                <a:latin typeface="標楷體" pitchFamily="65" charset="-120"/>
                <a:ea typeface="標楷體" pitchFamily="65" charset="-120"/>
              </a:rPr>
              <a:t>-</a:t>
            </a:r>
            <a:r>
              <a:rPr lang="zh-TW" altLang="en-US" sz="2200" dirty="0" smtClean="0">
                <a:solidFill>
                  <a:prstClr val="black"/>
                </a:solidFill>
                <a:latin typeface="標楷體" pitchFamily="65" charset="-120"/>
                <a:ea typeface="標楷體" pitchFamily="65" charset="-120"/>
              </a:rPr>
              <a:t>國籍</a:t>
            </a:r>
            <a:endParaRPr lang="en-US" altLang="zh-TW" sz="2200" dirty="0">
              <a:solidFill>
                <a:prstClr val="black"/>
              </a:solidFill>
              <a:latin typeface="標楷體" pitchFamily="65" charset="-120"/>
              <a:ea typeface="標楷體" pitchFamily="65" charset="-120"/>
            </a:endParaRPr>
          </a:p>
        </p:txBody>
      </p:sp>
      <p:sp>
        <p:nvSpPr>
          <p:cNvPr id="3" name="矩形 2"/>
          <p:cNvSpPr/>
          <p:nvPr/>
        </p:nvSpPr>
        <p:spPr>
          <a:xfrm>
            <a:off x="6628342" y="4777824"/>
            <a:ext cx="5585485" cy="837152"/>
          </a:xfrm>
          <a:prstGeom prst="rect">
            <a:avLst/>
          </a:prstGeom>
        </p:spPr>
        <p:txBody>
          <a:bodyPr wrap="square">
            <a:spAutoFit/>
          </a:bodyPr>
          <a:lstStyle/>
          <a:p>
            <a:pPr lvl="0">
              <a:spcBef>
                <a:spcPct val="20000"/>
              </a:spcBef>
              <a:buClr>
                <a:srgbClr val="0BD0D9"/>
              </a:buClr>
              <a:buSzPct val="95000"/>
              <a:buFont typeface="Wingdings" pitchFamily="2" charset="2"/>
              <a:buChar char="p"/>
            </a:pPr>
            <a:r>
              <a:rPr lang="zh-TW" altLang="en-US" sz="2200" dirty="0">
                <a:solidFill>
                  <a:prstClr val="black"/>
                </a:solidFill>
                <a:latin typeface="標楷體" pitchFamily="65" charset="-120"/>
                <a:ea typeface="標楷體" pitchFamily="65" charset="-120"/>
              </a:rPr>
              <a:t>第十五條</a:t>
            </a:r>
            <a:r>
              <a:rPr lang="en-US" altLang="zh-TW" sz="2200" dirty="0">
                <a:solidFill>
                  <a:prstClr val="black"/>
                </a:solidFill>
                <a:latin typeface="標楷體" pitchFamily="65" charset="-120"/>
                <a:ea typeface="標楷體" pitchFamily="65" charset="-120"/>
              </a:rPr>
              <a:t>- </a:t>
            </a:r>
            <a:r>
              <a:rPr lang="zh-TW" altLang="en-US" sz="2200" dirty="0">
                <a:solidFill>
                  <a:prstClr val="black"/>
                </a:solidFill>
                <a:latin typeface="標楷體" pitchFamily="65" charset="-120"/>
                <a:ea typeface="標楷體" pitchFamily="65" charset="-120"/>
              </a:rPr>
              <a:t>法律前人人平等</a:t>
            </a:r>
            <a:endParaRPr lang="en-US" altLang="zh-TW" sz="2200" dirty="0">
              <a:solidFill>
                <a:prstClr val="black"/>
              </a:solidFill>
              <a:latin typeface="標楷體" pitchFamily="65" charset="-120"/>
              <a:ea typeface="標楷體" pitchFamily="65" charset="-120"/>
            </a:endParaRPr>
          </a:p>
          <a:p>
            <a:pPr lvl="0">
              <a:spcBef>
                <a:spcPct val="20000"/>
              </a:spcBef>
              <a:buClr>
                <a:srgbClr val="0BD0D9"/>
              </a:buClr>
              <a:buSzPct val="95000"/>
              <a:buFont typeface="Wingdings" pitchFamily="2" charset="2"/>
              <a:buChar char="p"/>
            </a:pPr>
            <a:r>
              <a:rPr lang="zh-TW" altLang="en-US" sz="2200" dirty="0">
                <a:solidFill>
                  <a:prstClr val="black"/>
                </a:solidFill>
                <a:latin typeface="標楷體" pitchFamily="65" charset="-120"/>
                <a:ea typeface="標楷體" pitchFamily="65" charset="-120"/>
              </a:rPr>
              <a:t>第十六條</a:t>
            </a:r>
            <a:r>
              <a:rPr lang="en-US" altLang="zh-TW" sz="2200" dirty="0">
                <a:solidFill>
                  <a:prstClr val="black"/>
                </a:solidFill>
                <a:latin typeface="標楷體" pitchFamily="65" charset="-120"/>
                <a:ea typeface="標楷體" pitchFamily="65" charset="-120"/>
              </a:rPr>
              <a:t>- </a:t>
            </a:r>
            <a:r>
              <a:rPr lang="zh-TW" altLang="en-US" sz="2200" dirty="0">
                <a:solidFill>
                  <a:prstClr val="black"/>
                </a:solidFill>
                <a:latin typeface="標楷體" pitchFamily="65" charset="-120"/>
                <a:ea typeface="標楷體" pitchFamily="65" charset="-120"/>
              </a:rPr>
              <a:t>婚姻與家庭法 </a:t>
            </a:r>
          </a:p>
        </p:txBody>
      </p:sp>
      <p:sp>
        <p:nvSpPr>
          <p:cNvPr id="5" name="文字方塊 4"/>
          <p:cNvSpPr txBox="1"/>
          <p:nvPr/>
        </p:nvSpPr>
        <p:spPr>
          <a:xfrm>
            <a:off x="3743408" y="3882195"/>
            <a:ext cx="8160907" cy="111825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nSpc>
                <a:spcPts val="4000"/>
              </a:lnSpc>
              <a:buFont typeface="Wingdings" pitchFamily="2" charset="2"/>
              <a:buChar char="p"/>
            </a:pPr>
            <a:r>
              <a:rPr lang="zh-TW" altLang="en-US" sz="2800" dirty="0" smtClean="0">
                <a:latin typeface="標楷體" pitchFamily="65" charset="-120"/>
                <a:ea typeface="標楷體" pitchFamily="65" charset="-120"/>
              </a:rPr>
              <a:t>第三部份</a:t>
            </a:r>
            <a:r>
              <a:rPr lang="en-US" altLang="zh-TW" sz="2800" dirty="0">
                <a:latin typeface="標楷體" pitchFamily="65" charset="-120"/>
                <a:ea typeface="標楷體" pitchFamily="65" charset="-120"/>
              </a:rPr>
              <a:t>(§</a:t>
            </a:r>
            <a:r>
              <a:rPr lang="en-US" altLang="zh-TW" sz="2800" dirty="0" smtClean="0">
                <a:latin typeface="標楷體" pitchFamily="65" charset="-120"/>
                <a:ea typeface="標楷體" pitchFamily="65" charset="-120"/>
              </a:rPr>
              <a:t>10-</a:t>
            </a:r>
            <a:r>
              <a:rPr lang="en-US" altLang="zh-TW" sz="2800" dirty="0">
                <a:latin typeface="標楷體" pitchFamily="65" charset="-120"/>
                <a:ea typeface="標楷體" pitchFamily="65" charset="-120"/>
              </a:rPr>
              <a:t>§</a:t>
            </a:r>
            <a:r>
              <a:rPr lang="en-US" altLang="zh-TW" sz="2800" dirty="0" smtClean="0">
                <a:latin typeface="標楷體" pitchFamily="65" charset="-120"/>
                <a:ea typeface="標楷體" pitchFamily="65" charset="-120"/>
              </a:rPr>
              <a:t>14):</a:t>
            </a:r>
            <a:endParaRPr lang="en-US" altLang="zh-TW" sz="2800" dirty="0">
              <a:latin typeface="標楷體" pitchFamily="65" charset="-120"/>
              <a:ea typeface="標楷體" pitchFamily="65" charset="-120"/>
            </a:endParaRPr>
          </a:p>
          <a:p>
            <a:pPr marL="365125">
              <a:lnSpc>
                <a:spcPts val="4000"/>
              </a:lnSpc>
            </a:pPr>
            <a:r>
              <a:rPr lang="zh-TW" altLang="en-US" sz="2800" dirty="0">
                <a:latin typeface="標楷體" pitchFamily="65" charset="-120"/>
                <a:ea typeface="標楷體" pitchFamily="65" charset="-120"/>
              </a:rPr>
              <a:t>保證</a:t>
            </a:r>
            <a:r>
              <a:rPr lang="zh-TW" altLang="en-US" sz="2800" dirty="0" smtClean="0">
                <a:latin typeface="標楷體" pitchFamily="65" charset="-120"/>
                <a:ea typeface="標楷體" pitchFamily="65" charset="-120"/>
              </a:rPr>
              <a:t>婦女應有教育、就業、健康，及經濟權利。</a:t>
            </a:r>
            <a:endParaRPr lang="zh-TW" altLang="en-US" sz="2800" dirty="0">
              <a:latin typeface="標楷體" pitchFamily="65" charset="-120"/>
              <a:ea typeface="標楷體" pitchFamily="65" charset="-120"/>
            </a:endParaRPr>
          </a:p>
        </p:txBody>
      </p:sp>
      <p:sp>
        <p:nvSpPr>
          <p:cNvPr id="8" name="圓角矩形 7"/>
          <p:cNvSpPr/>
          <p:nvPr/>
        </p:nvSpPr>
        <p:spPr>
          <a:xfrm>
            <a:off x="6096001" y="1268760"/>
            <a:ext cx="6095999" cy="2613434"/>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108279720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p:txBody>
          <a:bodyPr/>
          <a:lstStyle/>
          <a:p>
            <a:pPr>
              <a:defRPr/>
            </a:pPr>
            <a:r>
              <a:rPr lang="en-US" altLang="zh-TW" dirty="0" smtClean="0">
                <a:latin typeface="+mj-ea"/>
              </a:rPr>
              <a:t>CEDAW</a:t>
            </a:r>
            <a:r>
              <a:rPr lang="zh-TW" altLang="en-US" dirty="0">
                <a:latin typeface="+mj-ea"/>
              </a:rPr>
              <a:t>主條文 </a:t>
            </a:r>
            <a:r>
              <a:rPr lang="en-US" altLang="zh-TW" dirty="0" smtClean="0">
                <a:latin typeface="+mj-ea"/>
              </a:rPr>
              <a:t>(4/4)</a:t>
            </a:r>
            <a:endParaRPr lang="zh-TW" altLang="en-US" dirty="0" smtClean="0">
              <a:latin typeface="+mj-ea"/>
            </a:endParaRPr>
          </a:p>
        </p:txBody>
      </p:sp>
      <p:sp>
        <p:nvSpPr>
          <p:cNvPr id="43011" name="內容版面配置區 2"/>
          <p:cNvSpPr>
            <a:spLocks noGrp="1"/>
          </p:cNvSpPr>
          <p:nvPr>
            <p:ph idx="1"/>
          </p:nvPr>
        </p:nvSpPr>
        <p:spPr>
          <a:xfrm>
            <a:off x="47328" y="1196754"/>
            <a:ext cx="6144683" cy="2520279"/>
          </a:xfrm>
        </p:spPr>
        <p:txBody>
          <a:bodyPr>
            <a:normAutofit/>
          </a:bodyPr>
          <a:lstStyle/>
          <a:p>
            <a:pPr eaLnBrk="1" hangingPunct="1">
              <a:buFont typeface="Wingdings" pitchFamily="2" charset="2"/>
              <a:buChar char="p"/>
            </a:pPr>
            <a:r>
              <a:rPr lang="zh-TW" altLang="en-US" sz="2200" dirty="0" smtClean="0">
                <a:latin typeface="標楷體" pitchFamily="65" charset="-120"/>
                <a:ea typeface="標楷體" pitchFamily="65" charset="-120"/>
              </a:rPr>
              <a:t>第一條</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歧視的定義</a:t>
            </a:r>
            <a:endParaRPr lang="en-US" altLang="zh-TW" sz="2200" dirty="0" smtClean="0">
              <a:latin typeface="標楷體" pitchFamily="65" charset="-120"/>
              <a:ea typeface="標楷體" pitchFamily="65" charset="-120"/>
            </a:endParaRPr>
          </a:p>
          <a:p>
            <a:pPr eaLnBrk="1" hangingPunct="1">
              <a:buFont typeface="Wingdings" pitchFamily="2" charset="2"/>
              <a:buChar char="p"/>
            </a:pPr>
            <a:r>
              <a:rPr lang="zh-TW" altLang="en-US" sz="2200" dirty="0" smtClean="0">
                <a:latin typeface="標楷體" pitchFamily="65" charset="-120"/>
                <a:ea typeface="標楷體" pitchFamily="65" charset="-120"/>
              </a:rPr>
              <a:t>第二條</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採取措施消除歧視</a:t>
            </a:r>
            <a:endParaRPr lang="en-US" altLang="zh-TW" sz="2200" dirty="0" smtClean="0">
              <a:latin typeface="標楷體" pitchFamily="65" charset="-120"/>
              <a:ea typeface="標楷體" pitchFamily="65" charset="-120"/>
            </a:endParaRPr>
          </a:p>
          <a:p>
            <a:pPr eaLnBrk="1" hangingPunct="1">
              <a:buFont typeface="Wingdings" pitchFamily="2" charset="2"/>
              <a:buChar char="p"/>
            </a:pPr>
            <a:r>
              <a:rPr lang="zh-TW" altLang="en-US" sz="2200" dirty="0">
                <a:latin typeface="標楷體" pitchFamily="65" charset="-120"/>
                <a:ea typeface="標楷體" pitchFamily="65" charset="-120"/>
              </a:rPr>
              <a:t>第三條</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保障基本人權與自由</a:t>
            </a:r>
            <a:endParaRPr lang="en-US" altLang="zh-TW" sz="2200" dirty="0" smtClean="0">
              <a:latin typeface="標楷體" pitchFamily="65" charset="-120"/>
              <a:ea typeface="標楷體" pitchFamily="65" charset="-120"/>
            </a:endParaRPr>
          </a:p>
          <a:p>
            <a:pPr eaLnBrk="1" hangingPunct="1">
              <a:buFont typeface="Wingdings" pitchFamily="2" charset="2"/>
              <a:buChar char="p"/>
            </a:pPr>
            <a:r>
              <a:rPr lang="zh-TW" altLang="en-US" sz="2200" dirty="0">
                <a:latin typeface="標楷體" pitchFamily="65" charset="-120"/>
                <a:ea typeface="標楷體" pitchFamily="65" charset="-120"/>
              </a:rPr>
              <a:t>第四</a:t>
            </a:r>
            <a:r>
              <a:rPr lang="zh-TW" altLang="en-US" sz="2200" dirty="0" smtClean="0">
                <a:latin typeface="標楷體" pitchFamily="65" charset="-120"/>
                <a:ea typeface="標楷體" pitchFamily="65" charset="-120"/>
              </a:rPr>
              <a:t>條</a:t>
            </a:r>
            <a:r>
              <a:rPr lang="en-US" altLang="zh-TW" sz="2200" dirty="0" smtClean="0">
                <a:latin typeface="標楷體" pitchFamily="65" charset="-120"/>
                <a:ea typeface="標楷體" pitchFamily="65" charset="-120"/>
              </a:rPr>
              <a:t>-</a:t>
            </a:r>
            <a:r>
              <a:rPr lang="zh-TW" altLang="en-US" sz="2200" dirty="0">
                <a:latin typeface="標楷體" pitchFamily="65" charset="-120"/>
                <a:ea typeface="標楷體" pitchFamily="65" charset="-120"/>
              </a:rPr>
              <a:t>臨時</a:t>
            </a:r>
            <a:r>
              <a:rPr lang="zh-TW" altLang="en-US" sz="2200" dirty="0" smtClean="0">
                <a:latin typeface="標楷體" pitchFamily="65" charset="-120"/>
                <a:ea typeface="標楷體" pitchFamily="65" charset="-120"/>
              </a:rPr>
              <a:t>特別措施</a:t>
            </a:r>
            <a:endParaRPr lang="en-US" altLang="zh-TW" sz="2200" dirty="0" smtClean="0">
              <a:latin typeface="標楷體" pitchFamily="65" charset="-120"/>
              <a:ea typeface="標楷體" pitchFamily="65" charset="-120"/>
            </a:endParaRPr>
          </a:p>
          <a:p>
            <a:pPr eaLnBrk="1" hangingPunct="1">
              <a:buFont typeface="Wingdings" pitchFamily="2" charset="2"/>
              <a:buChar char="p"/>
            </a:pPr>
            <a:r>
              <a:rPr lang="zh-TW" altLang="en-US" sz="2200" dirty="0" smtClean="0">
                <a:latin typeface="標楷體" pitchFamily="65" charset="-120"/>
                <a:ea typeface="標楷體" pitchFamily="65" charset="-120"/>
              </a:rPr>
              <a:t>第五條</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性別角色刻板印象和偏見</a:t>
            </a:r>
            <a:endParaRPr lang="en-US" altLang="zh-TW" sz="2200" dirty="0" smtClean="0">
              <a:latin typeface="標楷體" pitchFamily="65" charset="-120"/>
              <a:ea typeface="標楷體" pitchFamily="65" charset="-120"/>
            </a:endParaRPr>
          </a:p>
          <a:p>
            <a:pPr>
              <a:buFont typeface="Wingdings" pitchFamily="2" charset="2"/>
              <a:buChar char="p"/>
            </a:pPr>
            <a:r>
              <a:rPr lang="zh-TW" altLang="en-US" sz="2200" dirty="0">
                <a:latin typeface="標楷體" pitchFamily="65" charset="-120"/>
                <a:ea typeface="標楷體" pitchFamily="65" charset="-120"/>
              </a:rPr>
              <a:t>第六條</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禁止人口販運</a:t>
            </a:r>
            <a:r>
              <a:rPr lang="zh-TW" altLang="en-US" sz="2200" dirty="0">
                <a:latin typeface="標楷體" pitchFamily="65" charset="-120"/>
                <a:ea typeface="標楷體" pitchFamily="65" charset="-120"/>
              </a:rPr>
              <a:t>與</a:t>
            </a:r>
            <a:r>
              <a:rPr lang="zh-TW" altLang="en-US" sz="2200" dirty="0" smtClean="0">
                <a:latin typeface="標楷體" pitchFamily="65" charset="-120"/>
                <a:ea typeface="標楷體" pitchFamily="65" charset="-120"/>
              </a:rPr>
              <a:t>賣淫</a:t>
            </a:r>
            <a:endParaRPr lang="en-US" altLang="zh-TW" sz="2200" dirty="0" smtClean="0">
              <a:latin typeface="標楷體" pitchFamily="65" charset="-120"/>
              <a:ea typeface="標楷體" pitchFamily="65" charset="-120"/>
            </a:endParaRPr>
          </a:p>
        </p:txBody>
      </p:sp>
      <p:sp>
        <p:nvSpPr>
          <p:cNvPr id="43012" name="內容版面配置區 2"/>
          <p:cNvSpPr txBox="1">
            <a:spLocks/>
          </p:cNvSpPr>
          <p:nvPr/>
        </p:nvSpPr>
        <p:spPr bwMode="auto">
          <a:xfrm>
            <a:off x="6480043" y="1700808"/>
            <a:ext cx="5711957"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lvl="0" eaLnBrk="1" hangingPunct="1">
              <a:spcBef>
                <a:spcPct val="20000"/>
              </a:spcBef>
              <a:buClr>
                <a:srgbClr val="0BD0D9"/>
              </a:buClr>
              <a:buSzPct val="95000"/>
              <a:buFont typeface="Wingdings" pitchFamily="2" charset="2"/>
              <a:buChar char="p"/>
            </a:pPr>
            <a:r>
              <a:rPr lang="zh-TW" altLang="en-US" sz="2200" dirty="0" smtClean="0">
                <a:solidFill>
                  <a:prstClr val="black"/>
                </a:solidFill>
                <a:latin typeface="標楷體" pitchFamily="65" charset="-120"/>
                <a:ea typeface="標楷體" pitchFamily="65" charset="-120"/>
              </a:rPr>
              <a:t>第十</a:t>
            </a:r>
            <a:r>
              <a:rPr lang="zh-TW" altLang="en-US" sz="2200" dirty="0">
                <a:solidFill>
                  <a:prstClr val="black"/>
                </a:solidFill>
                <a:latin typeface="標楷體" pitchFamily="65" charset="-120"/>
                <a:ea typeface="標楷體" pitchFamily="65" charset="-120"/>
              </a:rPr>
              <a:t>條</a:t>
            </a:r>
            <a:r>
              <a:rPr lang="en-US" altLang="zh-TW" sz="2200" dirty="0">
                <a:solidFill>
                  <a:prstClr val="black"/>
                </a:solidFill>
                <a:latin typeface="標楷體" pitchFamily="65" charset="-120"/>
                <a:ea typeface="標楷體" pitchFamily="65" charset="-120"/>
              </a:rPr>
              <a:t>-</a:t>
            </a:r>
            <a:r>
              <a:rPr lang="zh-TW" altLang="en-US" sz="2200" dirty="0">
                <a:solidFill>
                  <a:prstClr val="black"/>
                </a:solidFill>
                <a:latin typeface="標楷體" pitchFamily="65" charset="-120"/>
                <a:ea typeface="標楷體" pitchFamily="65" charset="-120"/>
              </a:rPr>
              <a:t>教育</a:t>
            </a:r>
            <a:r>
              <a:rPr lang="zh-TW" altLang="en-US" sz="2200" dirty="0" smtClean="0">
                <a:solidFill>
                  <a:prstClr val="black"/>
                </a:solidFill>
                <a:latin typeface="標楷體" pitchFamily="65" charset="-120"/>
                <a:ea typeface="標楷體" pitchFamily="65" charset="-120"/>
              </a:rPr>
              <a:t>機會均等</a:t>
            </a:r>
            <a:endParaRPr lang="en-US" altLang="zh-TW" sz="2200" dirty="0" smtClean="0">
              <a:solidFill>
                <a:prstClr val="black"/>
              </a:solidFill>
              <a:latin typeface="標楷體" pitchFamily="65" charset="-120"/>
              <a:ea typeface="標楷體" pitchFamily="65" charset="-120"/>
            </a:endParaRPr>
          </a:p>
          <a:p>
            <a:pPr lvl="0" eaLnBrk="1" hangingPunct="1">
              <a:spcBef>
                <a:spcPct val="20000"/>
              </a:spcBef>
              <a:buClr>
                <a:srgbClr val="0BD0D9"/>
              </a:buClr>
              <a:buSzPct val="95000"/>
              <a:buFont typeface="Wingdings" pitchFamily="2" charset="2"/>
              <a:buChar char="p"/>
            </a:pPr>
            <a:r>
              <a:rPr lang="zh-TW" altLang="en-US" sz="2200" dirty="0">
                <a:latin typeface="標楷體" pitchFamily="65" charset="-120"/>
                <a:ea typeface="標楷體" pitchFamily="65" charset="-120"/>
              </a:rPr>
              <a:t>第十一條</a:t>
            </a:r>
            <a:r>
              <a:rPr lang="en-US" altLang="zh-TW" sz="2200" dirty="0">
                <a:latin typeface="標楷體" pitchFamily="65" charset="-120"/>
                <a:ea typeface="標楷體" pitchFamily="65" charset="-120"/>
              </a:rPr>
              <a:t>-</a:t>
            </a:r>
            <a:r>
              <a:rPr lang="zh-TW" altLang="en-US" sz="2200" dirty="0" smtClean="0">
                <a:latin typeface="標楷體" pitchFamily="65" charset="-120"/>
                <a:ea typeface="標楷體" pitchFamily="65" charset="-120"/>
              </a:rPr>
              <a:t>就業</a:t>
            </a:r>
            <a:endParaRPr lang="en-US" altLang="zh-TW" sz="2200" dirty="0" smtClean="0">
              <a:latin typeface="標楷體" pitchFamily="65" charset="-120"/>
              <a:ea typeface="標楷體" pitchFamily="65" charset="-120"/>
            </a:endParaRPr>
          </a:p>
          <a:p>
            <a:pPr eaLnBrk="1" hangingPunct="1">
              <a:spcBef>
                <a:spcPct val="20000"/>
              </a:spcBef>
              <a:buClr>
                <a:srgbClr val="0BD0D9"/>
              </a:buClr>
              <a:buSzPct val="95000"/>
              <a:buFont typeface="Wingdings" pitchFamily="2" charset="2"/>
              <a:buChar char="p"/>
            </a:pPr>
            <a:r>
              <a:rPr kumimoji="0" lang="zh-TW" altLang="en-US" sz="2200" dirty="0" smtClean="0">
                <a:latin typeface="標楷體" pitchFamily="65" charset="-120"/>
                <a:ea typeface="標楷體" pitchFamily="65" charset="-120"/>
              </a:rPr>
              <a:t>第十二</a:t>
            </a:r>
            <a:r>
              <a:rPr kumimoji="0" lang="zh-TW" altLang="en-US" sz="2200" dirty="0">
                <a:latin typeface="標楷體" pitchFamily="65" charset="-120"/>
                <a:ea typeface="標楷體" pitchFamily="65" charset="-120"/>
              </a:rPr>
              <a:t>條</a:t>
            </a:r>
            <a:r>
              <a:rPr kumimoji="0" lang="en-US" altLang="zh-TW" sz="2200" dirty="0">
                <a:latin typeface="標楷體" pitchFamily="65" charset="-120"/>
                <a:ea typeface="標楷體" pitchFamily="65" charset="-120"/>
              </a:rPr>
              <a:t>-</a:t>
            </a:r>
            <a:r>
              <a:rPr kumimoji="0" lang="zh-TW" altLang="en-US" sz="2200" dirty="0">
                <a:latin typeface="標楷體" pitchFamily="65" charset="-120"/>
                <a:ea typeface="標楷體" pitchFamily="65" charset="-120"/>
              </a:rPr>
              <a:t> 保健與家庭</a:t>
            </a:r>
            <a:r>
              <a:rPr kumimoji="0" lang="zh-TW" altLang="en-US" sz="2200" dirty="0" smtClean="0">
                <a:latin typeface="標楷體" pitchFamily="65" charset="-120"/>
                <a:ea typeface="標楷體" pitchFamily="65" charset="-120"/>
              </a:rPr>
              <a:t>計畫</a:t>
            </a:r>
            <a:endParaRPr kumimoji="0" lang="en-US" altLang="zh-TW" sz="2200" dirty="0">
              <a:latin typeface="標楷體" pitchFamily="65" charset="-120"/>
              <a:ea typeface="標楷體" pitchFamily="65" charset="-120"/>
            </a:endParaRPr>
          </a:p>
          <a:p>
            <a:pPr eaLnBrk="1" hangingPunct="1">
              <a:spcBef>
                <a:spcPct val="20000"/>
              </a:spcBef>
              <a:buClr>
                <a:srgbClr val="0BD0D9"/>
              </a:buClr>
              <a:buSzPct val="95000"/>
              <a:buFont typeface="Wingdings" pitchFamily="2" charset="2"/>
              <a:buChar char="p"/>
            </a:pPr>
            <a:r>
              <a:rPr kumimoji="0" lang="zh-TW" altLang="en-US" sz="2200" dirty="0">
                <a:latin typeface="標楷體" pitchFamily="65" charset="-120"/>
                <a:ea typeface="標楷體" pitchFamily="65" charset="-120"/>
              </a:rPr>
              <a:t>第十三條</a:t>
            </a:r>
            <a:r>
              <a:rPr kumimoji="0" lang="en-US" altLang="zh-TW" sz="2200" dirty="0">
                <a:latin typeface="標楷體" pitchFamily="65" charset="-120"/>
                <a:ea typeface="標楷體" pitchFamily="65" charset="-120"/>
              </a:rPr>
              <a:t>- </a:t>
            </a:r>
            <a:r>
              <a:rPr kumimoji="0" lang="zh-TW" altLang="en-US" sz="2200" dirty="0">
                <a:latin typeface="標楷體" pitchFamily="65" charset="-120"/>
                <a:ea typeface="標楷體" pitchFamily="65" charset="-120"/>
              </a:rPr>
              <a:t>經濟與社會福利</a:t>
            </a:r>
            <a:endParaRPr kumimoji="0" lang="en-US" altLang="zh-TW" sz="2200" dirty="0">
              <a:latin typeface="標楷體" pitchFamily="65" charset="-120"/>
              <a:ea typeface="標楷體" pitchFamily="65" charset="-120"/>
            </a:endParaRPr>
          </a:p>
          <a:p>
            <a:pPr eaLnBrk="1" hangingPunct="1">
              <a:spcBef>
                <a:spcPct val="20000"/>
              </a:spcBef>
              <a:buClr>
                <a:srgbClr val="0BD0D9"/>
              </a:buClr>
              <a:buSzPct val="95000"/>
              <a:buFont typeface="Wingdings" pitchFamily="2" charset="2"/>
              <a:buChar char="p"/>
            </a:pPr>
            <a:r>
              <a:rPr kumimoji="0" lang="zh-TW" altLang="en-US" sz="2200" dirty="0">
                <a:latin typeface="標楷體" pitchFamily="65" charset="-120"/>
                <a:ea typeface="標楷體" pitchFamily="65" charset="-120"/>
              </a:rPr>
              <a:t>第十四條</a:t>
            </a:r>
            <a:r>
              <a:rPr kumimoji="0" lang="en-US" altLang="zh-TW" sz="2200" dirty="0">
                <a:latin typeface="標楷體" pitchFamily="65" charset="-120"/>
                <a:ea typeface="標楷體" pitchFamily="65" charset="-120"/>
              </a:rPr>
              <a:t>- </a:t>
            </a:r>
            <a:r>
              <a:rPr kumimoji="0" lang="zh-TW" altLang="en-US" sz="2200" dirty="0">
                <a:latin typeface="標楷體" pitchFamily="65" charset="-120"/>
                <a:ea typeface="標楷體" pitchFamily="65" charset="-120"/>
              </a:rPr>
              <a:t>農村</a:t>
            </a:r>
            <a:r>
              <a:rPr kumimoji="0" lang="en-US" altLang="zh-TW" sz="2200" dirty="0">
                <a:latin typeface="標楷體" pitchFamily="65" charset="-120"/>
                <a:ea typeface="標楷體" pitchFamily="65" charset="-120"/>
              </a:rPr>
              <a:t>(rural)</a:t>
            </a:r>
            <a:r>
              <a:rPr kumimoji="0" lang="zh-TW" altLang="en-US" sz="2200" dirty="0" smtClean="0">
                <a:latin typeface="標楷體" pitchFamily="65" charset="-120"/>
                <a:ea typeface="標楷體" pitchFamily="65" charset="-120"/>
              </a:rPr>
              <a:t>婦女</a:t>
            </a:r>
            <a:endParaRPr kumimoji="0" lang="en-US" altLang="zh-TW" sz="2200" dirty="0">
              <a:latin typeface="標楷體" pitchFamily="65" charset="-120"/>
              <a:ea typeface="標楷體" pitchFamily="65" charset="-120"/>
            </a:endParaRPr>
          </a:p>
        </p:txBody>
      </p:sp>
      <p:sp>
        <p:nvSpPr>
          <p:cNvPr id="2" name="矩形 1"/>
          <p:cNvSpPr/>
          <p:nvPr/>
        </p:nvSpPr>
        <p:spPr>
          <a:xfrm>
            <a:off x="235425" y="4574693"/>
            <a:ext cx="5332889" cy="1243417"/>
          </a:xfrm>
          <a:prstGeom prst="rect">
            <a:avLst/>
          </a:prstGeom>
        </p:spPr>
        <p:txBody>
          <a:bodyPr wrap="square">
            <a:spAutoFit/>
          </a:bodyPr>
          <a:lstStyle/>
          <a:p>
            <a:pPr marL="342900" lvl="0" indent="-342900">
              <a:spcBef>
                <a:spcPct val="20000"/>
              </a:spcBef>
              <a:buFont typeface="Wingdings" pitchFamily="2" charset="2"/>
              <a:buChar char="p"/>
            </a:pPr>
            <a:r>
              <a:rPr lang="zh-TW" altLang="en-US" sz="2200" dirty="0">
                <a:solidFill>
                  <a:prstClr val="black"/>
                </a:solidFill>
                <a:latin typeface="標楷體" pitchFamily="65" charset="-120"/>
                <a:ea typeface="標楷體" pitchFamily="65" charset="-120"/>
              </a:rPr>
              <a:t>第七條</a:t>
            </a:r>
            <a:r>
              <a:rPr lang="en-US" altLang="zh-TW" sz="2200" dirty="0">
                <a:solidFill>
                  <a:prstClr val="black"/>
                </a:solidFill>
                <a:latin typeface="標楷體" pitchFamily="65" charset="-120"/>
                <a:ea typeface="標楷體" pitchFamily="65" charset="-120"/>
              </a:rPr>
              <a:t>-</a:t>
            </a:r>
            <a:r>
              <a:rPr lang="zh-TW" altLang="en-US" sz="2200" dirty="0">
                <a:solidFill>
                  <a:prstClr val="black"/>
                </a:solidFill>
                <a:latin typeface="標楷體" pitchFamily="65" charset="-120"/>
                <a:ea typeface="標楷體" pitchFamily="65" charset="-120"/>
              </a:rPr>
              <a:t>公共與政治生活</a:t>
            </a:r>
            <a:endParaRPr lang="en-US" altLang="zh-TW" sz="2200" dirty="0">
              <a:solidFill>
                <a:prstClr val="black"/>
              </a:solidFill>
              <a:latin typeface="標楷體" pitchFamily="65" charset="-120"/>
              <a:ea typeface="標楷體" pitchFamily="65" charset="-120"/>
            </a:endParaRPr>
          </a:p>
          <a:p>
            <a:pPr marL="342900" lvl="0" indent="-342900">
              <a:spcBef>
                <a:spcPct val="20000"/>
              </a:spcBef>
              <a:buFont typeface="Wingdings" pitchFamily="2" charset="2"/>
              <a:buChar char="p"/>
            </a:pPr>
            <a:r>
              <a:rPr lang="zh-TW" altLang="en-US" sz="2200" dirty="0">
                <a:solidFill>
                  <a:prstClr val="black"/>
                </a:solidFill>
                <a:latin typeface="標楷體" pitchFamily="65" charset="-120"/>
                <a:ea typeface="標楷體" pitchFamily="65" charset="-120"/>
              </a:rPr>
              <a:t>第八條</a:t>
            </a:r>
            <a:r>
              <a:rPr lang="en-US" altLang="zh-TW" sz="2200" dirty="0">
                <a:solidFill>
                  <a:prstClr val="black"/>
                </a:solidFill>
                <a:latin typeface="標楷體" pitchFamily="65" charset="-120"/>
                <a:ea typeface="標楷體" pitchFamily="65" charset="-120"/>
              </a:rPr>
              <a:t>-</a:t>
            </a:r>
            <a:r>
              <a:rPr lang="zh-TW" altLang="en-US" sz="2200" dirty="0">
                <a:solidFill>
                  <a:prstClr val="black"/>
                </a:solidFill>
                <a:latin typeface="標楷體" pitchFamily="65" charset="-120"/>
                <a:ea typeface="標楷體" pitchFamily="65" charset="-120"/>
              </a:rPr>
              <a:t>國際參與</a:t>
            </a:r>
            <a:endParaRPr lang="en-US" altLang="zh-TW" sz="2200" dirty="0">
              <a:solidFill>
                <a:prstClr val="black"/>
              </a:solidFill>
              <a:latin typeface="標楷體" pitchFamily="65" charset="-120"/>
              <a:ea typeface="標楷體" pitchFamily="65" charset="-120"/>
            </a:endParaRPr>
          </a:p>
          <a:p>
            <a:pPr marL="342900" lvl="0" indent="-342900">
              <a:spcBef>
                <a:spcPct val="20000"/>
              </a:spcBef>
              <a:buFont typeface="Wingdings" pitchFamily="2" charset="2"/>
              <a:buChar char="p"/>
            </a:pPr>
            <a:r>
              <a:rPr lang="zh-TW" altLang="en-US" sz="2200" dirty="0">
                <a:solidFill>
                  <a:prstClr val="black"/>
                </a:solidFill>
                <a:latin typeface="標楷體" pitchFamily="65" charset="-120"/>
                <a:ea typeface="標楷體" pitchFamily="65" charset="-120"/>
              </a:rPr>
              <a:t>第九條</a:t>
            </a:r>
            <a:r>
              <a:rPr lang="en-US" altLang="zh-TW" sz="2200" dirty="0">
                <a:solidFill>
                  <a:prstClr val="black"/>
                </a:solidFill>
                <a:latin typeface="標楷體" pitchFamily="65" charset="-120"/>
                <a:ea typeface="標楷體" pitchFamily="65" charset="-120"/>
              </a:rPr>
              <a:t>-</a:t>
            </a:r>
            <a:r>
              <a:rPr lang="zh-TW" altLang="en-US" sz="2200" dirty="0" smtClean="0">
                <a:solidFill>
                  <a:prstClr val="black"/>
                </a:solidFill>
                <a:latin typeface="標楷體" pitchFamily="65" charset="-120"/>
                <a:ea typeface="標楷體" pitchFamily="65" charset="-120"/>
              </a:rPr>
              <a:t>國籍</a:t>
            </a:r>
            <a:endParaRPr lang="en-US" altLang="zh-TW" sz="2200" dirty="0">
              <a:solidFill>
                <a:prstClr val="black"/>
              </a:solidFill>
              <a:latin typeface="標楷體" pitchFamily="65" charset="-120"/>
              <a:ea typeface="標楷體" pitchFamily="65" charset="-120"/>
            </a:endParaRPr>
          </a:p>
        </p:txBody>
      </p:sp>
      <p:sp>
        <p:nvSpPr>
          <p:cNvPr id="3" name="矩形 2"/>
          <p:cNvSpPr/>
          <p:nvPr/>
        </p:nvSpPr>
        <p:spPr>
          <a:xfrm>
            <a:off x="6628342" y="4777825"/>
            <a:ext cx="5585485" cy="904863"/>
          </a:xfrm>
          <a:prstGeom prst="rect">
            <a:avLst/>
          </a:prstGeom>
        </p:spPr>
        <p:txBody>
          <a:bodyPr wrap="square">
            <a:spAutoFit/>
          </a:bodyPr>
          <a:lstStyle/>
          <a:p>
            <a:pPr lvl="0">
              <a:spcBef>
                <a:spcPct val="20000"/>
              </a:spcBef>
              <a:buClr>
                <a:srgbClr val="0BD0D9"/>
              </a:buClr>
              <a:buSzPct val="95000"/>
              <a:buFont typeface="Wingdings" pitchFamily="2" charset="2"/>
              <a:buChar char="p"/>
            </a:pPr>
            <a:r>
              <a:rPr lang="zh-TW" altLang="en-US" sz="2400" dirty="0">
                <a:solidFill>
                  <a:prstClr val="black"/>
                </a:solidFill>
                <a:latin typeface="標楷體" pitchFamily="65" charset="-120"/>
                <a:ea typeface="標楷體" pitchFamily="65" charset="-120"/>
              </a:rPr>
              <a:t>第十五條</a:t>
            </a:r>
            <a:r>
              <a:rPr lang="en-US" altLang="zh-TW" sz="2400" dirty="0">
                <a:solidFill>
                  <a:prstClr val="black"/>
                </a:solidFill>
                <a:latin typeface="標楷體" pitchFamily="65" charset="-120"/>
                <a:ea typeface="標楷體" pitchFamily="65" charset="-120"/>
              </a:rPr>
              <a:t>- </a:t>
            </a:r>
            <a:r>
              <a:rPr lang="zh-TW" altLang="en-US" sz="2400" dirty="0">
                <a:solidFill>
                  <a:prstClr val="black"/>
                </a:solidFill>
                <a:latin typeface="標楷體" pitchFamily="65" charset="-120"/>
                <a:ea typeface="標楷體" pitchFamily="65" charset="-120"/>
              </a:rPr>
              <a:t>法律前人人平等</a:t>
            </a:r>
            <a:endParaRPr lang="en-US" altLang="zh-TW" sz="2400" dirty="0">
              <a:solidFill>
                <a:prstClr val="black"/>
              </a:solidFill>
              <a:latin typeface="標楷體" pitchFamily="65" charset="-120"/>
              <a:ea typeface="標楷體" pitchFamily="65" charset="-120"/>
            </a:endParaRPr>
          </a:p>
          <a:p>
            <a:pPr lvl="0">
              <a:spcBef>
                <a:spcPct val="20000"/>
              </a:spcBef>
              <a:buClr>
                <a:srgbClr val="0BD0D9"/>
              </a:buClr>
              <a:buSzPct val="95000"/>
              <a:buFont typeface="Wingdings" pitchFamily="2" charset="2"/>
              <a:buChar char="p"/>
            </a:pPr>
            <a:r>
              <a:rPr lang="zh-TW" altLang="en-US" sz="2400" dirty="0">
                <a:solidFill>
                  <a:prstClr val="black"/>
                </a:solidFill>
                <a:latin typeface="標楷體" pitchFamily="65" charset="-120"/>
                <a:ea typeface="標楷體" pitchFamily="65" charset="-120"/>
              </a:rPr>
              <a:t>第十六條</a:t>
            </a:r>
            <a:r>
              <a:rPr lang="en-US" altLang="zh-TW" sz="2400" dirty="0">
                <a:solidFill>
                  <a:prstClr val="black"/>
                </a:solidFill>
                <a:latin typeface="標楷體" pitchFamily="65" charset="-120"/>
                <a:ea typeface="標楷體" pitchFamily="65" charset="-120"/>
              </a:rPr>
              <a:t>- </a:t>
            </a:r>
            <a:r>
              <a:rPr lang="zh-TW" altLang="en-US" sz="2400" dirty="0">
                <a:solidFill>
                  <a:prstClr val="black"/>
                </a:solidFill>
                <a:latin typeface="標楷體" pitchFamily="65" charset="-120"/>
                <a:ea typeface="標楷體" pitchFamily="65" charset="-120"/>
              </a:rPr>
              <a:t>婚姻與家庭法 </a:t>
            </a:r>
          </a:p>
        </p:txBody>
      </p:sp>
      <p:sp>
        <p:nvSpPr>
          <p:cNvPr id="5" name="文字方塊 4"/>
          <p:cNvSpPr txBox="1"/>
          <p:nvPr/>
        </p:nvSpPr>
        <p:spPr>
          <a:xfrm>
            <a:off x="3011828" y="2551342"/>
            <a:ext cx="8989475" cy="1631216"/>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nSpc>
                <a:spcPts val="4000"/>
              </a:lnSpc>
              <a:buFont typeface="Wingdings" pitchFamily="2" charset="2"/>
              <a:buChar char="p"/>
            </a:pPr>
            <a:r>
              <a:rPr lang="zh-TW" altLang="en-US" sz="2800" dirty="0">
                <a:latin typeface="標楷體" pitchFamily="65" charset="-120"/>
                <a:ea typeface="標楷體" pitchFamily="65" charset="-120"/>
              </a:rPr>
              <a:t>第四部份</a:t>
            </a:r>
            <a:r>
              <a:rPr lang="en-US" altLang="zh-TW" sz="2800" dirty="0">
                <a:latin typeface="標楷體" pitchFamily="65" charset="-120"/>
                <a:ea typeface="標楷體" pitchFamily="65" charset="-120"/>
              </a:rPr>
              <a:t>(§15-§16):</a:t>
            </a:r>
          </a:p>
          <a:p>
            <a:pPr marL="365125">
              <a:lnSpc>
                <a:spcPts val="4000"/>
              </a:lnSpc>
            </a:pPr>
            <a:r>
              <a:rPr lang="zh-TW" altLang="en-US" sz="2800" dirty="0">
                <a:latin typeface="標楷體" pitchFamily="65" charset="-120"/>
                <a:ea typeface="標楷體" pitchFamily="65" charset="-120"/>
              </a:rPr>
              <a:t>男女在有關婚姻及家庭的法律上享有平等地位</a:t>
            </a:r>
            <a:r>
              <a:rPr lang="zh-TW" altLang="en-US" sz="2800" dirty="0" smtClean="0">
                <a:latin typeface="標楷體" pitchFamily="65" charset="-120"/>
                <a:ea typeface="標楷體" pitchFamily="65" charset="-120"/>
              </a:rPr>
              <a:t>。</a:t>
            </a:r>
            <a:endParaRPr lang="en-US" altLang="zh-TW" sz="2800" dirty="0" smtClean="0">
              <a:latin typeface="標楷體" pitchFamily="65" charset="-120"/>
              <a:ea typeface="標楷體" pitchFamily="65" charset="-120"/>
            </a:endParaRPr>
          </a:p>
          <a:p>
            <a:pPr marL="365125">
              <a:lnSpc>
                <a:spcPts val="4000"/>
              </a:lnSpc>
            </a:pPr>
            <a:r>
              <a:rPr lang="zh-TW" altLang="en-US" sz="2800" dirty="0" smtClean="0">
                <a:latin typeface="標楷體" pitchFamily="65" charset="-120"/>
                <a:ea typeface="標楷體" pitchFamily="65" charset="-120"/>
              </a:rPr>
              <a:t>例如：財產權</a:t>
            </a:r>
            <a:r>
              <a:rPr lang="zh-TW" altLang="en-US" sz="2800" dirty="0">
                <a:latin typeface="標楷體" pitchFamily="65" charset="-120"/>
                <a:ea typeface="標楷體" pitchFamily="65" charset="-120"/>
              </a:rPr>
              <a:t>；子女撫養費</a:t>
            </a:r>
            <a:r>
              <a:rPr lang="zh-TW" altLang="en-US" sz="2800" dirty="0" smtClean="0">
                <a:latin typeface="標楷體" pitchFamily="65" charset="-120"/>
                <a:ea typeface="標楷體" pitchFamily="65" charset="-120"/>
              </a:rPr>
              <a:t>。</a:t>
            </a:r>
            <a:endParaRPr lang="zh-TW" altLang="en-US" sz="2800" dirty="0">
              <a:latin typeface="標楷體" pitchFamily="65" charset="-120"/>
              <a:ea typeface="標楷體" pitchFamily="65" charset="-120"/>
            </a:endParaRPr>
          </a:p>
        </p:txBody>
      </p:sp>
      <p:sp>
        <p:nvSpPr>
          <p:cNvPr id="8" name="圓角矩形 7"/>
          <p:cNvSpPr/>
          <p:nvPr/>
        </p:nvSpPr>
        <p:spPr>
          <a:xfrm>
            <a:off x="6322723" y="4777824"/>
            <a:ext cx="5869276" cy="1040285"/>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298375184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1"/>
          <p:cNvSpPr>
            <a:spLocks noGrp="1"/>
          </p:cNvSpPr>
          <p:nvPr>
            <p:ph type="title"/>
          </p:nvPr>
        </p:nvSpPr>
        <p:spPr>
          <a:xfrm>
            <a:off x="2831637" y="188640"/>
            <a:ext cx="7118581" cy="1143000"/>
          </a:xfrm>
        </p:spPr>
        <p:style>
          <a:lnRef idx="0">
            <a:schemeClr val="accent4"/>
          </a:lnRef>
          <a:fillRef idx="3">
            <a:schemeClr val="accent4"/>
          </a:fillRef>
          <a:effectRef idx="3">
            <a:schemeClr val="accent4"/>
          </a:effectRef>
          <a:fontRef idx="minor">
            <a:schemeClr val="lt1"/>
          </a:fontRef>
        </p:style>
        <p:txBody>
          <a:bodyPr/>
          <a:lstStyle/>
          <a:p>
            <a:pPr eaLnBrk="1" hangingPunct="1">
              <a:defRPr/>
            </a:pPr>
            <a:r>
              <a:rPr lang="en-US" altLang="zh-TW" dirty="0" smtClean="0">
                <a:latin typeface="+mj-ea"/>
                <a:cs typeface="Times New Roman" pitchFamily="18" charset="0"/>
              </a:rPr>
              <a:t>CEDAW</a:t>
            </a:r>
            <a:r>
              <a:rPr lang="zh-TW" altLang="en-US" dirty="0" smtClean="0">
                <a:latin typeface="+mj-ea"/>
                <a:cs typeface="Times New Roman" pitchFamily="18" charset="0"/>
              </a:rPr>
              <a:t>的主要精神</a:t>
            </a:r>
          </a:p>
        </p:txBody>
      </p:sp>
      <p:sp>
        <p:nvSpPr>
          <p:cNvPr id="25603" name="內容版面配置區 2"/>
          <p:cNvSpPr>
            <a:spLocks noGrp="1"/>
          </p:cNvSpPr>
          <p:nvPr>
            <p:ph idx="1"/>
          </p:nvPr>
        </p:nvSpPr>
        <p:spPr>
          <a:xfrm>
            <a:off x="623392" y="2204864"/>
            <a:ext cx="10972800" cy="3168352"/>
          </a:xfrm>
        </p:spPr>
        <p:txBody>
          <a:bodyPr>
            <a:normAutofit lnSpcReduction="10000"/>
          </a:bodyPr>
          <a:lstStyle/>
          <a:p>
            <a:pPr marL="742950" indent="-742950" eaLnBrk="1" hangingPunct="1">
              <a:buFont typeface="Wingdings" pitchFamily="2" charset="2"/>
              <a:buChar char="p"/>
            </a:pPr>
            <a:r>
              <a:rPr lang="zh-TW" altLang="en-US" sz="4400" dirty="0" smtClean="0">
                <a:latin typeface="標楷體" panose="03000509000000000000" pitchFamily="65" charset="-120"/>
                <a:ea typeface="標楷體" panose="03000509000000000000" pitchFamily="65" charset="-120"/>
              </a:rPr>
              <a:t>讓女性享有完整人權</a:t>
            </a:r>
            <a:endParaRPr lang="en-US" altLang="zh-TW" sz="4400" dirty="0" smtClean="0">
              <a:latin typeface="標楷體" panose="03000509000000000000" pitchFamily="65" charset="-120"/>
              <a:ea typeface="標楷體" panose="03000509000000000000" pitchFamily="65" charset="-120"/>
            </a:endParaRPr>
          </a:p>
          <a:p>
            <a:pPr marL="742950" indent="-742950" eaLnBrk="1" hangingPunct="1">
              <a:buFont typeface="Wingdings" pitchFamily="2" charset="2"/>
              <a:buChar char="p"/>
            </a:pPr>
            <a:r>
              <a:rPr lang="zh-TW" altLang="en-US" sz="4400" dirty="0" smtClean="0">
                <a:latin typeface="標楷體" panose="03000509000000000000" pitchFamily="65" charset="-120"/>
                <a:ea typeface="標楷體" panose="03000509000000000000" pitchFamily="65" charset="-120"/>
              </a:rPr>
              <a:t>清楚界定歧視女性的定義</a:t>
            </a:r>
            <a:endParaRPr lang="en-US" altLang="zh-TW" sz="4400" dirty="0" smtClean="0">
              <a:latin typeface="標楷體" panose="03000509000000000000" pitchFamily="65" charset="-120"/>
              <a:ea typeface="標楷體" panose="03000509000000000000" pitchFamily="65" charset="-120"/>
            </a:endParaRPr>
          </a:p>
          <a:p>
            <a:pPr marL="742950" indent="-742950" eaLnBrk="1" hangingPunct="1">
              <a:buFont typeface="Wingdings" pitchFamily="2" charset="2"/>
              <a:buChar char="p"/>
            </a:pPr>
            <a:r>
              <a:rPr lang="zh-TW" altLang="en-US" sz="4400" dirty="0" smtClean="0">
                <a:latin typeface="標楷體" panose="03000509000000000000" pitchFamily="65" charset="-120"/>
                <a:ea typeface="標楷體" panose="03000509000000000000" pitchFamily="65" charset="-120"/>
              </a:rPr>
              <a:t>政府要承擔消除歧視的責任</a:t>
            </a:r>
            <a:endParaRPr lang="en-US" altLang="zh-TW" sz="4400" dirty="0" smtClean="0">
              <a:latin typeface="標楷體" panose="03000509000000000000" pitchFamily="65" charset="-120"/>
              <a:ea typeface="標楷體" panose="03000509000000000000" pitchFamily="65" charset="-120"/>
            </a:endParaRPr>
          </a:p>
          <a:p>
            <a:pPr marL="742950" indent="-742950" eaLnBrk="1" hangingPunct="1">
              <a:buFont typeface="Wingdings" pitchFamily="2" charset="2"/>
              <a:buChar char="p"/>
            </a:pPr>
            <a:r>
              <a:rPr lang="zh-TW" altLang="en-US" sz="4400" dirty="0" smtClean="0">
                <a:latin typeface="標楷體" panose="03000509000000000000" pitchFamily="65" charset="-120"/>
                <a:ea typeface="標楷體" panose="03000509000000000000" pitchFamily="65" charset="-120"/>
              </a:rPr>
              <a:t>鼓勵民間團體參與監督</a:t>
            </a:r>
          </a:p>
        </p:txBody>
      </p:sp>
    </p:spTree>
    <p:extLst>
      <p:ext uri="{BB962C8B-B14F-4D97-AF65-F5344CB8AC3E}">
        <p14:creationId xmlns:p14="http://schemas.microsoft.com/office/powerpoint/2010/main" val="1461865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93306" y="1076067"/>
            <a:ext cx="10363200" cy="1470025"/>
          </a:xfrm>
        </p:spPr>
        <p:txBody>
          <a:bodyPr/>
          <a:lstStyle/>
          <a:p>
            <a:r>
              <a:rPr lang="en-US" altLang="zh-TW" dirty="0" smtClean="0"/>
              <a:t>CEDAW</a:t>
            </a:r>
            <a:r>
              <a:rPr lang="zh-TW" altLang="en-US" dirty="0" smtClean="0"/>
              <a:t>社區宣導發想</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530415456"/>
      </p:ext>
    </p:extLst>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取個中文名</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lstStyle/>
          <a:p>
            <a:pPr marL="0" indent="0">
              <a:buNone/>
            </a:pPr>
            <a:r>
              <a:rPr lang="en-US" altLang="zh-TW" dirty="0" smtClean="0">
                <a:latin typeface="標楷體" panose="03000509000000000000" pitchFamily="65" charset="-120"/>
                <a:ea typeface="標楷體" panose="03000509000000000000" pitchFamily="65" charset="-120"/>
              </a:rPr>
              <a:t>“Convention </a:t>
            </a:r>
            <a:r>
              <a:rPr lang="en-US" altLang="zh-TW" dirty="0">
                <a:latin typeface="標楷體" panose="03000509000000000000" pitchFamily="65" charset="-120"/>
                <a:ea typeface="標楷體" panose="03000509000000000000" pitchFamily="65" charset="-120"/>
              </a:rPr>
              <a:t>on the Elimination of All Forms of Discrimination against Women</a:t>
            </a:r>
            <a:r>
              <a:rPr lang="en-US" altLang="zh-TW" dirty="0" smtClean="0">
                <a:latin typeface="標楷體" panose="03000509000000000000" pitchFamily="65" charset="-120"/>
                <a:ea typeface="標楷體" panose="03000509000000000000" pitchFamily="65" charset="-120"/>
              </a:rPr>
              <a:t>” </a:t>
            </a:r>
            <a:r>
              <a:rPr lang="zh-TW" altLang="en-US" dirty="0" smtClean="0">
                <a:latin typeface="標楷體" panose="03000509000000000000" pitchFamily="65" charset="-120"/>
                <a:ea typeface="標楷體" panose="03000509000000000000" pitchFamily="65" charset="-120"/>
              </a:rPr>
              <a:t>     </a:t>
            </a:r>
            <a:r>
              <a:rPr lang="en-US" altLang="zh-TW" dirty="0" smtClean="0">
                <a:latin typeface="標楷體" panose="03000509000000000000" pitchFamily="65" charset="-120"/>
                <a:ea typeface="標楷體" panose="03000509000000000000" pitchFamily="65" charset="-120"/>
              </a:rPr>
              <a:t>CEDAW</a:t>
            </a:r>
          </a:p>
          <a:p>
            <a:pPr marL="0" indent="0">
              <a:buNone/>
            </a:pPr>
            <a:endParaRPr lang="en-US" altLang="zh-TW" dirty="0">
              <a:latin typeface="標楷體" panose="03000509000000000000" pitchFamily="65" charset="-120"/>
              <a:ea typeface="標楷體" panose="03000509000000000000" pitchFamily="65" charset="-120"/>
            </a:endParaRPr>
          </a:p>
          <a:p>
            <a:pPr marL="0" indent="0" algn="ctr">
              <a:buNone/>
            </a:pPr>
            <a:r>
              <a:rPr lang="en-US" altLang="zh-TW" sz="8000" dirty="0" smtClean="0">
                <a:latin typeface="標楷體" panose="03000509000000000000" pitchFamily="65" charset="-120"/>
                <a:ea typeface="文鼎粗隸" panose="02010609010101010101" pitchFamily="49" charset="-120"/>
              </a:rPr>
              <a:t>『</a:t>
            </a:r>
            <a:r>
              <a:rPr lang="zh-TW" altLang="en-US" sz="8000" dirty="0" smtClean="0">
                <a:latin typeface="標楷體" panose="03000509000000000000" pitchFamily="65" charset="-120"/>
                <a:ea typeface="文鼎粗隸" panose="02010609010101010101" pitchFamily="49" charset="-120"/>
              </a:rPr>
              <a:t>希朵</a:t>
            </a:r>
            <a:r>
              <a:rPr lang="en-US" altLang="zh-TW" sz="8000" dirty="0" smtClean="0">
                <a:latin typeface="標楷體" panose="03000509000000000000" pitchFamily="65" charset="-120"/>
                <a:ea typeface="文鼎粗隸" panose="02010609010101010101" pitchFamily="49" charset="-120"/>
              </a:rPr>
              <a:t>』</a:t>
            </a:r>
            <a:endParaRPr lang="en-US" altLang="zh-TW" sz="8000" dirty="0">
              <a:latin typeface="標楷體" panose="03000509000000000000" pitchFamily="65" charset="-120"/>
              <a:ea typeface="文鼎粗隸" panose="02010609010101010101" pitchFamily="49" charset="-120"/>
            </a:endParaRPr>
          </a:p>
          <a:p>
            <a:endParaRPr lang="zh-TW" altLang="en-US" dirty="0"/>
          </a:p>
        </p:txBody>
      </p:sp>
      <p:cxnSp>
        <p:nvCxnSpPr>
          <p:cNvPr id="5" name="直線單箭頭接點 4"/>
          <p:cNvCxnSpPr/>
          <p:nvPr/>
        </p:nvCxnSpPr>
        <p:spPr>
          <a:xfrm>
            <a:off x="7149947" y="2445745"/>
            <a:ext cx="48474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a:off x="9364337" y="2445745"/>
            <a:ext cx="62796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0379509"/>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CEDAW</a:t>
            </a:r>
            <a:r>
              <a:rPr lang="zh-TW" altLang="en-US" dirty="0" smtClean="0"/>
              <a:t>社區宣導</a:t>
            </a:r>
            <a:r>
              <a:rPr lang="en-US" altLang="zh-TW" dirty="0" smtClean="0"/>
              <a:t>Slogan</a:t>
            </a:r>
            <a:endParaRPr lang="zh-TW" altLang="en-US" dirty="0"/>
          </a:p>
        </p:txBody>
      </p:sp>
      <p:sp>
        <p:nvSpPr>
          <p:cNvPr id="3" name="內容版面配置區 2"/>
          <p:cNvSpPr>
            <a:spLocks noGrp="1"/>
          </p:cNvSpPr>
          <p:nvPr>
            <p:ph idx="1"/>
          </p:nvPr>
        </p:nvSpPr>
        <p:spPr>
          <a:xfrm>
            <a:off x="609600" y="1600200"/>
            <a:ext cx="10972800" cy="3753998"/>
          </a:xfrm>
        </p:spPr>
        <p:txBody>
          <a:bodyPr/>
          <a:lstStyle/>
          <a:p>
            <a:r>
              <a:rPr lang="en-US" altLang="zh-TW" dirty="0" smtClean="0">
                <a:latin typeface="標楷體" panose="03000509000000000000" pitchFamily="65" charset="-120"/>
                <a:ea typeface="標楷體" panose="03000509000000000000" pitchFamily="65" charset="-120"/>
              </a:rPr>
              <a:t>2014</a:t>
            </a:r>
            <a:r>
              <a:rPr lang="zh-TW" altLang="zh-TW" dirty="0" smtClean="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  </a:t>
            </a:r>
            <a:r>
              <a:rPr lang="zh-TW" altLang="zh-TW" sz="2000" dirty="0">
                <a:latin typeface="標楷體" panose="03000509000000000000" pitchFamily="65" charset="-120"/>
                <a:ea typeface="標楷體" panose="03000509000000000000" pitchFamily="65" charset="-120"/>
              </a:rPr>
              <a:t>『消除歧視</a:t>
            </a:r>
            <a:r>
              <a:rPr lang="en-US" altLang="zh-TW" sz="2000" dirty="0">
                <a:latin typeface="標楷體" panose="03000509000000000000" pitchFamily="65" charset="-120"/>
                <a:ea typeface="標楷體" panose="03000509000000000000" pitchFamily="65" charset="-120"/>
              </a:rPr>
              <a:t>  </a:t>
            </a:r>
            <a:r>
              <a:rPr lang="zh-TW" altLang="zh-TW" sz="2000" dirty="0">
                <a:latin typeface="標楷體" panose="03000509000000000000" pitchFamily="65" charset="-120"/>
                <a:ea typeface="標楷體" panose="03000509000000000000" pitchFamily="65" charset="-120"/>
              </a:rPr>
              <a:t>終止暴力</a:t>
            </a:r>
            <a:r>
              <a:rPr lang="zh-TW" altLang="zh-TW" sz="2000" dirty="0" smtClean="0">
                <a:latin typeface="標楷體" panose="03000509000000000000" pitchFamily="65" charset="-120"/>
                <a:ea typeface="標楷體" panose="03000509000000000000" pitchFamily="65" charset="-120"/>
              </a:rPr>
              <a:t>』</a:t>
            </a:r>
            <a:r>
              <a:rPr lang="en-US" altLang="zh-TW" sz="2000" b="1" dirty="0" smtClean="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『聽女人心聲，講女人權益』希</a:t>
            </a:r>
            <a:r>
              <a:rPr lang="zh-TW" altLang="zh-TW" sz="2000" dirty="0" smtClean="0">
                <a:latin typeface="標楷體" panose="03000509000000000000" pitchFamily="65" charset="-120"/>
                <a:ea typeface="標楷體" panose="03000509000000000000" pitchFamily="65" charset="-120"/>
              </a:rPr>
              <a:t>朵公約</a:t>
            </a:r>
            <a:r>
              <a:rPr lang="zh-TW" altLang="zh-TW" sz="2000" dirty="0">
                <a:latin typeface="標楷體" panose="03000509000000000000" pitchFamily="65" charset="-120"/>
                <a:ea typeface="標楷體" panose="03000509000000000000" pitchFamily="65" charset="-120"/>
              </a:rPr>
              <a:t>社區</a:t>
            </a:r>
            <a:r>
              <a:rPr lang="zh-TW" altLang="zh-TW" sz="2000" dirty="0" smtClean="0">
                <a:latin typeface="標楷體" panose="03000509000000000000" pitchFamily="65" charset="-120"/>
                <a:ea typeface="標楷體" panose="03000509000000000000" pitchFamily="65" charset="-120"/>
              </a:rPr>
              <a:t>宣導</a:t>
            </a:r>
            <a:endParaRPr lang="en-US" altLang="zh-TW" sz="2000" dirty="0" smtClean="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2015</a:t>
            </a:r>
            <a:r>
              <a:rPr lang="zh-TW" altLang="zh-TW" dirty="0" smtClean="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 </a:t>
            </a:r>
            <a:r>
              <a:rPr lang="zh-TW" altLang="en-US" dirty="0" smtClean="0">
                <a:latin typeface="標楷體" panose="03000509000000000000" pitchFamily="65" charset="-120"/>
                <a:ea typeface="標楷體" panose="03000509000000000000" pitchFamily="65" charset="-120"/>
              </a:rPr>
              <a:t> </a:t>
            </a:r>
            <a:r>
              <a:rPr lang="zh-TW" altLang="zh-TW" sz="2800" cap="all" dirty="0" smtClean="0">
                <a:latin typeface="標楷體" panose="03000509000000000000" pitchFamily="65" charset="-120"/>
                <a:ea typeface="標楷體" panose="03000509000000000000" pitchFamily="65" charset="-120"/>
              </a:rPr>
              <a:t>希</a:t>
            </a:r>
            <a:r>
              <a:rPr lang="zh-TW" altLang="zh-TW" sz="2800" cap="all" dirty="0">
                <a:latin typeface="標楷體" panose="03000509000000000000" pitchFamily="65" charset="-120"/>
                <a:ea typeface="標楷體" panose="03000509000000000000" pitchFamily="65" charset="-120"/>
              </a:rPr>
              <a:t>朵下午茶</a:t>
            </a:r>
            <a:r>
              <a:rPr lang="en-US" altLang="zh-TW" sz="2800" cap="all" dirty="0">
                <a:latin typeface="標楷體" panose="03000509000000000000" pitchFamily="65" charset="-120"/>
                <a:ea typeface="標楷體" panose="03000509000000000000" pitchFamily="65" charset="-120"/>
              </a:rPr>
              <a:t>Part </a:t>
            </a:r>
            <a:r>
              <a:rPr lang="zh-TW" altLang="zh-TW" sz="2800" cap="all" dirty="0">
                <a:latin typeface="標楷體" panose="03000509000000000000" pitchFamily="65" charset="-120"/>
                <a:ea typeface="標楷體" panose="03000509000000000000" pitchFamily="65" charset="-120"/>
              </a:rPr>
              <a:t>Ⅱ</a:t>
            </a:r>
            <a:r>
              <a:rPr lang="en-US" altLang="zh-TW" sz="2800" cap="all" dirty="0">
                <a:latin typeface="標楷體" panose="03000509000000000000" pitchFamily="65" charset="-120"/>
                <a:ea typeface="標楷體" panose="03000509000000000000" pitchFamily="65" charset="-120"/>
              </a:rPr>
              <a:t>-</a:t>
            </a:r>
            <a:r>
              <a:rPr lang="en-US" altLang="zh-TW" sz="2800" cap="all" dirty="0" smtClean="0">
                <a:latin typeface="標楷體" panose="03000509000000000000" pitchFamily="65" charset="-120"/>
                <a:ea typeface="標楷體" panose="03000509000000000000" pitchFamily="65" charset="-120"/>
              </a:rPr>
              <a:t>-</a:t>
            </a:r>
            <a:r>
              <a:rPr lang="zh-TW" altLang="zh-TW" sz="2800" cap="all" dirty="0" smtClean="0">
                <a:latin typeface="標楷體" panose="03000509000000000000" pitchFamily="65" charset="-120"/>
                <a:ea typeface="標楷體" panose="03000509000000000000" pitchFamily="65" charset="-120"/>
              </a:rPr>
              <a:t>『</a:t>
            </a:r>
            <a:r>
              <a:rPr lang="zh-TW" altLang="zh-TW" sz="2800" cap="all" dirty="0">
                <a:latin typeface="標楷體" panose="03000509000000000000" pitchFamily="65" charset="-120"/>
                <a:ea typeface="標楷體" panose="03000509000000000000" pitchFamily="65" charset="-120"/>
              </a:rPr>
              <a:t>厝來大小事。作伙來關心</a:t>
            </a:r>
            <a:r>
              <a:rPr lang="zh-TW" altLang="zh-TW" sz="2800" cap="all" dirty="0" smtClean="0">
                <a:latin typeface="標楷體" panose="03000509000000000000" pitchFamily="65" charset="-120"/>
                <a:ea typeface="標楷體" panose="03000509000000000000" pitchFamily="65" charset="-120"/>
              </a:rPr>
              <a:t>』</a:t>
            </a:r>
            <a:endParaRPr lang="zh-TW" altLang="zh-TW" sz="2800" dirty="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2016</a:t>
            </a:r>
            <a:r>
              <a:rPr lang="zh-TW" altLang="zh-TW" dirty="0" smtClean="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a:t>
            </a:r>
            <a:r>
              <a:rPr lang="zh-TW" altLang="zh-TW" sz="2800" dirty="0" smtClean="0">
                <a:latin typeface="標楷體" panose="03000509000000000000" pitchFamily="65" charset="-120"/>
                <a:ea typeface="標楷體" panose="03000509000000000000" pitchFamily="65" charset="-120"/>
              </a:rPr>
              <a:t>社區</a:t>
            </a:r>
            <a:r>
              <a:rPr lang="zh-TW" altLang="zh-TW" sz="2800" dirty="0">
                <a:latin typeface="標楷體" panose="03000509000000000000" pitchFamily="65" charset="-120"/>
                <a:ea typeface="標楷體" panose="03000509000000000000" pitchFamily="65" charset="-120"/>
              </a:rPr>
              <a:t>大小事，鬥陣來</a:t>
            </a:r>
            <a:r>
              <a:rPr lang="zh-TW" altLang="zh-TW" sz="2800" dirty="0" smtClean="0">
                <a:latin typeface="標楷體" panose="03000509000000000000" pitchFamily="65" charset="-120"/>
                <a:ea typeface="標楷體" panose="03000509000000000000" pitchFamily="65" charset="-120"/>
              </a:rPr>
              <a:t>關心</a:t>
            </a:r>
            <a:r>
              <a:rPr lang="en-US" altLang="zh-TW" sz="2800" dirty="0">
                <a:latin typeface="標楷體" panose="03000509000000000000" pitchFamily="65" charset="-120"/>
                <a:ea typeface="標楷體" panose="03000509000000000000" pitchFamily="65" charset="-120"/>
              </a:rPr>
              <a:t>』</a:t>
            </a:r>
            <a:r>
              <a:rPr lang="zh-TW" altLang="zh-TW" sz="2800" dirty="0" smtClean="0">
                <a:latin typeface="標楷體" panose="03000509000000000000" pitchFamily="65" charset="-120"/>
                <a:ea typeface="標楷體" panose="03000509000000000000" pitchFamily="65" charset="-120"/>
              </a:rPr>
              <a:t>婦女</a:t>
            </a:r>
            <a:r>
              <a:rPr lang="zh-TW" altLang="zh-TW" sz="2800" dirty="0">
                <a:latin typeface="標楷體" panose="03000509000000000000" pitchFamily="65" charset="-120"/>
                <a:ea typeface="標楷體" panose="03000509000000000000" pitchFamily="65" charset="-120"/>
              </a:rPr>
              <a:t>參與公共</a:t>
            </a:r>
            <a:r>
              <a:rPr lang="zh-TW" altLang="zh-TW" sz="2800" dirty="0" smtClean="0">
                <a:latin typeface="標楷體" panose="03000509000000000000" pitchFamily="65" charset="-120"/>
                <a:ea typeface="標楷體" panose="03000509000000000000" pitchFamily="65" charset="-120"/>
              </a:rPr>
              <a:t>事</a:t>
            </a:r>
            <a:r>
              <a:rPr lang="zh-TW" altLang="en-US" sz="2800" dirty="0" smtClean="0">
                <a:latin typeface="標楷體" panose="03000509000000000000" pitchFamily="65" charset="-120"/>
                <a:ea typeface="標楷體" panose="03000509000000000000" pitchFamily="65" charset="-120"/>
              </a:rPr>
              <a:t>務</a:t>
            </a:r>
            <a:endParaRPr lang="zh-TW" altLang="zh-TW" sz="2800" dirty="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2017</a:t>
            </a:r>
            <a:r>
              <a:rPr lang="zh-TW" altLang="en-US" dirty="0" smtClean="0">
                <a:latin typeface="標楷體" panose="03000509000000000000" pitchFamily="65" charset="-120"/>
                <a:ea typeface="標楷體" panose="03000509000000000000" pitchFamily="65" charset="-120"/>
              </a:rPr>
              <a:t>年  </a:t>
            </a:r>
            <a:r>
              <a:rPr lang="zh-TW" altLang="zh-TW" sz="2800" cap="all" dirty="0" smtClean="0">
                <a:latin typeface="標楷體" panose="03000509000000000000" pitchFamily="65" charset="-120"/>
                <a:ea typeface="標楷體" panose="03000509000000000000" pitchFamily="65" charset="-120"/>
              </a:rPr>
              <a:t>友善</a:t>
            </a:r>
            <a:r>
              <a:rPr lang="zh-TW" altLang="zh-TW" sz="2800" cap="all" dirty="0">
                <a:latin typeface="標楷體" panose="03000509000000000000" pitchFamily="65" charset="-120"/>
                <a:ea typeface="標楷體" panose="03000509000000000000" pitchFamily="65" charset="-120"/>
              </a:rPr>
              <a:t>性別開出『希望的花朵』</a:t>
            </a:r>
            <a:endParaRPr lang="zh-TW" altLang="zh-TW" sz="2800" dirty="0">
              <a:latin typeface="標楷體" panose="03000509000000000000" pitchFamily="65" charset="-120"/>
              <a:ea typeface="標楷體" panose="03000509000000000000" pitchFamily="65" charset="-120"/>
            </a:endParaRPr>
          </a:p>
          <a:p>
            <a:pPr marL="457200" lvl="1" indent="0">
              <a:buNone/>
            </a:pPr>
            <a:r>
              <a:rPr lang="zh-TW" altLang="en-US" dirty="0" smtClean="0">
                <a:solidFill>
                  <a:srgbClr val="FF0000"/>
                </a:solidFill>
              </a:rPr>
              <a:t>        </a:t>
            </a:r>
            <a:endParaRPr lang="zh-TW" altLang="en-US" sz="2400" dirty="0"/>
          </a:p>
        </p:txBody>
      </p:sp>
    </p:spTree>
    <p:extLst>
      <p:ext uri="{BB962C8B-B14F-4D97-AF65-F5344CB8AC3E}">
        <p14:creationId xmlns:p14="http://schemas.microsoft.com/office/powerpoint/2010/main" val="908009425"/>
      </p:ext>
    </p:extLst>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826265" y="1139583"/>
            <a:ext cx="10363200" cy="1470025"/>
          </a:xfrm>
        </p:spPr>
        <p:txBody>
          <a:bodyPr/>
          <a:lstStyle/>
          <a:p>
            <a:pPr algn="l"/>
            <a:r>
              <a:rPr lang="en-US" altLang="zh-TW" sz="3600" dirty="0" smtClean="0">
                <a:latin typeface="標楷體" panose="03000509000000000000" pitchFamily="65" charset="-120"/>
                <a:ea typeface="標楷體" panose="03000509000000000000" pitchFamily="65" charset="-120"/>
              </a:rPr>
              <a:t>2014</a:t>
            </a:r>
            <a:r>
              <a:rPr lang="zh-TW" altLang="zh-TW" sz="3600" dirty="0" smtClean="0">
                <a:latin typeface="標楷體" panose="03000509000000000000" pitchFamily="65" charset="-120"/>
                <a:ea typeface="標楷體" panose="03000509000000000000" pitchFamily="65" charset="-120"/>
              </a:rPr>
              <a:t>年『</a:t>
            </a:r>
            <a:r>
              <a:rPr lang="zh-TW" altLang="zh-TW" sz="3600" dirty="0">
                <a:latin typeface="標楷體" panose="03000509000000000000" pitchFamily="65" charset="-120"/>
                <a:ea typeface="標楷體" panose="03000509000000000000" pitchFamily="65" charset="-120"/>
              </a:rPr>
              <a:t>消除歧視</a:t>
            </a:r>
            <a:r>
              <a:rPr lang="en-US" altLang="zh-TW" sz="3600" dirty="0">
                <a:latin typeface="標楷體" panose="03000509000000000000" pitchFamily="65" charset="-120"/>
                <a:ea typeface="標楷體" panose="03000509000000000000" pitchFamily="65" charset="-120"/>
              </a:rPr>
              <a:t>  </a:t>
            </a:r>
            <a:r>
              <a:rPr lang="zh-TW" altLang="zh-TW" sz="3600" dirty="0">
                <a:latin typeface="標楷體" panose="03000509000000000000" pitchFamily="65" charset="-120"/>
                <a:ea typeface="標楷體" panose="03000509000000000000" pitchFamily="65" charset="-120"/>
              </a:rPr>
              <a:t>終止暴力</a:t>
            </a:r>
            <a:r>
              <a:rPr lang="zh-TW" altLang="zh-TW" sz="3600" dirty="0" smtClean="0">
                <a:latin typeface="標楷體" panose="03000509000000000000" pitchFamily="65" charset="-120"/>
                <a:ea typeface="標楷體" panose="03000509000000000000" pitchFamily="65" charset="-120"/>
              </a:rPr>
              <a:t>』</a:t>
            </a:r>
            <a:r>
              <a:rPr lang="en-US" altLang="zh-TW" sz="3600" dirty="0" smtClean="0">
                <a:latin typeface="標楷體" panose="03000509000000000000" pitchFamily="65" charset="-120"/>
                <a:ea typeface="標楷體" panose="03000509000000000000" pitchFamily="65" charset="-120"/>
              </a:rPr>
              <a:t/>
            </a:r>
            <a:br>
              <a:rPr lang="en-US" altLang="zh-TW" sz="3600" dirty="0" smtClean="0">
                <a:latin typeface="標楷體" panose="03000509000000000000" pitchFamily="65" charset="-120"/>
                <a:ea typeface="標楷體" panose="03000509000000000000" pitchFamily="65" charset="-120"/>
              </a:rPr>
            </a:br>
            <a:r>
              <a:rPr lang="en-US" altLang="zh-TW" sz="3600" b="1" dirty="0" smtClean="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『聽女人心聲，講女人權益』希朵公約社區宣導</a:t>
            </a:r>
            <a:endParaRPr lang="en-US" altLang="zh-TW" sz="3600" dirty="0">
              <a:latin typeface="標楷體" panose="03000509000000000000" pitchFamily="65" charset="-120"/>
              <a:ea typeface="標楷體" panose="03000509000000000000" pitchFamily="65" charset="-120"/>
            </a:endParaRPr>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3800313242"/>
      </p:ext>
    </p:extLst>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921" y="1403265"/>
            <a:ext cx="6968494" cy="4777197"/>
          </a:xfrm>
          <a:prstGeom prst="rect">
            <a:avLst/>
          </a:prstGeom>
        </p:spPr>
      </p:pic>
      <p:sp>
        <p:nvSpPr>
          <p:cNvPr id="5" name="矩形 4"/>
          <p:cNvSpPr/>
          <p:nvPr/>
        </p:nvSpPr>
        <p:spPr>
          <a:xfrm>
            <a:off x="5544088" y="716456"/>
            <a:ext cx="5519460" cy="584775"/>
          </a:xfrm>
          <a:prstGeom prst="rect">
            <a:avLst/>
          </a:prstGeom>
        </p:spPr>
        <p:txBody>
          <a:bodyPr wrap="none">
            <a:spAutoFit/>
          </a:bodyPr>
          <a:lstStyle/>
          <a:p>
            <a:r>
              <a:rPr lang="en-US" altLang="zh-TW" sz="3200" b="1" dirty="0" smtClean="0">
                <a:latin typeface="標楷體" panose="03000509000000000000" pitchFamily="65" charset="-120"/>
                <a:ea typeface="標楷體" panose="03000509000000000000" pitchFamily="65" charset="-120"/>
              </a:rPr>
              <a:t>『</a:t>
            </a:r>
            <a:r>
              <a:rPr lang="zh-TW" altLang="zh-TW" sz="3200" b="1" dirty="0" smtClean="0">
                <a:latin typeface="標楷體" panose="03000509000000000000" pitchFamily="65" charset="-120"/>
                <a:ea typeface="標楷體" panose="03000509000000000000" pitchFamily="65" charset="-120"/>
              </a:rPr>
              <a:t>聽</a:t>
            </a:r>
            <a:r>
              <a:rPr lang="zh-TW" altLang="zh-TW" sz="3200" b="1" dirty="0">
                <a:latin typeface="標楷體" panose="03000509000000000000" pitchFamily="65" charset="-120"/>
                <a:ea typeface="標楷體" panose="03000509000000000000" pitchFamily="65" charset="-120"/>
              </a:rPr>
              <a:t>女人心聲，講女人權益』</a:t>
            </a:r>
            <a:endParaRPr lang="zh-TW" altLang="en-US" sz="3200" b="1" dirty="0"/>
          </a:p>
        </p:txBody>
      </p:sp>
    </p:spTree>
    <p:extLst>
      <p:ext uri="{BB962C8B-B14F-4D97-AF65-F5344CB8AC3E}">
        <p14:creationId xmlns:p14="http://schemas.microsoft.com/office/powerpoint/2010/main" val="3424772311"/>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3162" y="89154"/>
            <a:ext cx="4265676" cy="6679692"/>
          </a:xfrm>
          <a:prstGeom prst="rect">
            <a:avLst/>
          </a:prstGeom>
        </p:spPr>
      </p:pic>
    </p:spTree>
    <p:extLst>
      <p:ext uri="{BB962C8B-B14F-4D97-AF65-F5344CB8AC3E}">
        <p14:creationId xmlns:p14="http://schemas.microsoft.com/office/powerpoint/2010/main" val="1808373509"/>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希朵抱枕</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要「抱」不要「暴」</a:t>
            </a:r>
            <a:endParaRPr lang="zh-TW" altLang="en-US" dirty="0">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120" y="2941503"/>
            <a:ext cx="4213949" cy="3160462"/>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3972" y="1888014"/>
            <a:ext cx="6055603" cy="3756752"/>
          </a:xfrm>
          <a:prstGeom prst="rect">
            <a:avLst/>
          </a:prstGeom>
        </p:spPr>
      </p:pic>
    </p:spTree>
    <p:extLst>
      <p:ext uri="{BB962C8B-B14F-4D97-AF65-F5344CB8AC3E}">
        <p14:creationId xmlns:p14="http://schemas.microsoft.com/office/powerpoint/2010/main" val="2658710325"/>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52" y="177575"/>
            <a:ext cx="11964318" cy="6520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4981019"/>
      </p:ext>
    </p:extLst>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9328" y="0"/>
            <a:ext cx="4573344" cy="6858000"/>
          </a:xfrm>
          <a:prstGeom prst="rect">
            <a:avLst/>
          </a:prstGeom>
        </p:spPr>
      </p:pic>
    </p:spTree>
    <p:extLst>
      <p:ext uri="{BB962C8B-B14F-4D97-AF65-F5344CB8AC3E}">
        <p14:creationId xmlns:p14="http://schemas.microsoft.com/office/powerpoint/2010/main" val="682880533"/>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0" y="1029414"/>
            <a:ext cx="10363200" cy="1470025"/>
          </a:xfrm>
        </p:spPr>
        <p:txBody>
          <a:bodyPr/>
          <a:lstStyle/>
          <a:p>
            <a:r>
              <a:rPr lang="zh-TW" altLang="zh-TW" cap="all" dirty="0">
                <a:latin typeface="標楷體" panose="03000509000000000000" pitchFamily="65" charset="-120"/>
                <a:ea typeface="標楷體" panose="03000509000000000000" pitchFamily="65" charset="-120"/>
              </a:rPr>
              <a:t>希朵下午茶</a:t>
            </a:r>
            <a:r>
              <a:rPr lang="en-US" altLang="zh-TW" cap="all" dirty="0">
                <a:latin typeface="標楷體" panose="03000509000000000000" pitchFamily="65" charset="-120"/>
                <a:ea typeface="標楷體" panose="03000509000000000000" pitchFamily="65" charset="-120"/>
              </a:rPr>
              <a:t>Part </a:t>
            </a:r>
            <a:r>
              <a:rPr lang="zh-TW" altLang="zh-TW" cap="all" dirty="0" smtClean="0">
                <a:latin typeface="標楷體" panose="03000509000000000000" pitchFamily="65" charset="-120"/>
                <a:ea typeface="標楷體" panose="03000509000000000000" pitchFamily="65" charset="-120"/>
              </a:rPr>
              <a:t>Ⅱ</a:t>
            </a:r>
            <a:r>
              <a:rPr lang="en-US" altLang="zh-TW" cap="all" dirty="0" smtClean="0">
                <a:latin typeface="標楷體" panose="03000509000000000000" pitchFamily="65" charset="-120"/>
                <a:ea typeface="標楷體" panose="03000509000000000000" pitchFamily="65" charset="-120"/>
              </a:rPr>
              <a:t>—</a:t>
            </a:r>
            <a:br>
              <a:rPr lang="en-US" altLang="zh-TW" cap="all" dirty="0" smtClean="0">
                <a:latin typeface="標楷體" panose="03000509000000000000" pitchFamily="65" charset="-120"/>
                <a:ea typeface="標楷體" panose="03000509000000000000" pitchFamily="65" charset="-120"/>
              </a:rPr>
            </a:br>
            <a:r>
              <a:rPr lang="zh-TW" altLang="zh-TW" cap="all" dirty="0" smtClean="0">
                <a:latin typeface="標楷體" panose="03000509000000000000" pitchFamily="65" charset="-120"/>
                <a:ea typeface="標楷體" panose="03000509000000000000" pitchFamily="65" charset="-120"/>
              </a:rPr>
              <a:t>『</a:t>
            </a:r>
            <a:r>
              <a:rPr lang="zh-TW" altLang="zh-TW" cap="all" dirty="0">
                <a:latin typeface="標楷體" panose="03000509000000000000" pitchFamily="65" charset="-120"/>
                <a:ea typeface="標楷體" panose="03000509000000000000" pitchFamily="65" charset="-120"/>
              </a:rPr>
              <a:t>厝來大小事。作伙來關心』</a:t>
            </a:r>
            <a:endParaRPr lang="zh-TW" altLang="zh-TW" dirty="0">
              <a:latin typeface="標楷體" panose="03000509000000000000" pitchFamily="65" charset="-120"/>
              <a:ea typeface="標楷體" panose="03000509000000000000" pitchFamily="65" charset="-120"/>
            </a:endParaRPr>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3800313242"/>
      </p:ext>
    </p:extLst>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7381" y="548680"/>
            <a:ext cx="10972800" cy="3312368"/>
          </a:xfrm>
        </p:spPr>
        <p:txBody>
          <a:bodyPr>
            <a:noAutofit/>
          </a:bodyPr>
          <a:lstStyle/>
          <a:p>
            <a:pPr>
              <a:lnSpc>
                <a:spcPts val="6600"/>
              </a:lnSpc>
            </a:pPr>
            <a:r>
              <a:rPr lang="zh-TW" altLang="en-US" sz="5400" dirty="0">
                <a:latin typeface="華康新特明體" panose="02020909000000000000" pitchFamily="49" charset="-120"/>
                <a:ea typeface="華康新特明體" panose="02020909000000000000" pitchFamily="49" charset="-120"/>
              </a:rPr>
              <a:t>厝內</a:t>
            </a:r>
            <a:r>
              <a:rPr lang="zh-TW" altLang="en-US" sz="5400" dirty="0" smtClean="0">
                <a:latin typeface="華康新特明體" panose="02020909000000000000" pitchFamily="49" charset="-120"/>
                <a:ea typeface="華康新特明體" panose="02020909000000000000" pitchFamily="49" charset="-120"/>
              </a:rPr>
              <a:t>中，</a:t>
            </a:r>
            <a:r>
              <a:rPr lang="en-US" altLang="zh-TW" sz="5400" dirty="0" smtClean="0">
                <a:latin typeface="華康新特明體" panose="02020909000000000000" pitchFamily="49" charset="-120"/>
                <a:ea typeface="華康新特明體" panose="02020909000000000000" pitchFamily="49" charset="-120"/>
              </a:rPr>
              <a:t/>
            </a:r>
            <a:br>
              <a:rPr lang="en-US" altLang="zh-TW" sz="5400" dirty="0" smtClean="0">
                <a:latin typeface="華康新特明體" panose="02020909000000000000" pitchFamily="49" charset="-120"/>
                <a:ea typeface="華康新特明體" panose="02020909000000000000" pitchFamily="49" charset="-120"/>
              </a:rPr>
            </a:br>
            <a:r>
              <a:rPr lang="zh-TW" altLang="en-US" sz="5400" dirty="0" smtClean="0">
                <a:latin typeface="華康新特明體" panose="02020909000000000000" pitchFamily="49" charset="-120"/>
                <a:ea typeface="華康新特明體" panose="02020909000000000000" pitchFamily="49" charset="-120"/>
              </a:rPr>
              <a:t>充滿著大大小小事，</a:t>
            </a:r>
            <a:r>
              <a:rPr lang="en-US" altLang="zh-TW" sz="5400" dirty="0" smtClean="0">
                <a:latin typeface="華康新特明體" panose="02020909000000000000" pitchFamily="49" charset="-120"/>
                <a:ea typeface="華康新特明體" panose="02020909000000000000" pitchFamily="49" charset="-120"/>
              </a:rPr>
              <a:t/>
            </a:r>
            <a:br>
              <a:rPr lang="en-US" altLang="zh-TW" sz="5400" dirty="0" smtClean="0">
                <a:latin typeface="華康新特明體" panose="02020909000000000000" pitchFamily="49" charset="-120"/>
                <a:ea typeface="華康新特明體" panose="02020909000000000000" pitchFamily="49" charset="-120"/>
              </a:rPr>
            </a:br>
            <a:r>
              <a:rPr lang="zh-TW" altLang="en-US" sz="5400" dirty="0" smtClean="0">
                <a:latin typeface="華康新特明體" panose="02020909000000000000" pitchFamily="49" charset="-120"/>
                <a:ea typeface="華康新特明體" panose="02020909000000000000" pitchFamily="49" charset="-120"/>
              </a:rPr>
              <a:t>好像平等又不平等！</a:t>
            </a:r>
            <a:endParaRPr lang="zh-TW" altLang="en-US" sz="5400" dirty="0">
              <a:latin typeface="華康新特明體" panose="02020909000000000000" pitchFamily="49" charset="-120"/>
              <a:ea typeface="華康新特明體" panose="02020909000000000000" pitchFamily="49" charset="-12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5448" y="4509121"/>
            <a:ext cx="5716552" cy="2348880"/>
          </a:xfrm>
          <a:prstGeom prst="rect">
            <a:avLst/>
          </a:prstGeom>
        </p:spPr>
      </p:pic>
    </p:spTree>
    <p:extLst>
      <p:ext uri="{BB962C8B-B14F-4D97-AF65-F5344CB8AC3E}">
        <p14:creationId xmlns:p14="http://schemas.microsoft.com/office/powerpoint/2010/main" val="579830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9599" y="76103"/>
            <a:ext cx="10972800" cy="1143000"/>
          </a:xfrm>
        </p:spPr>
        <p:style>
          <a:lnRef idx="1">
            <a:schemeClr val="accent3"/>
          </a:lnRef>
          <a:fillRef idx="3">
            <a:schemeClr val="accent3"/>
          </a:fillRef>
          <a:effectRef idx="2">
            <a:schemeClr val="accent3"/>
          </a:effectRef>
          <a:fontRef idx="minor">
            <a:schemeClr val="lt1"/>
          </a:fontRef>
        </p:style>
        <p:txBody>
          <a:bodyPr>
            <a:normAutofit/>
          </a:bodyPr>
          <a:lstStyle/>
          <a:p>
            <a:r>
              <a:rPr lang="zh-TW" altLang="en-US" sz="4800" dirty="0" smtClean="0">
                <a:latin typeface="華康新特明體" panose="02020909000000000000" pitchFamily="49" charset="-120"/>
                <a:ea typeface="華康新特明體" panose="02020909000000000000" pitchFamily="49" charset="-120"/>
              </a:rPr>
              <a:t>厝內ㄟ康窺有幾種</a:t>
            </a:r>
            <a:r>
              <a:rPr lang="en-US" altLang="zh-TW" sz="4800" dirty="0" smtClean="0">
                <a:latin typeface="華康新特明體" panose="02020909000000000000" pitchFamily="49" charset="-120"/>
                <a:ea typeface="華康新特明體" panose="02020909000000000000" pitchFamily="49" charset="-120"/>
              </a:rPr>
              <a:t>???</a:t>
            </a:r>
            <a:endParaRPr lang="zh-TW" altLang="en-US" sz="4800" dirty="0">
              <a:latin typeface="華康新特明體" panose="02020909000000000000" pitchFamily="49" charset="-120"/>
              <a:ea typeface="華康新特明體" panose="02020909000000000000" pitchFamily="49" charset="-120"/>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72" y="1124745"/>
            <a:ext cx="3840427" cy="35504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6283" y="4257264"/>
            <a:ext cx="4968861" cy="20869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圖片 5"/>
          <p:cNvPicPr>
            <a:picLocks noChangeAspect="1"/>
          </p:cNvPicPr>
          <p:nvPr/>
        </p:nvPicPr>
        <p:blipFill rotWithShape="1">
          <a:blip r:embed="rId5">
            <a:extLst>
              <a:ext uri="{28A0092B-C50C-407E-A947-70E740481C1C}">
                <a14:useLocalDpi xmlns:a14="http://schemas.microsoft.com/office/drawing/2010/main" val="0"/>
              </a:ext>
            </a:extLst>
          </a:blip>
          <a:srcRect b="4518"/>
          <a:stretch/>
        </p:blipFill>
        <p:spPr>
          <a:xfrm>
            <a:off x="3599723" y="1148872"/>
            <a:ext cx="3360373" cy="3709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文字方塊 2"/>
          <p:cNvSpPr txBox="1"/>
          <p:nvPr/>
        </p:nvSpPr>
        <p:spPr>
          <a:xfrm>
            <a:off x="419895" y="5300723"/>
            <a:ext cx="6359655" cy="1107996"/>
          </a:xfrm>
          <a:prstGeom prst="rect">
            <a:avLst/>
          </a:prstGeom>
          <a:solidFill>
            <a:schemeClr val="accent3">
              <a:lumMod val="20000"/>
              <a:lumOff val="80000"/>
            </a:schemeClr>
          </a:solidFill>
        </p:spPr>
        <p:txBody>
          <a:bodyPr wrap="square" rtlCol="0">
            <a:spAutoFit/>
          </a:bodyPr>
          <a:lstStyle/>
          <a:p>
            <a:pPr algn="dist"/>
            <a:r>
              <a:rPr lang="zh-TW" altLang="en-US" sz="6600" b="1" dirty="0" smtClean="0">
                <a:solidFill>
                  <a:srgbClr val="002060"/>
                </a:solidFill>
                <a:effectLst>
                  <a:outerShdw blurRad="38100" dist="38100" dir="2700000" algn="tl">
                    <a:srgbClr val="000000">
                      <a:alpha val="43137"/>
                    </a:srgbClr>
                  </a:outerShdw>
                </a:effectLst>
              </a:rPr>
              <a:t>款厝內</a:t>
            </a:r>
            <a:endParaRPr lang="zh-TW" altLang="en-US" sz="6600" b="1" dirty="0">
              <a:solidFill>
                <a:srgbClr val="002060"/>
              </a:solidFill>
              <a:effectLst>
                <a:outerShdw blurRad="38100" dist="38100" dir="2700000" algn="tl">
                  <a:srgbClr val="000000">
                    <a:alpha val="43137"/>
                  </a:srgbClr>
                </a:outerShdw>
              </a:effectLst>
            </a:endParaRPr>
          </a:p>
        </p:txBody>
      </p:sp>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5574" y="1186046"/>
            <a:ext cx="3072341" cy="3076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圖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0562" y="1556792"/>
            <a:ext cx="4328349" cy="2160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90923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FFCCFF"/>
          </a:solidFill>
        </p:spPr>
        <p:txBody>
          <a:bodyPr/>
          <a:lstStyle/>
          <a:p>
            <a:r>
              <a:rPr lang="zh-TW" altLang="en-US" dirty="0" smtClean="0">
                <a:latin typeface="華康新特明體" panose="02020909000000000000" pitchFamily="49" charset="-120"/>
                <a:ea typeface="華康新特明體" panose="02020909000000000000" pitchFamily="49" charset="-120"/>
              </a:rPr>
              <a:t>查甫人照顧厝內人ㄟ故事</a:t>
            </a:r>
            <a:endParaRPr lang="zh-TW" altLang="en-US" dirty="0">
              <a:latin typeface="華康新特明體" panose="02020909000000000000" pitchFamily="49" charset="-120"/>
              <a:ea typeface="華康新特明體" panose="02020909000000000000" pitchFamily="49" charset="-120"/>
            </a:endParaRPr>
          </a:p>
        </p:txBody>
      </p:sp>
      <p:sp>
        <p:nvSpPr>
          <p:cNvPr id="4" name="矩形 3">
            <a:hlinkClick r:id="rId3" action="ppaction://hlinkfile"/>
          </p:cNvPr>
          <p:cNvSpPr/>
          <p:nvPr/>
        </p:nvSpPr>
        <p:spPr>
          <a:xfrm>
            <a:off x="143339" y="4293096"/>
            <a:ext cx="6240693" cy="707886"/>
          </a:xfrm>
          <a:prstGeom prst="rect">
            <a:avLst/>
          </a:prstGeom>
        </p:spPr>
        <p:txBody>
          <a:bodyPr wrap="square">
            <a:spAutoFit/>
          </a:bodyPr>
          <a:lstStyle/>
          <a:p>
            <a:r>
              <a:rPr lang="zh-TW" altLang="en-US" sz="4000" dirty="0">
                <a:latin typeface="華康新特明體" panose="02020909000000000000" pitchFamily="49" charset="-120"/>
                <a:ea typeface="華康新特明體" panose="02020909000000000000" pitchFamily="49" charset="-120"/>
              </a:rPr>
              <a:t>肌肉男背兒修</a:t>
            </a:r>
            <a:r>
              <a:rPr lang="zh-TW" altLang="en-US" sz="4000" dirty="0" smtClean="0">
                <a:latin typeface="華康新特明體" panose="02020909000000000000" pitchFamily="49" charset="-120"/>
                <a:ea typeface="華康新特明體" panose="02020909000000000000" pitchFamily="49" charset="-120"/>
              </a:rPr>
              <a:t>紗窗</a:t>
            </a:r>
            <a:r>
              <a:rPr lang="en-US" altLang="zh-TW" sz="2400" dirty="0" smtClean="0">
                <a:latin typeface="華康新特明體" panose="02020909000000000000" pitchFamily="49" charset="-120"/>
                <a:ea typeface="華康新特明體" panose="02020909000000000000" pitchFamily="49" charset="-120"/>
              </a:rPr>
              <a:t>—</a:t>
            </a:r>
            <a:r>
              <a:rPr lang="en-US" altLang="zh-TW" dirty="0" smtClean="0">
                <a:latin typeface="華康新特明體" panose="02020909000000000000" pitchFamily="49" charset="-120"/>
                <a:ea typeface="華康新特明體" panose="02020909000000000000" pitchFamily="49" charset="-120"/>
              </a:rPr>
              <a:t>2015.5.1</a:t>
            </a:r>
            <a:r>
              <a:rPr lang="zh-TW" altLang="en-US" dirty="0" smtClean="0">
                <a:latin typeface="華康新特明體" panose="02020909000000000000" pitchFamily="49" charset="-120"/>
                <a:ea typeface="華康新特明體" panose="02020909000000000000" pitchFamily="49" charset="-120"/>
              </a:rPr>
              <a:t>蘋果</a:t>
            </a:r>
            <a:r>
              <a:rPr lang="zh-TW" altLang="en-US" dirty="0">
                <a:latin typeface="華康新特明體" panose="02020909000000000000" pitchFamily="49" charset="-120"/>
                <a:ea typeface="華康新特明體" panose="02020909000000000000" pitchFamily="49" charset="-120"/>
              </a:rPr>
              <a:t>日報</a:t>
            </a:r>
          </a:p>
        </p:txBody>
      </p:sp>
      <p:sp>
        <p:nvSpPr>
          <p:cNvPr id="5" name="矩形 4">
            <a:hlinkClick r:id="rId4" action="ppaction://hlinkfile"/>
          </p:cNvPr>
          <p:cNvSpPr/>
          <p:nvPr/>
        </p:nvSpPr>
        <p:spPr>
          <a:xfrm>
            <a:off x="335360" y="2060848"/>
            <a:ext cx="5088565" cy="1754326"/>
          </a:xfrm>
          <a:prstGeom prst="rect">
            <a:avLst/>
          </a:prstGeom>
        </p:spPr>
        <p:txBody>
          <a:bodyPr wrap="square">
            <a:spAutoFit/>
          </a:bodyPr>
          <a:lstStyle/>
          <a:p>
            <a:r>
              <a:rPr lang="zh-TW" altLang="en-US" sz="4000" dirty="0" smtClean="0">
                <a:latin typeface="華康新特明體" panose="02020909000000000000" pitchFamily="49" charset="-120"/>
                <a:ea typeface="華康新特明體" panose="02020909000000000000" pitchFamily="49" charset="-120"/>
              </a:rPr>
              <a:t>不</a:t>
            </a:r>
            <a:r>
              <a:rPr lang="zh-TW" altLang="en-US" sz="4000" dirty="0">
                <a:latin typeface="華康新特明體" panose="02020909000000000000" pitchFamily="49" charset="-120"/>
                <a:ea typeface="華康新特明體" panose="02020909000000000000" pitchFamily="49" charset="-120"/>
              </a:rPr>
              <a:t>捨病妻做家事 </a:t>
            </a:r>
            <a:endParaRPr lang="en-US" altLang="zh-TW" sz="4000" dirty="0" smtClean="0">
              <a:latin typeface="華康新特明體" panose="02020909000000000000" pitchFamily="49" charset="-120"/>
              <a:ea typeface="華康新特明體" panose="02020909000000000000" pitchFamily="49" charset="-120"/>
            </a:endParaRPr>
          </a:p>
          <a:p>
            <a:r>
              <a:rPr lang="zh-TW" altLang="en-US" sz="4000" dirty="0" smtClean="0">
                <a:latin typeface="華康新特明體" panose="02020909000000000000" pitchFamily="49" charset="-120"/>
                <a:ea typeface="華康新特明體" panose="02020909000000000000" pitchFamily="49" charset="-120"/>
              </a:rPr>
              <a:t>燒飯</a:t>
            </a:r>
            <a:r>
              <a:rPr lang="zh-TW" altLang="en-US" sz="4000" dirty="0">
                <a:latin typeface="華康新特明體" panose="02020909000000000000" pitchFamily="49" charset="-120"/>
                <a:ea typeface="華康新特明體" panose="02020909000000000000" pitchFamily="49" charset="-120"/>
              </a:rPr>
              <a:t>打掃一肩</a:t>
            </a:r>
            <a:r>
              <a:rPr lang="zh-TW" altLang="en-US" sz="4000" dirty="0" smtClean="0">
                <a:latin typeface="華康新特明體" panose="02020909000000000000" pitchFamily="49" charset="-120"/>
                <a:ea typeface="華康新特明體" panose="02020909000000000000" pitchFamily="49" charset="-120"/>
              </a:rPr>
              <a:t>扛</a:t>
            </a:r>
            <a:endParaRPr lang="en-US" altLang="zh-TW" sz="4000" dirty="0" smtClean="0">
              <a:latin typeface="華康新特明體" panose="02020909000000000000" pitchFamily="49" charset="-120"/>
              <a:ea typeface="華康新特明體" panose="02020909000000000000" pitchFamily="49" charset="-120"/>
            </a:endParaRPr>
          </a:p>
          <a:p>
            <a:r>
              <a:rPr lang="zh-TW" altLang="en-US" sz="2800" dirty="0" smtClean="0">
                <a:latin typeface="華康新特明體" panose="02020909000000000000" pitchFamily="49" charset="-120"/>
                <a:ea typeface="華康新特明體" panose="02020909000000000000" pitchFamily="49" charset="-120"/>
              </a:rPr>
              <a:t>－</a:t>
            </a:r>
            <a:r>
              <a:rPr lang="en-US" altLang="zh-TW" sz="2000" dirty="0" smtClean="0">
                <a:latin typeface="華康新特明體" panose="02020909000000000000" pitchFamily="49" charset="-120"/>
                <a:ea typeface="華康新特明體" panose="02020909000000000000" pitchFamily="49" charset="-120"/>
              </a:rPr>
              <a:t>2013.12.29</a:t>
            </a:r>
            <a:r>
              <a:rPr lang="zh-TW" altLang="en-US" sz="2000" dirty="0" smtClean="0">
                <a:latin typeface="華康新特明體" panose="02020909000000000000" pitchFamily="49" charset="-120"/>
                <a:ea typeface="華康新特明體" panose="02020909000000000000" pitchFamily="49" charset="-120"/>
              </a:rPr>
              <a:t>東森新聞</a:t>
            </a:r>
            <a:endParaRPr lang="zh-TW" altLang="en-US" sz="2000" dirty="0">
              <a:latin typeface="華康新特明體" panose="02020909000000000000" pitchFamily="49" charset="-120"/>
              <a:ea typeface="華康新特明體" panose="02020909000000000000" pitchFamily="49" charset="-120"/>
            </a:endParaRP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9683" y="3064709"/>
            <a:ext cx="2862317" cy="3816424"/>
          </a:xfrm>
          <a:prstGeom prst="rect">
            <a:avLst/>
          </a:prstGeom>
        </p:spPr>
      </p:pic>
      <p:pic>
        <p:nvPicPr>
          <p:cNvPr id="8" name="圖片 7"/>
          <p:cNvPicPr>
            <a:picLocks noChangeAspect="1"/>
          </p:cNvPicPr>
          <p:nvPr/>
        </p:nvPicPr>
        <p:blipFill rotWithShape="1">
          <a:blip r:embed="rId6" cstate="print">
            <a:extLst>
              <a:ext uri="{28A0092B-C50C-407E-A947-70E740481C1C}">
                <a14:useLocalDpi xmlns:a14="http://schemas.microsoft.com/office/drawing/2010/main" val="0"/>
              </a:ext>
            </a:extLst>
          </a:blip>
          <a:srcRect l="13263" t="17765" r="40761" b="34444"/>
          <a:stretch/>
        </p:blipFill>
        <p:spPr>
          <a:xfrm>
            <a:off x="6192011" y="3064710"/>
            <a:ext cx="3137672" cy="3793291"/>
          </a:xfrm>
          <a:prstGeom prst="rect">
            <a:avLst/>
          </a:prstGeom>
        </p:spPr>
      </p:pic>
    </p:spTree>
    <p:extLst>
      <p:ext uri="{BB962C8B-B14F-4D97-AF65-F5344CB8AC3E}">
        <p14:creationId xmlns:p14="http://schemas.microsoft.com/office/powerpoint/2010/main" val="3615552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FFCCFF"/>
          </a:solidFill>
        </p:spPr>
        <p:txBody>
          <a:bodyPr/>
          <a:lstStyle/>
          <a:p>
            <a:r>
              <a:rPr lang="zh-TW" altLang="en-US" dirty="0" smtClean="0">
                <a:latin typeface="華康新特明體" panose="02020909000000000000" pitchFamily="49" charset="-120"/>
                <a:ea typeface="華康新特明體" panose="02020909000000000000" pitchFamily="49" charset="-120"/>
              </a:rPr>
              <a:t>查甫人照顧厝內人ㄟ故事</a:t>
            </a:r>
            <a:endParaRPr lang="zh-TW" altLang="en-US" dirty="0">
              <a:latin typeface="華康新特明體" panose="02020909000000000000" pitchFamily="49" charset="-120"/>
              <a:ea typeface="華康新特明體" panose="02020909000000000000" pitchFamily="49" charset="-12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76" y="1943179"/>
            <a:ext cx="7043310" cy="3961862"/>
          </a:xfrm>
          <a:prstGeom prst="rect">
            <a:avLst/>
          </a:prstGeom>
        </p:spPr>
      </p:pic>
      <p:sp>
        <p:nvSpPr>
          <p:cNvPr id="7" name="文字方塊 6"/>
          <p:cNvSpPr txBox="1"/>
          <p:nvPr/>
        </p:nvSpPr>
        <p:spPr>
          <a:xfrm>
            <a:off x="8268797" y="3826638"/>
            <a:ext cx="2593835" cy="1631216"/>
          </a:xfrm>
          <a:prstGeom prst="rect">
            <a:avLst/>
          </a:prstGeom>
          <a:noFill/>
        </p:spPr>
        <p:txBody>
          <a:bodyPr wrap="square" rtlCol="0">
            <a:spAutoFit/>
          </a:bodyPr>
          <a:lstStyle/>
          <a:p>
            <a:r>
              <a:rPr lang="zh-TW" altLang="en-US" sz="2000" b="1" dirty="0">
                <a:latin typeface="華康新特明體" panose="02020909000000000000" pitchFamily="49" charset="-120"/>
                <a:ea typeface="華康新特明體" panose="02020909000000000000" pitchFamily="49" charset="-120"/>
              </a:rPr>
              <a:t>誰說女人才能帶小孩？阿公當保母正</a:t>
            </a:r>
            <a:r>
              <a:rPr lang="zh-TW" altLang="en-US" sz="2000" b="1" dirty="0" smtClean="0">
                <a:latin typeface="華康新特明體" panose="02020909000000000000" pitchFamily="49" charset="-120"/>
                <a:ea typeface="華康新特明體" panose="02020909000000000000" pitchFamily="49" charset="-120"/>
              </a:rPr>
              <a:t>夯</a:t>
            </a:r>
            <a:endParaRPr lang="en-US" altLang="zh-TW" sz="2000" b="1" dirty="0" smtClean="0">
              <a:latin typeface="華康新特明體" panose="02020909000000000000" pitchFamily="49" charset="-120"/>
              <a:ea typeface="華康新特明體" panose="02020909000000000000" pitchFamily="49" charset="-120"/>
            </a:endParaRPr>
          </a:p>
          <a:p>
            <a:endParaRPr lang="en-US" altLang="zh-TW" sz="2000" b="1" dirty="0">
              <a:latin typeface="華康新特明體" panose="02020909000000000000" pitchFamily="49" charset="-120"/>
              <a:ea typeface="華康新特明體" panose="02020909000000000000" pitchFamily="49" charset="-120"/>
            </a:endParaRPr>
          </a:p>
          <a:p>
            <a:r>
              <a:rPr lang="zh-TW" altLang="en-US" sz="2000" b="1" dirty="0" smtClean="0">
                <a:latin typeface="華康新特明體" panose="02020909000000000000" pitchFamily="49" charset="-120"/>
                <a:ea typeface="華康新特明體" panose="02020909000000000000" pitchFamily="49" charset="-120"/>
              </a:rPr>
              <a:t>自由時報</a:t>
            </a:r>
            <a:endParaRPr lang="en-US" altLang="zh-TW" sz="2000" b="1" dirty="0" smtClean="0">
              <a:latin typeface="華康新特明體" panose="02020909000000000000" pitchFamily="49" charset="-120"/>
              <a:ea typeface="華康新特明體" panose="02020909000000000000" pitchFamily="49" charset="-120"/>
            </a:endParaRPr>
          </a:p>
          <a:p>
            <a:r>
              <a:rPr lang="en-US" altLang="zh-TW" sz="2000" b="1" dirty="0" smtClean="0">
                <a:latin typeface="華康新特明體" panose="02020909000000000000" pitchFamily="49" charset="-120"/>
                <a:ea typeface="華康新特明體" panose="02020909000000000000" pitchFamily="49" charset="-120"/>
              </a:rPr>
              <a:t>2015/10/20</a:t>
            </a:r>
            <a:endParaRPr lang="zh-TW" altLang="en-US" sz="2000" b="1" dirty="0">
              <a:latin typeface="華康新特明體" panose="02020909000000000000" pitchFamily="49" charset="-120"/>
              <a:ea typeface="華康新特明體" panose="02020909000000000000" pitchFamily="49" charset="-120"/>
            </a:endParaRPr>
          </a:p>
        </p:txBody>
      </p:sp>
    </p:spTree>
    <p:extLst>
      <p:ext uri="{BB962C8B-B14F-4D97-AF65-F5344CB8AC3E}">
        <p14:creationId xmlns:p14="http://schemas.microsoft.com/office/powerpoint/2010/main" val="802981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資料庫圖表 5"/>
          <p:cNvGraphicFramePr/>
          <p:nvPr>
            <p:extLst>
              <p:ext uri="{D42A27DB-BD31-4B8C-83A1-F6EECF244321}">
                <p14:modId xmlns:p14="http://schemas.microsoft.com/office/powerpoint/2010/main" val="1128041839"/>
              </p:ext>
            </p:extLst>
          </p:nvPr>
        </p:nvGraphicFramePr>
        <p:xfrm>
          <a:off x="0" y="1340768"/>
          <a:ext cx="11952651"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圖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2171" y="5074564"/>
            <a:ext cx="3706405" cy="1389902"/>
          </a:xfrm>
          <a:prstGeom prst="rect">
            <a:avLst/>
          </a:prstGeom>
        </p:spPr>
      </p:pic>
      <p:sp>
        <p:nvSpPr>
          <p:cNvPr id="3" name="文字方塊 2"/>
          <p:cNvSpPr txBox="1"/>
          <p:nvPr/>
        </p:nvSpPr>
        <p:spPr>
          <a:xfrm>
            <a:off x="335360" y="291032"/>
            <a:ext cx="11760629" cy="76944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dist"/>
            <a:r>
              <a:rPr lang="zh-TW" altLang="en-US" sz="4400" dirty="0" smtClean="0">
                <a:latin typeface="華康新特明體" panose="02020909000000000000" pitchFamily="49" charset="-120"/>
                <a:ea typeface="華康新特明體" panose="02020909000000000000" pitchFamily="49" charset="-120"/>
              </a:rPr>
              <a:t>國家提供照顧年長、嬰兒的資源</a:t>
            </a:r>
            <a:endParaRPr lang="zh-TW" altLang="en-US" sz="4400" dirty="0">
              <a:latin typeface="華康新特明體" panose="02020909000000000000" pitchFamily="49" charset="-120"/>
              <a:ea typeface="華康新特明體" panose="02020909000000000000" pitchFamily="49" charset="-120"/>
            </a:endParaRPr>
          </a:p>
        </p:txBody>
      </p:sp>
    </p:spTree>
    <p:extLst>
      <p:ext uri="{BB962C8B-B14F-4D97-AF65-F5344CB8AC3E}">
        <p14:creationId xmlns:p14="http://schemas.microsoft.com/office/powerpoint/2010/main" val="2163293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91544" y="260648"/>
            <a:ext cx="7772400" cy="1143000"/>
          </a:xfrm>
        </p:spPr>
        <p:txBody>
          <a:bodyPr/>
          <a:lstStyle/>
          <a:p>
            <a:r>
              <a:rPr lang="zh-TW" altLang="en-US" dirty="0">
                <a:latin typeface="標楷體" panose="03000509000000000000" pitchFamily="65" charset="-120"/>
                <a:ea typeface="標楷體" panose="03000509000000000000" pitchFamily="65" charset="-120"/>
              </a:rPr>
              <a:t>鼓勵</a:t>
            </a:r>
            <a:r>
              <a:rPr lang="zh-TW" altLang="en-US" dirty="0" smtClean="0">
                <a:latin typeface="標楷體" panose="03000509000000000000" pitchFamily="65" charset="-120"/>
                <a:ea typeface="標楷體" panose="03000509000000000000" pitchFamily="65" charset="-120"/>
              </a:rPr>
              <a:t>男性參與照顧工作</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1418253" y="1484784"/>
            <a:ext cx="8994710" cy="4114800"/>
          </a:xfrm>
        </p:spPr>
        <p:txBody>
          <a:bodyPr/>
          <a:lstStyle/>
          <a:p>
            <a:pPr marL="0" indent="0">
              <a:buNone/>
            </a:pPr>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zh-TW" altLang="en-US" dirty="0"/>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779" y="1327532"/>
            <a:ext cx="6533002" cy="4899751"/>
          </a:xfrm>
          <a:prstGeom prst="rect">
            <a:avLst/>
          </a:prstGeom>
        </p:spPr>
      </p:pic>
    </p:spTree>
    <p:extLst>
      <p:ext uri="{BB962C8B-B14F-4D97-AF65-F5344CB8AC3E}">
        <p14:creationId xmlns:p14="http://schemas.microsoft.com/office/powerpoint/2010/main" val="4124767375"/>
      </p:ext>
    </p:extLst>
  </p:cSld>
  <p:clrMapOvr>
    <a:masterClrMapping/>
  </p:clrMapOvr>
  <p:transition spd="slow">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93256" y="0"/>
            <a:ext cx="4573343" cy="6858000"/>
          </a:xfrm>
        </p:spPr>
      </p:pic>
    </p:spTree>
    <p:extLst>
      <p:ext uri="{BB962C8B-B14F-4D97-AF65-F5344CB8AC3E}">
        <p14:creationId xmlns:p14="http://schemas.microsoft.com/office/powerpoint/2010/main" val="2480456168"/>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916" y="361021"/>
            <a:ext cx="11407898" cy="5660217"/>
          </a:xfrm>
          <a:prstGeom prst="rect">
            <a:avLst/>
          </a:prstGeom>
        </p:spPr>
      </p:pic>
    </p:spTree>
    <p:extLst>
      <p:ext uri="{BB962C8B-B14F-4D97-AF65-F5344CB8AC3E}">
        <p14:creationId xmlns:p14="http://schemas.microsoft.com/office/powerpoint/2010/main" val="3172951243"/>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標楷體" panose="03000509000000000000" pitchFamily="65" charset="-120"/>
                <a:ea typeface="標楷體" panose="03000509000000000000" pitchFamily="65" charset="-120"/>
              </a:rPr>
              <a:t>CEDAW</a:t>
            </a:r>
            <a:r>
              <a:rPr lang="zh-TW" altLang="en-US" dirty="0" smtClean="0">
                <a:latin typeface="標楷體" panose="03000509000000000000" pitchFamily="65" charset="-120"/>
                <a:ea typeface="標楷體" panose="03000509000000000000" pitchFamily="65" charset="-120"/>
              </a:rPr>
              <a:t>婦女的人權公約</a:t>
            </a:r>
            <a:endParaRPr lang="zh-TW" altLang="en-US" dirty="0">
              <a:latin typeface="標楷體" panose="03000509000000000000" pitchFamily="65" charset="-120"/>
              <a:ea typeface="標楷體" panose="03000509000000000000" pitchFamily="65" charset="-120"/>
            </a:endParaRPr>
          </a:p>
        </p:txBody>
      </p:sp>
      <p:sp>
        <p:nvSpPr>
          <p:cNvPr id="3" name="矩形 2"/>
          <p:cNvSpPr/>
          <p:nvPr/>
        </p:nvSpPr>
        <p:spPr>
          <a:xfrm>
            <a:off x="528810" y="1443841"/>
            <a:ext cx="10818564" cy="5109091"/>
          </a:xfrm>
          <a:prstGeom prst="rect">
            <a:avLst/>
          </a:prstGeom>
        </p:spPr>
        <p:txBody>
          <a:bodyPr wrap="square">
            <a:spAutoFit/>
          </a:bodyPr>
          <a:lstStyle/>
          <a:p>
            <a:endParaRPr lang="zh-TW" altLang="en-US" dirty="0"/>
          </a:p>
          <a:p>
            <a:r>
              <a:rPr lang="en-US" altLang="zh-TW" sz="2800" dirty="0" smtClean="0">
                <a:latin typeface="標楷體" panose="03000509000000000000" pitchFamily="65" charset="-120"/>
                <a:ea typeface="標楷體" panose="03000509000000000000" pitchFamily="65" charset="-120"/>
              </a:rPr>
              <a:t>1.CEDAW </a:t>
            </a:r>
            <a:r>
              <a:rPr lang="en-US" altLang="zh-TW" sz="2800" dirty="0">
                <a:latin typeface="標楷體" panose="03000509000000000000" pitchFamily="65" charset="-120"/>
                <a:ea typeface="標楷體" panose="03000509000000000000" pitchFamily="65" charset="-120"/>
              </a:rPr>
              <a:t>is the “Convention on the Elimination of All Forms of Discrimination against Women”, </a:t>
            </a:r>
          </a:p>
          <a:p>
            <a:r>
              <a:rPr lang="zh-TW" altLang="en-US" sz="2800" dirty="0">
                <a:latin typeface="標楷體" panose="03000509000000000000" pitchFamily="65" charset="-120"/>
                <a:ea typeface="標楷體" panose="03000509000000000000" pitchFamily="65" charset="-120"/>
              </a:rPr>
              <a:t>是一部屬於婦女的人權公約 </a:t>
            </a:r>
          </a:p>
          <a:p>
            <a:r>
              <a:rPr lang="en-US" altLang="zh-TW" sz="2800" dirty="0">
                <a:latin typeface="標楷體" panose="03000509000000000000" pitchFamily="65" charset="-120"/>
                <a:ea typeface="標楷體" panose="03000509000000000000" pitchFamily="65" charset="-120"/>
              </a:rPr>
              <a:t>2.</a:t>
            </a:r>
            <a:r>
              <a:rPr lang="zh-TW" altLang="en-US" sz="2800" dirty="0">
                <a:latin typeface="標楷體" panose="03000509000000000000" pitchFamily="65" charset="-120"/>
                <a:ea typeface="標楷體" panose="03000509000000000000" pitchFamily="65" charset="-120"/>
              </a:rPr>
              <a:t>通過過程 </a:t>
            </a:r>
          </a:p>
          <a:p>
            <a:pPr marL="457200" indent="-457200">
              <a:buFont typeface="Arial" panose="020B0604020202020204" pitchFamily="34" charset="0"/>
              <a:buChar char="•"/>
            </a:pPr>
            <a:r>
              <a:rPr lang="en-US" altLang="zh-TW" sz="2800" dirty="0" smtClean="0">
                <a:latin typeface="標楷體" panose="03000509000000000000" pitchFamily="65" charset="-120"/>
                <a:ea typeface="標楷體" panose="03000509000000000000" pitchFamily="65" charset="-120"/>
              </a:rPr>
              <a:t>1946</a:t>
            </a:r>
            <a:r>
              <a:rPr lang="zh-TW" altLang="en-US" sz="2800" dirty="0">
                <a:latin typeface="標楷體" panose="03000509000000000000" pitchFamily="65" charset="-120"/>
                <a:ea typeface="標楷體" panose="03000509000000000000" pitchFamily="65" charset="-120"/>
              </a:rPr>
              <a:t>年聯合國婦女地位委員會</a:t>
            </a:r>
            <a:r>
              <a:rPr lang="en-US" altLang="zh-TW" sz="2800" dirty="0">
                <a:latin typeface="標楷體" panose="03000509000000000000" pitchFamily="65" charset="-120"/>
                <a:ea typeface="標楷體" panose="03000509000000000000" pitchFamily="65" charset="-120"/>
              </a:rPr>
              <a:t>(CSW) </a:t>
            </a:r>
            <a:r>
              <a:rPr lang="zh-TW" altLang="en-US" sz="2800" dirty="0">
                <a:latin typeface="標楷體" panose="03000509000000000000" pitchFamily="65" charset="-120"/>
                <a:ea typeface="標楷體" panose="03000509000000000000" pitchFamily="65" charset="-120"/>
              </a:rPr>
              <a:t>成立</a:t>
            </a:r>
            <a:r>
              <a:rPr lang="en-US" altLang="zh-TW" sz="2800" dirty="0">
                <a:latin typeface="標楷體" panose="03000509000000000000" pitchFamily="65" charset="-120"/>
                <a:ea typeface="標楷體" panose="03000509000000000000" pitchFamily="65" charset="-120"/>
              </a:rPr>
              <a:t>: Commission on the Status of Women</a:t>
            </a:r>
            <a:r>
              <a:rPr lang="zh-TW" altLang="en-US" sz="2800" dirty="0">
                <a:latin typeface="標楷體" panose="03000509000000000000" pitchFamily="65" charset="-120"/>
                <a:ea typeface="標楷體" panose="03000509000000000000" pitchFamily="65" charset="-120"/>
              </a:rPr>
              <a:t>，設在經濟社會理事會</a:t>
            </a:r>
            <a:r>
              <a:rPr lang="en-US" altLang="zh-TW" sz="2800" dirty="0">
                <a:latin typeface="標楷體" panose="03000509000000000000" pitchFamily="65" charset="-120"/>
                <a:ea typeface="標楷體" panose="03000509000000000000" pitchFamily="65" charset="-120"/>
              </a:rPr>
              <a:t>(Economic and Social Council, ECOSOC)</a:t>
            </a:r>
            <a:r>
              <a:rPr lang="zh-TW" altLang="en-US" sz="2800" dirty="0" smtClean="0">
                <a:latin typeface="標楷體" panose="03000509000000000000" pitchFamily="65" charset="-120"/>
                <a:ea typeface="標楷體" panose="03000509000000000000" pitchFamily="65" charset="-120"/>
              </a:rPr>
              <a:t>下</a:t>
            </a:r>
            <a:endParaRPr lang="en-US" altLang="zh-TW" sz="2800" dirty="0" smtClean="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800" dirty="0" smtClean="0">
                <a:latin typeface="標楷體" panose="03000509000000000000" pitchFamily="65" charset="-120"/>
                <a:ea typeface="標楷體" panose="03000509000000000000" pitchFamily="65" charset="-120"/>
              </a:rPr>
              <a:t> </a:t>
            </a:r>
            <a:r>
              <a:rPr lang="en-US" altLang="zh-TW" sz="2800" dirty="0" smtClean="0">
                <a:latin typeface="標楷體" panose="03000509000000000000" pitchFamily="65" charset="-120"/>
                <a:ea typeface="標楷體" panose="03000509000000000000" pitchFamily="65" charset="-120"/>
              </a:rPr>
              <a:t>1967</a:t>
            </a:r>
            <a:r>
              <a:rPr lang="zh-TW" altLang="en-US" sz="2800" dirty="0">
                <a:latin typeface="標楷體" panose="03000509000000000000" pitchFamily="65" charset="-120"/>
                <a:ea typeface="標楷體" panose="03000509000000000000" pitchFamily="65" charset="-120"/>
              </a:rPr>
              <a:t>年完成「消除所有婦女歧視宣言</a:t>
            </a:r>
            <a:r>
              <a:rPr lang="zh-TW" altLang="en-US" sz="2800" dirty="0" smtClean="0">
                <a:latin typeface="標楷體" panose="03000509000000000000" pitchFamily="65" charset="-120"/>
                <a:ea typeface="標楷體" panose="03000509000000000000" pitchFamily="65" charset="-120"/>
              </a:rPr>
              <a:t>」</a:t>
            </a:r>
            <a:endParaRPr lang="en-US" altLang="zh-TW" sz="2800" dirty="0" smtClean="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800" dirty="0" smtClean="0">
                <a:latin typeface="標楷體" panose="03000509000000000000" pitchFamily="65" charset="-120"/>
                <a:ea typeface="標楷體" panose="03000509000000000000" pitchFamily="65" charset="-120"/>
              </a:rPr>
              <a:t> 早期</a:t>
            </a:r>
            <a:r>
              <a:rPr lang="zh-TW" altLang="en-US" sz="2800" dirty="0">
                <a:latin typeface="標楷體" panose="03000509000000000000" pitchFamily="65" charset="-120"/>
                <a:ea typeface="標楷體" panose="03000509000000000000" pitchFamily="65" charset="-120"/>
              </a:rPr>
              <a:t>由</a:t>
            </a:r>
            <a:r>
              <a:rPr lang="en-US" altLang="zh-TW" sz="2800" dirty="0">
                <a:latin typeface="標楷體" panose="03000509000000000000" pitchFamily="65" charset="-120"/>
                <a:ea typeface="標楷體" panose="03000509000000000000" pitchFamily="65" charset="-120"/>
              </a:rPr>
              <a:t>CSW</a:t>
            </a:r>
            <a:r>
              <a:rPr lang="zh-TW" altLang="en-US" sz="2800" dirty="0">
                <a:latin typeface="標楷體" panose="03000509000000000000" pitchFamily="65" charset="-120"/>
                <a:ea typeface="標楷體" panose="03000509000000000000" pitchFamily="65" charset="-120"/>
              </a:rPr>
              <a:t>草擬，接著送聯合國大會第三委員會負責完成草擬，最後由聯合國大會在</a:t>
            </a:r>
            <a:r>
              <a:rPr lang="en-US" altLang="zh-TW" sz="2800" b="1" dirty="0">
                <a:latin typeface="標楷體" panose="03000509000000000000" pitchFamily="65" charset="-120"/>
                <a:ea typeface="標楷體" panose="03000509000000000000" pitchFamily="65" charset="-120"/>
              </a:rPr>
              <a:t>1979</a:t>
            </a:r>
            <a:r>
              <a:rPr lang="zh-TW" altLang="en-US" sz="2800" dirty="0">
                <a:latin typeface="標楷體" panose="03000509000000000000" pitchFamily="65" charset="-120"/>
                <a:ea typeface="標楷體" panose="03000509000000000000" pitchFamily="65" charset="-120"/>
              </a:rPr>
              <a:t>年底通過</a:t>
            </a:r>
            <a:r>
              <a:rPr lang="en-US" altLang="zh-TW" sz="2800" dirty="0">
                <a:latin typeface="標楷體" panose="03000509000000000000" pitchFamily="65" charset="-120"/>
                <a:ea typeface="標楷體" panose="03000509000000000000" pitchFamily="65" charset="-120"/>
              </a:rPr>
              <a:t>CEDAW</a:t>
            </a:r>
            <a:r>
              <a:rPr lang="zh-TW" altLang="en-US" sz="2800" dirty="0">
                <a:latin typeface="標楷體" panose="03000509000000000000" pitchFamily="65" charset="-120"/>
                <a:ea typeface="標楷體" panose="03000509000000000000" pitchFamily="65" charset="-120"/>
              </a:rPr>
              <a:t>，</a:t>
            </a:r>
            <a:r>
              <a:rPr lang="en-US" altLang="zh-TW" sz="2800" dirty="0">
                <a:latin typeface="標楷體" panose="03000509000000000000" pitchFamily="65" charset="-120"/>
                <a:ea typeface="標楷體" panose="03000509000000000000" pitchFamily="65" charset="-120"/>
              </a:rPr>
              <a:t>1981</a:t>
            </a:r>
            <a:r>
              <a:rPr lang="zh-TW" altLang="en-US" sz="2800" dirty="0">
                <a:latin typeface="標楷體" panose="03000509000000000000" pitchFamily="65" charset="-120"/>
                <a:ea typeface="標楷體" panose="03000509000000000000" pitchFamily="65" charset="-120"/>
              </a:rPr>
              <a:t>年生效 </a:t>
            </a:r>
          </a:p>
          <a:p>
            <a:r>
              <a:rPr lang="zh-TW" altLang="en-US" sz="2800" dirty="0" smtClean="0">
                <a:latin typeface="標楷體" panose="03000509000000000000" pitchFamily="65" charset="-120"/>
                <a:ea typeface="標楷體" panose="03000509000000000000" pitchFamily="65" charset="-120"/>
              </a:rPr>
              <a:t> </a:t>
            </a:r>
            <a:endParaRPr lang="zh-TW" alt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0699427"/>
      </p:ext>
    </p:extLst>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0" y="1029414"/>
            <a:ext cx="10363200" cy="1470025"/>
          </a:xfrm>
        </p:spPr>
        <p:txBody>
          <a:bodyPr/>
          <a:lstStyle/>
          <a:p>
            <a:r>
              <a:rPr lang="zh-TW" altLang="en-US" dirty="0">
                <a:solidFill>
                  <a:srgbClr val="0070C0"/>
                </a:solidFill>
                <a:latin typeface="標楷體" panose="03000509000000000000" pitchFamily="65" charset="-120"/>
                <a:ea typeface="標楷體" panose="03000509000000000000" pitchFamily="65" charset="-120"/>
              </a:rPr>
              <a:t>希朵下午茶</a:t>
            </a:r>
            <a:r>
              <a:rPr lang="en-US" altLang="zh-TW" dirty="0">
                <a:solidFill>
                  <a:srgbClr val="0070C0"/>
                </a:solidFill>
                <a:latin typeface="標楷體" panose="03000509000000000000" pitchFamily="65" charset="-120"/>
                <a:ea typeface="標楷體" panose="03000509000000000000" pitchFamily="65" charset="-120"/>
              </a:rPr>
              <a:t>PART</a:t>
            </a:r>
            <a:r>
              <a:rPr lang="zh-TW" altLang="en-US" dirty="0">
                <a:solidFill>
                  <a:srgbClr val="0070C0"/>
                </a:solidFill>
                <a:latin typeface="標楷體" panose="03000509000000000000" pitchFamily="65" charset="-120"/>
                <a:ea typeface="標楷體" panose="03000509000000000000" pitchFamily="65" charset="-120"/>
              </a:rPr>
              <a:t> </a:t>
            </a:r>
            <a:r>
              <a:rPr lang="en-US" altLang="zh-TW" dirty="0">
                <a:solidFill>
                  <a:srgbClr val="0070C0"/>
                </a:solidFill>
                <a:latin typeface="標楷體" panose="03000509000000000000" pitchFamily="65" charset="-120"/>
                <a:ea typeface="標楷體" panose="03000509000000000000" pitchFamily="65" charset="-120"/>
              </a:rPr>
              <a:t>Ⅲ</a:t>
            </a:r>
            <a:br>
              <a:rPr lang="en-US" altLang="zh-TW" dirty="0">
                <a:solidFill>
                  <a:srgbClr val="0070C0"/>
                </a:solidFill>
                <a:latin typeface="標楷體" panose="03000509000000000000" pitchFamily="65" charset="-120"/>
                <a:ea typeface="標楷體" panose="03000509000000000000" pitchFamily="65" charset="-120"/>
              </a:rPr>
            </a:br>
            <a:r>
              <a:rPr lang="en-US" altLang="zh-TW" dirty="0">
                <a:solidFill>
                  <a:srgbClr val="0070C0"/>
                </a:solidFill>
                <a:latin typeface="標楷體" panose="03000509000000000000" pitchFamily="65" charset="-120"/>
                <a:ea typeface="標楷體" panose="03000509000000000000" pitchFamily="65" charset="-120"/>
              </a:rPr>
              <a:t>『</a:t>
            </a:r>
            <a:r>
              <a:rPr lang="zh-TW" altLang="zh-TW" dirty="0">
                <a:solidFill>
                  <a:srgbClr val="0070C0"/>
                </a:solidFill>
                <a:latin typeface="標楷體" panose="03000509000000000000" pitchFamily="65" charset="-120"/>
                <a:ea typeface="標楷體" panose="03000509000000000000" pitchFamily="65" charset="-120"/>
              </a:rPr>
              <a:t>社區大小事，鬥陣來關心</a:t>
            </a:r>
            <a:r>
              <a:rPr lang="en-US" altLang="zh-TW" dirty="0">
                <a:solidFill>
                  <a:srgbClr val="0070C0"/>
                </a:solidFill>
                <a:latin typeface="標楷體" panose="03000509000000000000" pitchFamily="65" charset="-120"/>
                <a:ea typeface="標楷體" panose="03000509000000000000" pitchFamily="65" charset="-120"/>
              </a:rPr>
              <a:t>』</a:t>
            </a:r>
            <a:endParaRPr lang="zh-TW" altLang="en-US" dirty="0">
              <a:solidFill>
                <a:srgbClr val="0070C0"/>
              </a:solidFill>
              <a:latin typeface="標楷體" panose="03000509000000000000" pitchFamily="65" charset="-120"/>
              <a:ea typeface="標楷體" panose="03000509000000000000" pitchFamily="65" charset="-120"/>
            </a:endParaRPr>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1093834349"/>
      </p:ext>
    </p:extLst>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623394" y="44625"/>
            <a:ext cx="11285493" cy="3323987"/>
          </a:xfrm>
          <a:prstGeom prst="rect">
            <a:avLst/>
          </a:prstGeom>
          <a:noFill/>
        </p:spPr>
        <p:txBody>
          <a:bodyPr wrap="square" rtlCol="0">
            <a:spAutoFit/>
          </a:bodyPr>
          <a:lstStyle/>
          <a:p>
            <a:pPr algn="ctr">
              <a:lnSpc>
                <a:spcPct val="150000"/>
              </a:lnSpc>
            </a:pPr>
            <a:r>
              <a:rPr lang="en-US" altLang="zh-TW" sz="8000" b="1" dirty="0" smtClean="0">
                <a:solidFill>
                  <a:srgbClr val="0070C0"/>
                </a:solidFill>
                <a:latin typeface="華康新特明體" panose="02020909000000000000" pitchFamily="49" charset="-120"/>
                <a:ea typeface="華康新特明體" panose="02020909000000000000" pitchFamily="49" charset="-120"/>
              </a:rPr>
              <a:t>CEDAW-</a:t>
            </a:r>
            <a:r>
              <a:rPr lang="zh-TW" altLang="en-US" sz="6000" b="1" dirty="0" smtClean="0">
                <a:solidFill>
                  <a:srgbClr val="0070C0"/>
                </a:solidFill>
                <a:latin typeface="華康新特明體" panose="02020909000000000000" pitchFamily="49" charset="-120"/>
                <a:ea typeface="華康新特明體" panose="02020909000000000000" pitchFamily="49" charset="-120"/>
              </a:rPr>
              <a:t>第七條</a:t>
            </a:r>
            <a:endParaRPr lang="en-US" altLang="zh-TW" sz="6000" b="1" dirty="0" smtClean="0">
              <a:solidFill>
                <a:srgbClr val="0070C0"/>
              </a:solidFill>
              <a:latin typeface="華康新特明體" panose="02020909000000000000" pitchFamily="49" charset="-120"/>
              <a:ea typeface="華康新特明體" panose="02020909000000000000" pitchFamily="49" charset="-120"/>
            </a:endParaRPr>
          </a:p>
          <a:p>
            <a:pPr algn="ctr">
              <a:lnSpc>
                <a:spcPct val="150000"/>
              </a:lnSpc>
            </a:pPr>
            <a:r>
              <a:rPr lang="zh-TW" altLang="en-US" sz="6000" b="1" dirty="0" smtClean="0">
                <a:solidFill>
                  <a:srgbClr val="0070C0"/>
                </a:solidFill>
                <a:latin typeface="華康新特明體" panose="02020909000000000000" pitchFamily="49" charset="-120"/>
                <a:ea typeface="華康新特明體" panose="02020909000000000000" pitchFamily="49" charset="-120"/>
              </a:rPr>
              <a:t>政治與公共生活參與權</a:t>
            </a:r>
            <a:endParaRPr lang="zh-TW" altLang="en-US" sz="6000" b="1" dirty="0">
              <a:solidFill>
                <a:srgbClr val="0070C0"/>
              </a:solidFill>
              <a:latin typeface="華康新特明體" panose="02020909000000000000" pitchFamily="49" charset="-120"/>
              <a:ea typeface="華康新特明體" panose="02020909000000000000" pitchFamily="49" charset="-12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9195" y="4365104"/>
            <a:ext cx="6532957" cy="2419236"/>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56307"/>
            <a:ext cx="4140568" cy="3105426"/>
          </a:xfrm>
          <a:prstGeom prst="rect">
            <a:avLst/>
          </a:prstGeom>
          <a:ln>
            <a:noFill/>
          </a:ln>
          <a:effectLst>
            <a:softEdge rad="112500"/>
          </a:effectLst>
        </p:spPr>
      </p:pic>
    </p:spTree>
    <p:extLst>
      <p:ext uri="{BB962C8B-B14F-4D97-AF65-F5344CB8AC3E}">
        <p14:creationId xmlns:p14="http://schemas.microsoft.com/office/powerpoint/2010/main" val="2189204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7381" y="125760"/>
            <a:ext cx="11521280" cy="1215008"/>
          </a:xfrm>
        </p:spPr>
        <p:style>
          <a:lnRef idx="1">
            <a:schemeClr val="accent3"/>
          </a:lnRef>
          <a:fillRef idx="2">
            <a:schemeClr val="accent3"/>
          </a:fillRef>
          <a:effectRef idx="1">
            <a:schemeClr val="accent3"/>
          </a:effectRef>
          <a:fontRef idx="minor">
            <a:schemeClr val="dk1"/>
          </a:fontRef>
        </p:style>
        <p:txBody>
          <a:bodyPr/>
          <a:lstStyle/>
          <a:p>
            <a:pPr fontAlgn="auto">
              <a:spcAft>
                <a:spcPts val="0"/>
              </a:spcAft>
              <a:defRPr/>
            </a:pPr>
            <a:r>
              <a:rPr lang="zh-TW" altLang="en-US" dirty="0" smtClean="0"/>
              <a:t>婦女走入社區參與</a:t>
            </a:r>
            <a:endParaRPr lang="zh-TW" altLang="en-US" dirty="0"/>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433" y="1270001"/>
            <a:ext cx="7029451"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34734" y="1306513"/>
            <a:ext cx="6625167" cy="407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05101" y="1844675"/>
            <a:ext cx="8574617"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02785" y="1384301"/>
            <a:ext cx="10754783" cy="537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81492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在地婦女參與公共事務的故事</a:t>
            </a:r>
            <a:endParaRPr lang="zh-TW" altLang="en-US" dirty="0">
              <a:latin typeface="標楷體" panose="03000509000000000000" pitchFamily="65" charset="-120"/>
              <a:ea typeface="標楷體" panose="03000509000000000000" pitchFamily="65" charset="-120"/>
            </a:endParaRPr>
          </a:p>
        </p:txBody>
      </p:sp>
      <p:pic>
        <p:nvPicPr>
          <p:cNvPr id="6" name="內容版面配置區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16712" y="1222873"/>
            <a:ext cx="5502924" cy="5502924"/>
          </a:xfrm>
        </p:spPr>
      </p:pic>
    </p:spTree>
    <p:extLst>
      <p:ext uri="{BB962C8B-B14F-4D97-AF65-F5344CB8AC3E}">
        <p14:creationId xmlns:p14="http://schemas.microsoft.com/office/powerpoint/2010/main" val="1993911123"/>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高雄市性別平等</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希朵</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標章</a:t>
            </a:r>
            <a:endParaRPr lang="zh-TW" altLang="en-US" dirty="0">
              <a:latin typeface="標楷體" panose="03000509000000000000" pitchFamily="65" charset="-120"/>
              <a:ea typeface="標楷體" panose="03000509000000000000" pitchFamily="65" charset="-120"/>
            </a:endParaRPr>
          </a:p>
        </p:txBody>
      </p:sp>
      <p:pic>
        <p:nvPicPr>
          <p:cNvPr id="5" name="內容版面配置區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54206" y="1303258"/>
            <a:ext cx="3928075" cy="5554742"/>
          </a:xfrm>
        </p:spPr>
      </p:pic>
    </p:spTree>
    <p:extLst>
      <p:ext uri="{BB962C8B-B14F-4D97-AF65-F5344CB8AC3E}">
        <p14:creationId xmlns:p14="http://schemas.microsoft.com/office/powerpoint/2010/main" val="3414525960"/>
      </p:ext>
    </p:extLst>
  </p:cSld>
  <p:clrMapOvr>
    <a:masterClrMapping/>
  </p:clrMapOvr>
  <p:transition spd="slow">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標楷體" panose="03000509000000000000" pitchFamily="65" charset="-120"/>
                <a:ea typeface="標楷體" panose="03000509000000000000" pitchFamily="65" charset="-120"/>
              </a:rPr>
              <a:t>2017</a:t>
            </a:r>
            <a:r>
              <a:rPr lang="zh-TW" altLang="en-US" dirty="0" smtClean="0">
                <a:latin typeface="標楷體" panose="03000509000000000000" pitchFamily="65" charset="-120"/>
                <a:ea typeface="標楷體" panose="03000509000000000000" pitchFamily="65" charset="-120"/>
              </a:rPr>
              <a:t>繼續宣導</a:t>
            </a:r>
            <a:endParaRPr lang="zh-TW" altLang="en-US" dirty="0">
              <a:latin typeface="標楷體" panose="03000509000000000000" pitchFamily="65" charset="-120"/>
              <a:ea typeface="標楷體" panose="03000509000000000000" pitchFamily="65" charset="-120"/>
            </a:endParaRPr>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071172"/>
            <a:ext cx="12192000" cy="2908452"/>
          </a:xfrm>
        </p:spPr>
      </p:pic>
    </p:spTree>
    <p:extLst>
      <p:ext uri="{BB962C8B-B14F-4D97-AF65-F5344CB8AC3E}">
        <p14:creationId xmlns:p14="http://schemas.microsoft.com/office/powerpoint/2010/main" val="3840903243"/>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93306" y="1076067"/>
            <a:ext cx="10363200" cy="1470025"/>
          </a:xfrm>
        </p:spPr>
        <p:txBody>
          <a:bodyPr/>
          <a:lstStyle/>
          <a:p>
            <a:r>
              <a:rPr lang="zh-TW" altLang="en-US" dirty="0" smtClean="0">
                <a:latin typeface="標楷體" panose="03000509000000000000" pitchFamily="65" charset="-120"/>
                <a:ea typeface="標楷體" panose="03000509000000000000" pitchFamily="65" charset="-120"/>
              </a:rPr>
              <a:t>高雄市希朵社區宣導中公私關係</a:t>
            </a:r>
            <a:endParaRPr lang="zh-TW" altLang="en-US" dirty="0">
              <a:latin typeface="標楷體" panose="03000509000000000000" pitchFamily="65" charset="-120"/>
              <a:ea typeface="標楷體" panose="03000509000000000000" pitchFamily="65" charset="-120"/>
            </a:endParaRPr>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846292116"/>
      </p:ext>
    </p:extLst>
  </p:cSld>
  <p:clrMapOvr>
    <a:masterClrMapping/>
  </p:clrMapOvr>
  <p:transition spd="slow">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高雄市滿天星婦女聯盟與地方政府</a:t>
            </a:r>
            <a:endParaRPr lang="zh-TW" altLang="en-US" dirty="0"/>
          </a:p>
        </p:txBody>
      </p:sp>
      <p:sp>
        <p:nvSpPr>
          <p:cNvPr id="3" name="內容版面配置區 2"/>
          <p:cNvSpPr>
            <a:spLocks noGrp="1"/>
          </p:cNvSpPr>
          <p:nvPr>
            <p:ph idx="1"/>
          </p:nvPr>
        </p:nvSpPr>
        <p:spPr/>
        <p:txBody>
          <a:bodyPr/>
          <a:lstStyle/>
          <a:p>
            <a:r>
              <a:rPr lang="zh-TW" altLang="zh-TW" dirty="0" smtClean="0">
                <a:latin typeface="標楷體" panose="03000509000000000000" pitchFamily="65" charset="-120"/>
                <a:ea typeface="標楷體" panose="03000509000000000000" pitchFamily="65" charset="-120"/>
              </a:rPr>
              <a:t>高雄</a:t>
            </a:r>
            <a:r>
              <a:rPr lang="zh-TW" altLang="en-US" dirty="0" smtClean="0">
                <a:latin typeface="標楷體" panose="03000509000000000000" pitchFamily="65" charset="-120"/>
                <a:ea typeface="標楷體" panose="03000509000000000000" pitchFamily="65" charset="-120"/>
              </a:rPr>
              <a:t>市婦女新知協會</a:t>
            </a:r>
            <a:endParaRPr lang="en-US" altLang="zh-TW" dirty="0" smtClean="0">
              <a:latin typeface="標楷體" panose="03000509000000000000" pitchFamily="65" charset="-120"/>
              <a:ea typeface="標楷體" panose="03000509000000000000" pitchFamily="65" charset="-120"/>
            </a:endParaRPr>
          </a:p>
          <a:p>
            <a:r>
              <a:rPr lang="zh-TW" altLang="zh-TW" dirty="0" smtClean="0">
                <a:latin typeface="標楷體" panose="03000509000000000000" pitchFamily="65" charset="-120"/>
                <a:ea typeface="標楷體" panose="03000509000000000000" pitchFamily="65" charset="-120"/>
              </a:rPr>
              <a:t>高雄市</a:t>
            </a:r>
            <a:r>
              <a:rPr lang="zh-TW" altLang="zh-TW" dirty="0">
                <a:latin typeface="標楷體" panose="03000509000000000000" pitchFamily="65" charset="-120"/>
                <a:ea typeface="標楷體" panose="03000509000000000000" pitchFamily="65" charset="-120"/>
              </a:rPr>
              <a:t>彩色頁女性願景協會</a:t>
            </a:r>
          </a:p>
          <a:p>
            <a:r>
              <a:rPr lang="zh-TW" altLang="zh-TW" dirty="0">
                <a:latin typeface="標楷體" panose="03000509000000000000" pitchFamily="65" charset="-120"/>
                <a:ea typeface="標楷體" panose="03000509000000000000" pitchFamily="65" charset="-120"/>
              </a:rPr>
              <a:t>財團法人高雄市天晴女性願景</a:t>
            </a:r>
            <a:r>
              <a:rPr lang="zh-TW" altLang="zh-TW" dirty="0" smtClean="0">
                <a:latin typeface="標楷體" panose="03000509000000000000" pitchFamily="65" charset="-120"/>
                <a:ea typeface="標楷體" panose="03000509000000000000" pitchFamily="65" charset="-120"/>
              </a:rPr>
              <a:t>協會</a:t>
            </a:r>
            <a:endParaRPr lang="en-US" altLang="zh-TW" dirty="0" smtClean="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勵馨</a:t>
            </a:r>
            <a:r>
              <a:rPr lang="zh-TW" altLang="en-US" dirty="0" smtClean="0">
                <a:latin typeface="標楷體" panose="03000509000000000000" pitchFamily="65" charset="-120"/>
                <a:ea typeface="標楷體" panose="03000509000000000000" pitchFamily="65" charset="-120"/>
              </a:rPr>
              <a:t>基金會高雄分事務所</a:t>
            </a:r>
            <a:endParaRPr lang="zh-TW" altLang="zh-TW" dirty="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彭婉如</a:t>
            </a:r>
            <a:r>
              <a:rPr lang="zh-TW" altLang="zh-TW" dirty="0" smtClean="0">
                <a:latin typeface="標楷體" panose="03000509000000000000" pitchFamily="65" charset="-120"/>
                <a:ea typeface="標楷體" panose="03000509000000000000" pitchFamily="65" charset="-120"/>
              </a:rPr>
              <a:t>基金會</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高雄市輔育人員工會</a:t>
            </a:r>
            <a:endParaRPr lang="zh-TW" altLang="zh-TW" dirty="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高雄市原住民婦女永續發展協會</a:t>
            </a:r>
          </a:p>
          <a:p>
            <a:r>
              <a:rPr lang="zh-TW" altLang="zh-TW" dirty="0" smtClean="0">
                <a:latin typeface="標楷體" panose="03000509000000000000" pitchFamily="65" charset="-120"/>
                <a:ea typeface="標楷體" panose="03000509000000000000" pitchFamily="65" charset="-120"/>
              </a:rPr>
              <a:t>高雄市</a:t>
            </a:r>
            <a:r>
              <a:rPr lang="zh-TW" altLang="zh-TW" dirty="0">
                <a:latin typeface="標楷體" panose="03000509000000000000" pitchFamily="65" charset="-120"/>
                <a:ea typeface="標楷體" panose="03000509000000000000" pitchFamily="65" charset="-120"/>
              </a:rPr>
              <a:t>甲仙區大田社區發展</a:t>
            </a:r>
            <a:r>
              <a:rPr lang="zh-TW" altLang="zh-TW" dirty="0" smtClean="0">
                <a:latin typeface="標楷體" panose="03000509000000000000" pitchFamily="65" charset="-120"/>
                <a:ea typeface="標楷體" panose="03000509000000000000" pitchFamily="65" charset="-120"/>
              </a:rPr>
              <a:t>協會</a:t>
            </a:r>
            <a:r>
              <a:rPr lang="en-US" altLang="zh-TW" dirty="0" smtClean="0">
                <a:latin typeface="標楷體" panose="03000509000000000000" pitchFamily="65" charset="-120"/>
                <a:ea typeface="標楷體" panose="03000509000000000000" pitchFamily="65" charset="-120"/>
              </a:rPr>
              <a:t>--------------</a:t>
            </a:r>
            <a:endParaRPr lang="zh-TW" altLang="zh-TW" dirty="0">
              <a:latin typeface="標楷體" panose="03000509000000000000" pitchFamily="65" charset="-120"/>
              <a:ea typeface="標楷體" panose="03000509000000000000" pitchFamily="65" charset="-120"/>
            </a:endParaRPr>
          </a:p>
          <a:p>
            <a:endParaRPr lang="zh-TW" altLang="en-US" dirty="0"/>
          </a:p>
        </p:txBody>
      </p:sp>
    </p:spTree>
    <p:extLst>
      <p:ext uri="{BB962C8B-B14F-4D97-AF65-F5344CB8AC3E}">
        <p14:creationId xmlns:p14="http://schemas.microsoft.com/office/powerpoint/2010/main" val="320580806"/>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高雄市滿天星婦女聯盟與地方政府</a:t>
            </a:r>
            <a:endParaRPr lang="zh-TW" altLang="en-US" dirty="0">
              <a:latin typeface="標楷體" panose="03000509000000000000" pitchFamily="65" charset="-120"/>
              <a:ea typeface="標楷體" panose="03000509000000000000" pitchFamily="65" charset="-120"/>
            </a:endParaRPr>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43201" y="1244906"/>
            <a:ext cx="6492608" cy="4869456"/>
          </a:xfrm>
        </p:spPr>
      </p:pic>
    </p:spTree>
    <p:extLst>
      <p:ext uri="{BB962C8B-B14F-4D97-AF65-F5344CB8AC3E}">
        <p14:creationId xmlns:p14="http://schemas.microsoft.com/office/powerpoint/2010/main" val="1483299991"/>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034" y="1375368"/>
            <a:ext cx="6849374" cy="528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418642" y="605927"/>
            <a:ext cx="8405870" cy="769441"/>
          </a:xfrm>
          <a:prstGeom prst="rect">
            <a:avLst/>
          </a:prstGeom>
          <a:noFill/>
        </p:spPr>
        <p:txBody>
          <a:bodyPr wrap="square" rtlCol="0">
            <a:spAutoFit/>
          </a:bodyPr>
          <a:lstStyle/>
          <a:p>
            <a:r>
              <a:rPr lang="en-US" altLang="zh-TW" sz="4400" dirty="0" smtClean="0">
                <a:latin typeface="標楷體" panose="03000509000000000000" pitchFamily="65" charset="-120"/>
                <a:ea typeface="標楷體" panose="03000509000000000000" pitchFamily="65" charset="-120"/>
              </a:rPr>
              <a:t>2017</a:t>
            </a:r>
            <a:r>
              <a:rPr lang="zh-TW" altLang="en-US" sz="4400" dirty="0" smtClean="0">
                <a:latin typeface="標楷體" panose="03000509000000000000" pitchFamily="65" charset="-120"/>
                <a:ea typeface="標楷體" panose="03000509000000000000" pitchFamily="65" charset="-120"/>
              </a:rPr>
              <a:t>台灣女孩日在高雄</a:t>
            </a:r>
            <a:endParaRPr lang="zh-TW" altLang="en-US" sz="4400" dirty="0">
              <a:latin typeface="標楷體" panose="03000509000000000000" pitchFamily="65" charset="-120"/>
              <a:ea typeface="標楷體" panose="03000509000000000000" pitchFamily="65" charset="-120"/>
            </a:endParaRPr>
          </a:p>
        </p:txBody>
      </p:sp>
      <p:graphicFrame>
        <p:nvGraphicFramePr>
          <p:cNvPr id="3" name="物件 2"/>
          <p:cNvGraphicFramePr>
            <a:graphicFrameLocks noChangeAspect="1"/>
          </p:cNvGraphicFramePr>
          <p:nvPr>
            <p:extLst>
              <p:ext uri="{D42A27DB-BD31-4B8C-83A1-F6EECF244321}">
                <p14:modId xmlns:p14="http://schemas.microsoft.com/office/powerpoint/2010/main" val="1364380374"/>
              </p:ext>
            </p:extLst>
          </p:nvPr>
        </p:nvGraphicFramePr>
        <p:xfrm>
          <a:off x="7039155" y="0"/>
          <a:ext cx="5152845" cy="6815138"/>
        </p:xfrm>
        <a:graphic>
          <a:graphicData uri="http://schemas.openxmlformats.org/presentationml/2006/ole">
            <mc:AlternateContent xmlns:mc="http://schemas.openxmlformats.org/markup-compatibility/2006">
              <mc:Choice xmlns:v="urn:schemas-microsoft-com:vml" Requires="v">
                <p:oleObj spid="_x0000_s4102" name="Acrobat Document" r:id="rId4" imgW="11344198" imgH="16039843" progId="AcroExch.Document.DC">
                  <p:embed/>
                </p:oleObj>
              </mc:Choice>
              <mc:Fallback>
                <p:oleObj name="Acrobat Document" r:id="rId4" imgW="11344198" imgH="16039843" progId="AcroExch.Document.DC">
                  <p:embed/>
                  <p:pic>
                    <p:nvPicPr>
                      <p:cNvPr id="0" name="物件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9155" y="0"/>
                        <a:ext cx="5152845" cy="681513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500482283"/>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標楷體" panose="03000509000000000000" pitchFamily="65" charset="-120"/>
                <a:ea typeface="標楷體" panose="03000509000000000000" pitchFamily="65" charset="-120"/>
              </a:rPr>
              <a:t>CEDAW</a:t>
            </a:r>
            <a:r>
              <a:rPr lang="zh-TW" altLang="en-US" dirty="0">
                <a:latin typeface="標楷體" panose="03000509000000000000" pitchFamily="65" charset="-120"/>
                <a:ea typeface="標楷體" panose="03000509000000000000" pitchFamily="65" charset="-120"/>
              </a:rPr>
              <a:t>任擇議定書 </a:t>
            </a:r>
          </a:p>
        </p:txBody>
      </p:sp>
      <p:sp>
        <p:nvSpPr>
          <p:cNvPr id="3" name="內容版面配置區 2"/>
          <p:cNvSpPr>
            <a:spLocks noGrp="1"/>
          </p:cNvSpPr>
          <p:nvPr>
            <p:ph idx="1"/>
          </p:nvPr>
        </p:nvSpPr>
        <p:spPr>
          <a:xfrm>
            <a:off x="609600" y="1600201"/>
            <a:ext cx="10972800" cy="4789582"/>
          </a:xfrm>
        </p:spPr>
        <p:txBody>
          <a:bodyPr/>
          <a:lstStyle/>
          <a:p>
            <a:r>
              <a:rPr lang="zh-TW" altLang="en-US" dirty="0" smtClean="0">
                <a:latin typeface="標楷體" panose="03000509000000000000" pitchFamily="65" charset="-120"/>
                <a:ea typeface="標楷體" panose="03000509000000000000" pitchFamily="65" charset="-120"/>
              </a:rPr>
              <a:t>一</a:t>
            </a:r>
            <a:r>
              <a:rPr lang="zh-TW" altLang="en-US" dirty="0">
                <a:latin typeface="標楷體" panose="03000509000000000000" pitchFamily="65" charset="-120"/>
                <a:ea typeface="標楷體" panose="03000509000000000000" pitchFamily="65" charset="-120"/>
              </a:rPr>
              <a:t>直到</a:t>
            </a:r>
            <a:r>
              <a:rPr lang="en-US" altLang="zh-TW" dirty="0">
                <a:latin typeface="標楷體" panose="03000509000000000000" pitchFamily="65" charset="-120"/>
                <a:ea typeface="標楷體" panose="03000509000000000000" pitchFamily="65" charset="-120"/>
              </a:rPr>
              <a:t>1999</a:t>
            </a:r>
            <a:r>
              <a:rPr lang="zh-TW" altLang="en-US" dirty="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CEDAW</a:t>
            </a:r>
            <a:r>
              <a:rPr lang="zh-TW" altLang="en-US" dirty="0">
                <a:latin typeface="標楷體" panose="03000509000000000000" pitchFamily="65" charset="-120"/>
                <a:ea typeface="標楷體" panose="03000509000000000000" pitchFamily="65" charset="-120"/>
              </a:rPr>
              <a:t>才通過</a:t>
            </a:r>
            <a:r>
              <a:rPr lang="en-US" altLang="zh-TW" dirty="0">
                <a:latin typeface="標楷體" panose="03000509000000000000" pitchFamily="65" charset="-120"/>
                <a:ea typeface="標楷體" panose="03000509000000000000" pitchFamily="65" charset="-120"/>
              </a:rPr>
              <a:t>CEDAW</a:t>
            </a:r>
            <a:r>
              <a:rPr lang="zh-TW" altLang="en-US" dirty="0">
                <a:latin typeface="標楷體" panose="03000509000000000000" pitchFamily="65" charset="-120"/>
                <a:ea typeface="標楷體" panose="03000509000000000000" pitchFamily="65" charset="-120"/>
              </a:rPr>
              <a:t>任擇議定書</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強化監督機制，建立了申訴程序和詢問程序 </a:t>
            </a:r>
          </a:p>
          <a:p>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申訴程序</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給予會員國管轄權內的婦女個人或婦女團體或代表，就國家違反</a:t>
            </a:r>
            <a:r>
              <a:rPr lang="en-US" altLang="zh-TW" dirty="0">
                <a:latin typeface="標楷體" panose="03000509000000000000" pitchFamily="65" charset="-120"/>
                <a:ea typeface="標楷體" panose="03000509000000000000" pitchFamily="65" charset="-120"/>
              </a:rPr>
              <a:t>CEDAW</a:t>
            </a:r>
            <a:r>
              <a:rPr lang="zh-TW" altLang="en-US" dirty="0">
                <a:latin typeface="標楷體" panose="03000509000000000000" pitchFamily="65" charset="-120"/>
                <a:ea typeface="標楷體" panose="03000509000000000000" pitchFamily="65" charset="-120"/>
              </a:rPr>
              <a:t>的作為提出申訴 </a:t>
            </a:r>
          </a:p>
          <a:p>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詢問程序</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係指</a:t>
            </a:r>
            <a:r>
              <a:rPr lang="en-US" altLang="zh-TW" dirty="0">
                <a:latin typeface="標楷體" panose="03000509000000000000" pitchFamily="65" charset="-120"/>
                <a:ea typeface="標楷體" panose="03000509000000000000" pitchFamily="65" charset="-120"/>
              </a:rPr>
              <a:t>CEDAW</a:t>
            </a:r>
            <a:r>
              <a:rPr lang="zh-TW" altLang="en-US" dirty="0">
                <a:latin typeface="標楷體" panose="03000509000000000000" pitchFamily="65" charset="-120"/>
                <a:ea typeface="標楷體" panose="03000509000000000000" pitchFamily="65" charset="-120"/>
              </a:rPr>
              <a:t>委員會收到可靠消息顯示締約國中有嚴重或集體性違反</a:t>
            </a:r>
            <a:r>
              <a:rPr lang="en-US" altLang="zh-TW" dirty="0">
                <a:latin typeface="標楷體" panose="03000509000000000000" pitchFamily="65" charset="-120"/>
                <a:ea typeface="標楷體" panose="03000509000000000000" pitchFamily="65" charset="-120"/>
              </a:rPr>
              <a:t>CEDAW</a:t>
            </a:r>
            <a:r>
              <a:rPr lang="zh-TW" altLang="en-US" dirty="0">
                <a:latin typeface="標楷體" panose="03000509000000000000" pitchFamily="65" charset="-120"/>
                <a:ea typeface="標楷體" panose="03000509000000000000" pitchFamily="65" charset="-120"/>
              </a:rPr>
              <a:t>時，委員會得邀請當事國合作以檢視此消息，委員會得進行調查訪視，提出觀察意見，並要求當事國在國家報告中闡述是否對於該調查事項做了相關的改進措施 </a:t>
            </a:r>
          </a:p>
        </p:txBody>
      </p:sp>
    </p:spTree>
    <p:extLst>
      <p:ext uri="{BB962C8B-B14F-4D97-AF65-F5344CB8AC3E}">
        <p14:creationId xmlns:p14="http://schemas.microsoft.com/office/powerpoint/2010/main" val="3861049523"/>
      </p:ext>
    </p:extLst>
  </p:cSld>
  <p:clrMapOvr>
    <a:masterClrMapping/>
  </p:clrMapOvr>
  <p:transition spd="slow">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699484" y="2572489"/>
            <a:ext cx="9187130" cy="1754326"/>
          </a:xfrm>
          <a:prstGeom prst="rect">
            <a:avLst/>
          </a:prstGeom>
        </p:spPr>
        <p:txBody>
          <a:bodyPr wrap="none">
            <a:spAutoFit/>
          </a:bodyPr>
          <a:lstStyle/>
          <a:p>
            <a:pPr algn="ctr"/>
            <a:r>
              <a:rPr lang="zh-TW" altLang="en-US" sz="5400" b="1" dirty="0">
                <a:solidFill>
                  <a:srgbClr val="FF0000"/>
                </a:solidFill>
                <a:latin typeface="標楷體" panose="03000509000000000000" pitchFamily="65" charset="-120"/>
                <a:ea typeface="標楷體" panose="03000509000000000000" pitchFamily="65" charset="-120"/>
              </a:rPr>
              <a:t>勵馨</a:t>
            </a:r>
            <a:r>
              <a:rPr lang="en-US" altLang="zh-TW" sz="5400" b="1" dirty="0" smtClean="0">
                <a:solidFill>
                  <a:srgbClr val="FF0000"/>
                </a:solidFill>
                <a:latin typeface="標楷體" panose="03000509000000000000" pitchFamily="65" charset="-120"/>
                <a:ea typeface="標楷體" panose="03000509000000000000" pitchFamily="65" charset="-120"/>
              </a:rPr>
              <a:t>30</a:t>
            </a:r>
            <a:r>
              <a:rPr lang="zh-TW" altLang="en-US" sz="5400" b="1" dirty="0">
                <a:solidFill>
                  <a:srgbClr val="FF0000"/>
                </a:solidFill>
                <a:latin typeface="標楷體" panose="03000509000000000000" pitchFamily="65" charset="-120"/>
                <a:ea typeface="標楷體" panose="03000509000000000000" pitchFamily="65" charset="-120"/>
              </a:rPr>
              <a:t>週年  </a:t>
            </a:r>
            <a:endParaRPr lang="en-US" altLang="zh-TW" sz="5400" b="1" dirty="0" smtClean="0">
              <a:solidFill>
                <a:srgbClr val="FF0000"/>
              </a:solidFill>
              <a:latin typeface="標楷體" panose="03000509000000000000" pitchFamily="65" charset="-120"/>
              <a:ea typeface="標楷體" panose="03000509000000000000" pitchFamily="65" charset="-120"/>
            </a:endParaRPr>
          </a:p>
          <a:p>
            <a:r>
              <a:rPr lang="zh-TW" altLang="en-US" sz="5400" b="1" dirty="0" smtClean="0">
                <a:solidFill>
                  <a:srgbClr val="FF0000"/>
                </a:solidFill>
                <a:latin typeface="標楷體" panose="03000509000000000000" pitchFamily="65" charset="-120"/>
                <a:ea typeface="標楷體" panose="03000509000000000000" pitchFamily="65" charset="-120"/>
              </a:rPr>
              <a:t>勵</a:t>
            </a:r>
            <a:r>
              <a:rPr lang="zh-TW" altLang="en-US" sz="5400" b="1" dirty="0">
                <a:solidFill>
                  <a:srgbClr val="FF0000"/>
                </a:solidFill>
                <a:latin typeface="標楷體" panose="03000509000000000000" pitchFamily="65" charset="-120"/>
                <a:ea typeface="標楷體" panose="03000509000000000000" pitchFamily="65" charset="-120"/>
              </a:rPr>
              <a:t>求終止暴力、馨願性別公義</a:t>
            </a:r>
            <a:endParaRPr lang="en-US" altLang="zh-TW" sz="54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36676038"/>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標楷體" panose="03000509000000000000" pitchFamily="65" charset="-120"/>
                <a:ea typeface="標楷體" panose="03000509000000000000" pitchFamily="65" charset="-120"/>
              </a:rPr>
              <a:t>CEDAW</a:t>
            </a:r>
            <a:r>
              <a:rPr lang="zh-TW" altLang="en-US" dirty="0">
                <a:latin typeface="標楷體" panose="03000509000000000000" pitchFamily="65" charset="-120"/>
                <a:ea typeface="標楷體" panose="03000509000000000000" pitchFamily="65" charset="-120"/>
              </a:rPr>
              <a:t>在台灣 </a:t>
            </a:r>
            <a:endParaRPr lang="en-US" altLang="zh-TW"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95758" y="1600201"/>
            <a:ext cx="11413475" cy="4525963"/>
          </a:xfrm>
        </p:spPr>
        <p:txBody>
          <a:bodyPr/>
          <a:lstStyle/>
          <a:p>
            <a:pPr marL="457200" indent="-457200"/>
            <a:r>
              <a:rPr lang="en-US" altLang="zh-TW" sz="2800" dirty="0">
                <a:latin typeface="標楷體" panose="03000509000000000000" pitchFamily="65" charset="-120"/>
                <a:ea typeface="標楷體" panose="03000509000000000000" pitchFamily="65" charset="-120"/>
              </a:rPr>
              <a:t>2004</a:t>
            </a:r>
            <a:r>
              <a:rPr lang="zh-TW" altLang="en-US" sz="2800" dirty="0">
                <a:latin typeface="標楷體" panose="03000509000000000000" pitchFamily="65" charset="-120"/>
                <a:ea typeface="標楷體" panose="03000509000000000000" pitchFamily="65" charset="-120"/>
              </a:rPr>
              <a:t>年</a:t>
            </a:r>
            <a:r>
              <a:rPr lang="en-US" altLang="zh-TW" sz="2800" dirty="0">
                <a:latin typeface="標楷體" panose="03000509000000000000" pitchFamily="65" charset="-120"/>
                <a:ea typeface="標楷體" panose="03000509000000000000" pitchFamily="65" charset="-120"/>
              </a:rPr>
              <a:t>8</a:t>
            </a:r>
            <a:r>
              <a:rPr lang="zh-TW" altLang="en-US" sz="2800" dirty="0">
                <a:latin typeface="標楷體" panose="03000509000000000000" pitchFamily="65" charset="-120"/>
                <a:ea typeface="標楷體" panose="03000509000000000000" pitchFamily="65" charset="-120"/>
              </a:rPr>
              <a:t>月在婦全會的主導下，民間婦團成立「民間推動台灣落實</a:t>
            </a:r>
            <a:r>
              <a:rPr lang="en-US" altLang="zh-TW" sz="2800" dirty="0">
                <a:latin typeface="標楷體" panose="03000509000000000000" pitchFamily="65" charset="-120"/>
                <a:ea typeface="標楷體" panose="03000509000000000000" pitchFamily="65" charset="-120"/>
              </a:rPr>
              <a:t>CEDAW</a:t>
            </a:r>
            <a:r>
              <a:rPr lang="zh-TW" altLang="en-US" sz="2800" dirty="0">
                <a:latin typeface="標楷體" panose="03000509000000000000" pitchFamily="65" charset="-120"/>
                <a:ea typeface="標楷體" panose="03000509000000000000" pitchFamily="65" charset="-120"/>
              </a:rPr>
              <a:t>聯盟」 </a:t>
            </a:r>
            <a:endParaRPr lang="en-US" altLang="zh-TW" sz="2800" dirty="0">
              <a:latin typeface="標楷體" panose="03000509000000000000" pitchFamily="65" charset="-120"/>
              <a:ea typeface="標楷體" panose="03000509000000000000" pitchFamily="65" charset="-120"/>
            </a:endParaRPr>
          </a:p>
          <a:p>
            <a:pPr marL="457200" indent="-457200"/>
            <a:r>
              <a:rPr lang="en-US" altLang="zh-TW" sz="2800" dirty="0">
                <a:latin typeface="標楷體" panose="03000509000000000000" pitchFamily="65" charset="-120"/>
                <a:ea typeface="標楷體" panose="03000509000000000000" pitchFamily="65" charset="-120"/>
              </a:rPr>
              <a:t>2006</a:t>
            </a:r>
            <a:r>
              <a:rPr lang="zh-TW" altLang="en-US" sz="2800" dirty="0">
                <a:latin typeface="標楷體" panose="03000509000000000000" pitchFamily="65" charset="-120"/>
                <a:ea typeface="標楷體" panose="03000509000000000000" pitchFamily="65" charset="-120"/>
              </a:rPr>
              <a:t>年</a:t>
            </a:r>
            <a:r>
              <a:rPr lang="en-US" altLang="zh-TW" sz="2800" dirty="0">
                <a:latin typeface="標楷體" panose="03000509000000000000" pitchFamily="65" charset="-120"/>
                <a:ea typeface="標楷體" panose="03000509000000000000" pitchFamily="65" charset="-120"/>
              </a:rPr>
              <a:t>7</a:t>
            </a:r>
            <a:r>
              <a:rPr lang="zh-TW" altLang="en-US" sz="2800" dirty="0">
                <a:latin typeface="標楷體" panose="03000509000000000000" pitchFamily="65" charset="-120"/>
                <a:ea typeface="標楷體" panose="03000509000000000000" pitchFamily="65" charset="-120"/>
              </a:rPr>
              <a:t>月</a:t>
            </a:r>
            <a:r>
              <a:rPr lang="en-US" altLang="zh-TW" sz="2800" dirty="0">
                <a:latin typeface="標楷體" panose="03000509000000000000" pitchFamily="65" charset="-120"/>
                <a:ea typeface="標楷體" panose="03000509000000000000" pitchFamily="65" charset="-120"/>
              </a:rPr>
              <a:t>12</a:t>
            </a:r>
            <a:r>
              <a:rPr lang="zh-TW" altLang="en-US" sz="2800" dirty="0">
                <a:latin typeface="標楷體" panose="03000509000000000000" pitchFamily="65" charset="-120"/>
                <a:ea typeface="標楷體" panose="03000509000000000000" pitchFamily="65" charset="-120"/>
              </a:rPr>
              <a:t>日行政院第</a:t>
            </a:r>
            <a:r>
              <a:rPr lang="en-US" altLang="zh-TW" sz="2800" dirty="0">
                <a:latin typeface="標楷體" panose="03000509000000000000" pitchFamily="65" charset="-120"/>
                <a:ea typeface="標楷體" panose="03000509000000000000" pitchFamily="65" charset="-120"/>
              </a:rPr>
              <a:t>2997 </a:t>
            </a:r>
            <a:r>
              <a:rPr lang="zh-TW" altLang="en-US" sz="2800" dirty="0">
                <a:latin typeface="標楷體" panose="03000509000000000000" pitchFamily="65" charset="-120"/>
                <a:ea typeface="標楷體" panose="03000509000000000000" pitchFamily="65" charset="-120"/>
              </a:rPr>
              <a:t>次會議決議通過將外交部函送我國擬加入聯合國之「消除對婦女一切形式歧視公約」案，送請立法院審議。 </a:t>
            </a:r>
          </a:p>
          <a:p>
            <a:r>
              <a:rPr lang="en-US" altLang="zh-TW" sz="2800" dirty="0">
                <a:latin typeface="標楷體" panose="03000509000000000000" pitchFamily="65" charset="-120"/>
                <a:ea typeface="標楷體" panose="03000509000000000000" pitchFamily="65" charset="-120"/>
              </a:rPr>
              <a:t>2006 </a:t>
            </a:r>
            <a:r>
              <a:rPr lang="zh-TW" altLang="en-US" sz="2800" dirty="0">
                <a:latin typeface="標楷體" panose="03000509000000000000" pitchFamily="65" charset="-120"/>
                <a:ea typeface="標楷體" panose="03000509000000000000" pitchFamily="65" charset="-120"/>
              </a:rPr>
              <a:t>年</a:t>
            </a:r>
            <a:r>
              <a:rPr lang="en-US" altLang="zh-TW" sz="2800" dirty="0">
                <a:latin typeface="標楷體" panose="03000509000000000000" pitchFamily="65" charset="-120"/>
                <a:ea typeface="標楷體" panose="03000509000000000000" pitchFamily="65" charset="-120"/>
              </a:rPr>
              <a:t>9</a:t>
            </a:r>
            <a:r>
              <a:rPr lang="zh-TW" altLang="en-US" sz="2800" dirty="0">
                <a:latin typeface="標楷體" panose="03000509000000000000" pitchFamily="65" charset="-120"/>
                <a:ea typeface="標楷體" panose="03000509000000000000" pitchFamily="65" charset="-120"/>
              </a:rPr>
              <a:t>月到</a:t>
            </a:r>
            <a:r>
              <a:rPr lang="en-US" altLang="zh-TW" sz="2800" dirty="0">
                <a:latin typeface="標楷體" panose="03000509000000000000" pitchFamily="65" charset="-120"/>
                <a:ea typeface="標楷體" panose="03000509000000000000" pitchFamily="65" charset="-120"/>
              </a:rPr>
              <a:t>2007 </a:t>
            </a:r>
            <a:r>
              <a:rPr lang="zh-TW" altLang="en-US" sz="2800" dirty="0">
                <a:latin typeface="標楷體" panose="03000509000000000000" pitchFamily="65" charset="-120"/>
                <a:ea typeface="標楷體" panose="03000509000000000000" pitchFamily="65" charset="-120"/>
              </a:rPr>
              <a:t>年</a:t>
            </a:r>
            <a:r>
              <a:rPr lang="en-US" altLang="zh-TW" sz="2800" dirty="0">
                <a:latin typeface="標楷體" panose="03000509000000000000" pitchFamily="65" charset="-120"/>
                <a:ea typeface="標楷體" panose="03000509000000000000" pitchFamily="65" charset="-120"/>
              </a:rPr>
              <a:t>1</a:t>
            </a:r>
            <a:r>
              <a:rPr lang="zh-TW" altLang="en-US" sz="2800" dirty="0">
                <a:latin typeface="標楷體" panose="03000509000000000000" pitchFamily="65" charset="-120"/>
                <a:ea typeface="標楷體" panose="03000509000000000000" pitchFamily="65" charset="-120"/>
              </a:rPr>
              <a:t>月立法院審議</a:t>
            </a:r>
            <a:r>
              <a:rPr lang="en-US" altLang="zh-TW" sz="2800" dirty="0">
                <a:latin typeface="標楷體" panose="03000509000000000000" pitchFamily="65" charset="-120"/>
                <a:ea typeface="標楷體" panose="03000509000000000000" pitchFamily="65" charset="-120"/>
              </a:rPr>
              <a:t>CEDAW </a:t>
            </a:r>
            <a:r>
              <a:rPr lang="zh-TW" altLang="en-US" sz="2800" dirty="0">
                <a:latin typeface="標楷體" panose="03000509000000000000" pitchFamily="65" charset="-120"/>
                <a:ea typeface="標楷體" panose="03000509000000000000" pitchFamily="65" charset="-120"/>
              </a:rPr>
              <a:t>公約，民間</a:t>
            </a:r>
            <a:r>
              <a:rPr lang="en-US" altLang="zh-TW" sz="2800" dirty="0">
                <a:latin typeface="標楷體" panose="03000509000000000000" pitchFamily="65" charset="-120"/>
                <a:ea typeface="標楷體" panose="03000509000000000000" pitchFamily="65" charset="-120"/>
              </a:rPr>
              <a:t>CEDAW</a:t>
            </a:r>
            <a:r>
              <a:rPr lang="zh-TW" altLang="en-US" sz="2800" dirty="0">
                <a:latin typeface="標楷體" panose="03000509000000000000" pitchFamily="65" charset="-120"/>
                <a:ea typeface="標楷體" panose="03000509000000000000" pitchFamily="65" charset="-120"/>
              </a:rPr>
              <a:t>聯盟以說帖及研究報告致函立院朝野各黨委員， </a:t>
            </a:r>
          </a:p>
          <a:p>
            <a:r>
              <a:rPr lang="zh-TW" altLang="en-US" sz="2800" dirty="0" smtClean="0">
                <a:latin typeface="標楷體" panose="03000509000000000000" pitchFamily="65" charset="-120"/>
                <a:ea typeface="標楷體" panose="03000509000000000000" pitchFamily="65" charset="-120"/>
              </a:rPr>
              <a:t>於</a:t>
            </a:r>
            <a:r>
              <a:rPr lang="en-US" altLang="zh-TW" sz="2800" dirty="0">
                <a:latin typeface="標楷體" panose="03000509000000000000" pitchFamily="65" charset="-120"/>
                <a:ea typeface="標楷體" panose="03000509000000000000" pitchFamily="65" charset="-120"/>
              </a:rPr>
              <a:t>2007</a:t>
            </a:r>
            <a:r>
              <a:rPr lang="zh-TW" altLang="en-US" sz="2800" dirty="0">
                <a:latin typeface="標楷體" panose="03000509000000000000" pitchFamily="65" charset="-120"/>
                <a:ea typeface="標楷體" panose="03000509000000000000" pitchFamily="65" charset="-120"/>
              </a:rPr>
              <a:t>年</a:t>
            </a:r>
            <a:r>
              <a:rPr lang="en-US" altLang="zh-TW" sz="2800" dirty="0">
                <a:latin typeface="標楷體" panose="03000509000000000000" pitchFamily="65" charset="-120"/>
                <a:ea typeface="標楷體" panose="03000509000000000000" pitchFamily="65" charset="-120"/>
              </a:rPr>
              <a:t>1</a:t>
            </a:r>
            <a:r>
              <a:rPr lang="zh-TW" altLang="en-US" sz="2800" dirty="0">
                <a:latin typeface="標楷體" panose="03000509000000000000" pitchFamily="65" charset="-120"/>
                <a:ea typeface="標楷體" panose="03000509000000000000" pitchFamily="65" charset="-120"/>
              </a:rPr>
              <a:t>月</a:t>
            </a:r>
            <a:r>
              <a:rPr lang="en-US" altLang="zh-TW" sz="2800" dirty="0">
                <a:latin typeface="標楷體" panose="03000509000000000000" pitchFamily="65" charset="-120"/>
                <a:ea typeface="標楷體" panose="03000509000000000000" pitchFamily="65" charset="-120"/>
              </a:rPr>
              <a:t>5</a:t>
            </a:r>
            <a:r>
              <a:rPr lang="zh-TW" altLang="en-US" sz="2800" dirty="0">
                <a:latin typeface="標楷體" panose="03000509000000000000" pitchFamily="65" charset="-120"/>
                <a:ea typeface="標楷體" panose="03000509000000000000" pitchFamily="65" charset="-120"/>
              </a:rPr>
              <a:t>日立法院第六屆第四會期第十五次會議通過台灣簽</a:t>
            </a:r>
            <a:r>
              <a:rPr lang="en-US" altLang="zh-TW" sz="2800" dirty="0">
                <a:latin typeface="標楷體" panose="03000509000000000000" pitchFamily="65" charset="-120"/>
                <a:ea typeface="標楷體" panose="03000509000000000000" pitchFamily="65" charset="-120"/>
              </a:rPr>
              <a:t>CEDAW </a:t>
            </a:r>
            <a:r>
              <a:rPr lang="zh-TW" altLang="en-US" sz="2800" dirty="0">
                <a:latin typeface="標楷體" panose="03000509000000000000" pitchFamily="65" charset="-120"/>
                <a:ea typeface="標楷體" panose="03000509000000000000" pitchFamily="65" charset="-120"/>
              </a:rPr>
              <a:t>公約 </a:t>
            </a:r>
          </a:p>
          <a:p>
            <a:r>
              <a:rPr lang="zh-TW" altLang="en-US" sz="2800" dirty="0" smtClean="0">
                <a:latin typeface="標楷體" panose="03000509000000000000" pitchFamily="65" charset="-120"/>
                <a:ea typeface="標楷體" panose="03000509000000000000" pitchFamily="65" charset="-120"/>
              </a:rPr>
              <a:t>同年</a:t>
            </a:r>
            <a:r>
              <a:rPr lang="en-US" altLang="zh-TW" sz="2800" dirty="0">
                <a:latin typeface="標楷體" panose="03000509000000000000" pitchFamily="65" charset="-120"/>
                <a:ea typeface="標楷體" panose="03000509000000000000" pitchFamily="65" charset="-120"/>
              </a:rPr>
              <a:t>2</a:t>
            </a:r>
            <a:r>
              <a:rPr lang="zh-TW" altLang="en-US" sz="2800" dirty="0">
                <a:latin typeface="標楷體" panose="03000509000000000000" pitchFamily="65" charset="-120"/>
                <a:ea typeface="標楷體" panose="03000509000000000000" pitchFamily="65" charset="-120"/>
              </a:rPr>
              <a:t>月</a:t>
            </a:r>
            <a:r>
              <a:rPr lang="en-US" altLang="zh-TW" sz="2800" dirty="0">
                <a:latin typeface="標楷體" panose="03000509000000000000" pitchFamily="65" charset="-120"/>
                <a:ea typeface="標楷體" panose="03000509000000000000" pitchFamily="65" charset="-120"/>
              </a:rPr>
              <a:t>9</a:t>
            </a:r>
            <a:r>
              <a:rPr lang="zh-TW" altLang="en-US" sz="2800" dirty="0">
                <a:latin typeface="標楷體" panose="03000509000000000000" pitchFamily="65" charset="-120"/>
                <a:ea typeface="標楷體" panose="03000509000000000000" pitchFamily="65" charset="-120"/>
              </a:rPr>
              <a:t>日陳水扁總統頒布簽署加入書，而由外交部於</a:t>
            </a:r>
            <a:r>
              <a:rPr lang="en-US" altLang="zh-TW" sz="2800" dirty="0">
                <a:latin typeface="標楷體" panose="03000509000000000000" pitchFamily="65" charset="-120"/>
                <a:ea typeface="標楷體" panose="03000509000000000000" pitchFamily="65" charset="-120"/>
              </a:rPr>
              <a:t>4</a:t>
            </a:r>
            <a:r>
              <a:rPr lang="zh-TW" altLang="en-US" sz="2800" dirty="0">
                <a:latin typeface="標楷體" panose="03000509000000000000" pitchFamily="65" charset="-120"/>
                <a:ea typeface="標楷體" panose="03000509000000000000" pitchFamily="65" charset="-120"/>
              </a:rPr>
              <a:t>月份透過友邦向聯合國秘書長送存加入書 </a:t>
            </a:r>
          </a:p>
          <a:p>
            <a:pPr marL="0" indent="0">
              <a:buNone/>
            </a:pPr>
            <a:endParaRPr lang="zh-TW" altLang="en-US" sz="2800" dirty="0" smtClean="0"/>
          </a:p>
        </p:txBody>
      </p:sp>
    </p:spTree>
    <p:extLst>
      <p:ext uri="{BB962C8B-B14F-4D97-AF65-F5344CB8AC3E}">
        <p14:creationId xmlns:p14="http://schemas.microsoft.com/office/powerpoint/2010/main" val="1676832940"/>
      </p:ext>
    </p:extLst>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
            </a:r>
            <a:br>
              <a:rPr lang="zh-TW" altLang="en-US" dirty="0">
                <a:latin typeface="標楷體" panose="03000509000000000000" pitchFamily="65" charset="-120"/>
                <a:ea typeface="標楷體" panose="03000509000000000000" pitchFamily="65" charset="-120"/>
              </a:rPr>
            </a:br>
            <a:r>
              <a:rPr lang="zh-TW" altLang="en-US" dirty="0">
                <a:latin typeface="標楷體" panose="03000509000000000000" pitchFamily="65" charset="-120"/>
                <a:ea typeface="標楷體" panose="03000509000000000000" pitchFamily="65" charset="-120"/>
              </a:rPr>
              <a:t>公約「施行法了沒</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 </a:t>
            </a:r>
            <a:r>
              <a:rPr lang="en-US" altLang="zh-TW" dirty="0" smtClean="0">
                <a:latin typeface="標楷體" panose="03000509000000000000" pitchFamily="65" charset="-120"/>
                <a:ea typeface="標楷體" panose="03000509000000000000" pitchFamily="65" charset="-120"/>
              </a:rPr>
              <a:t/>
            </a:r>
            <a:br>
              <a:rPr lang="en-US" altLang="zh-TW" dirty="0" smtClean="0">
                <a:latin typeface="標楷體" panose="03000509000000000000" pitchFamily="65" charset="-120"/>
                <a:ea typeface="標楷體" panose="03000509000000000000" pitchFamily="65" charset="-120"/>
              </a:rPr>
            </a:br>
            <a:r>
              <a:rPr lang="en-US" altLang="zh-TW" dirty="0" smtClean="0">
                <a:latin typeface="標楷體" panose="03000509000000000000" pitchFamily="65" charset="-120"/>
                <a:ea typeface="標楷體" panose="03000509000000000000" pitchFamily="65" charset="-120"/>
              </a:rPr>
              <a:t>CEDAW</a:t>
            </a:r>
            <a:r>
              <a:rPr lang="zh-TW" altLang="en-US" dirty="0">
                <a:latin typeface="標楷體" panose="03000509000000000000" pitchFamily="65" charset="-120"/>
                <a:ea typeface="標楷體" panose="03000509000000000000" pitchFamily="65" charset="-120"/>
              </a:rPr>
              <a:t>施行法的通過 </a:t>
            </a:r>
            <a:br>
              <a:rPr lang="zh-TW" altLang="en-US" dirty="0">
                <a:latin typeface="標楷體" panose="03000509000000000000" pitchFamily="65" charset="-120"/>
                <a:ea typeface="標楷體" panose="03000509000000000000" pitchFamily="65" charset="-120"/>
              </a:rPr>
            </a:br>
            <a:endParaRPr lang="zh-TW" altLang="en-US" dirty="0">
              <a:latin typeface="標楷體" panose="03000509000000000000" pitchFamily="65" charset="-120"/>
              <a:ea typeface="標楷體" panose="03000509000000000000" pitchFamily="65" charset="-120"/>
            </a:endParaRPr>
          </a:p>
        </p:txBody>
      </p:sp>
      <p:sp>
        <p:nvSpPr>
          <p:cNvPr id="3" name="矩形 2"/>
          <p:cNvSpPr/>
          <p:nvPr/>
        </p:nvSpPr>
        <p:spPr>
          <a:xfrm>
            <a:off x="914400" y="1933995"/>
            <a:ext cx="10609244" cy="3046988"/>
          </a:xfrm>
          <a:prstGeom prst="rect">
            <a:avLst/>
          </a:prstGeom>
        </p:spPr>
        <p:txBody>
          <a:bodyPr wrap="square">
            <a:spAutoFit/>
          </a:bodyPr>
          <a:lstStyle/>
          <a:p>
            <a:pPr marL="285750" indent="-285750">
              <a:buFont typeface="Wingdings" panose="05000000000000000000" pitchFamily="2" charset="2"/>
              <a:buChar char="l"/>
            </a:pPr>
            <a:r>
              <a:rPr lang="en-US" altLang="zh-TW" sz="3200" dirty="0" smtClean="0">
                <a:latin typeface="標楷體" panose="03000509000000000000" pitchFamily="65" charset="-120"/>
                <a:ea typeface="標楷體" panose="03000509000000000000" pitchFamily="65" charset="-120"/>
              </a:rPr>
              <a:t>2011</a:t>
            </a:r>
            <a:r>
              <a:rPr lang="zh-TW" altLang="en-US" sz="3200" dirty="0">
                <a:latin typeface="標楷體" panose="03000509000000000000" pitchFamily="65" charset="-120"/>
                <a:ea typeface="標楷體" panose="03000509000000000000" pitchFamily="65" charset="-120"/>
              </a:rPr>
              <a:t>年</a:t>
            </a:r>
            <a:r>
              <a:rPr lang="en-US" altLang="zh-TW" sz="3200" dirty="0">
                <a:latin typeface="標楷體" panose="03000509000000000000" pitchFamily="65" charset="-120"/>
                <a:ea typeface="標楷體" panose="03000509000000000000" pitchFamily="65" charset="-120"/>
              </a:rPr>
              <a:t>5</a:t>
            </a:r>
            <a:r>
              <a:rPr lang="zh-TW" altLang="en-US" sz="3200" dirty="0">
                <a:latin typeface="標楷體" panose="03000509000000000000" pitchFamily="65" charset="-120"/>
                <a:ea typeface="標楷體" panose="03000509000000000000" pitchFamily="65" charset="-120"/>
              </a:rPr>
              <a:t>月</a:t>
            </a:r>
            <a:r>
              <a:rPr lang="en-US" altLang="zh-TW" sz="3200" dirty="0">
                <a:latin typeface="標楷體" panose="03000509000000000000" pitchFamily="65" charset="-120"/>
                <a:ea typeface="標楷體" panose="03000509000000000000" pitchFamily="65" charset="-120"/>
              </a:rPr>
              <a:t>13</a:t>
            </a:r>
            <a:r>
              <a:rPr lang="zh-TW" altLang="en-US" sz="3200" dirty="0">
                <a:latin typeface="標楷體" panose="03000509000000000000" pitchFamily="65" charset="-120"/>
                <a:ea typeface="標楷體" panose="03000509000000000000" pitchFamily="65" charset="-120"/>
              </a:rPr>
              <a:t>日行政院院會通過內政部草擬的</a:t>
            </a:r>
            <a:r>
              <a:rPr lang="en-US" altLang="zh-TW" sz="3200" dirty="0">
                <a:latin typeface="標楷體" panose="03000509000000000000" pitchFamily="65" charset="-120"/>
                <a:ea typeface="標楷體" panose="03000509000000000000" pitchFamily="65" charset="-120"/>
              </a:rPr>
              <a:t>CEDAW</a:t>
            </a:r>
            <a:r>
              <a:rPr lang="zh-TW" altLang="en-US" sz="3200" dirty="0">
                <a:latin typeface="標楷體" panose="03000509000000000000" pitchFamily="65" charset="-120"/>
                <a:ea typeface="標楷體" panose="03000509000000000000" pitchFamily="65" charset="-120"/>
              </a:rPr>
              <a:t>施行法草案 </a:t>
            </a:r>
            <a:endParaRPr lang="en-US" altLang="zh-TW" sz="3200"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l"/>
            </a:pPr>
            <a:r>
              <a:rPr lang="en-US" altLang="zh-TW" sz="3200" dirty="0" smtClean="0">
                <a:latin typeface="標楷體" panose="03000509000000000000" pitchFamily="65" charset="-120"/>
                <a:ea typeface="標楷體" panose="03000509000000000000" pitchFamily="65" charset="-120"/>
              </a:rPr>
              <a:t>2011</a:t>
            </a:r>
            <a:r>
              <a:rPr lang="zh-TW" altLang="en-US" sz="3200" dirty="0">
                <a:latin typeface="標楷體" panose="03000509000000000000" pitchFamily="65" charset="-120"/>
                <a:ea typeface="標楷體" panose="03000509000000000000" pitchFamily="65" charset="-120"/>
              </a:rPr>
              <a:t>年</a:t>
            </a:r>
            <a:r>
              <a:rPr lang="en-US" altLang="zh-TW" sz="3200" dirty="0">
                <a:latin typeface="標楷體" panose="03000509000000000000" pitchFamily="65" charset="-120"/>
                <a:ea typeface="標楷體" panose="03000509000000000000" pitchFamily="65" charset="-120"/>
              </a:rPr>
              <a:t>5</a:t>
            </a:r>
            <a:r>
              <a:rPr lang="zh-TW" altLang="en-US" sz="3200" dirty="0">
                <a:latin typeface="標楷體" panose="03000509000000000000" pitchFamily="65" charset="-120"/>
                <a:ea typeface="標楷體" panose="03000509000000000000" pitchFamily="65" charset="-120"/>
              </a:rPr>
              <a:t>月審議期間也是由民間推動</a:t>
            </a:r>
            <a:r>
              <a:rPr lang="en-US" altLang="zh-TW" sz="3200" dirty="0">
                <a:latin typeface="標楷體" panose="03000509000000000000" pitchFamily="65" charset="-120"/>
                <a:ea typeface="標楷體" panose="03000509000000000000" pitchFamily="65" charset="-120"/>
              </a:rPr>
              <a:t>CEDAW</a:t>
            </a:r>
            <a:r>
              <a:rPr lang="zh-TW" altLang="en-US" sz="3200" dirty="0">
                <a:latin typeface="標楷體" panose="03000509000000000000" pitchFamily="65" charset="-120"/>
                <a:ea typeface="標楷體" panose="03000509000000000000" pitchFamily="65" charset="-120"/>
              </a:rPr>
              <a:t>聯盟遊說及發聲明稿致函立院朝野各黨委員支持本案 </a:t>
            </a:r>
            <a:endParaRPr lang="en-US" altLang="zh-TW" sz="3200"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l"/>
            </a:pPr>
            <a:r>
              <a:rPr lang="zh-TW" altLang="en-US" sz="3200" dirty="0" smtClean="0">
                <a:latin typeface="標楷體" panose="03000509000000000000" pitchFamily="65" charset="-120"/>
                <a:ea typeface="標楷體" panose="03000509000000000000" pitchFamily="65" charset="-120"/>
              </a:rPr>
              <a:t>該</a:t>
            </a:r>
            <a:r>
              <a:rPr lang="zh-TW" altLang="en-US" sz="3200" dirty="0">
                <a:latin typeface="標楷體" panose="03000509000000000000" pitchFamily="65" charset="-120"/>
                <a:ea typeface="標楷體" panose="03000509000000000000" pitchFamily="65" charset="-120"/>
              </a:rPr>
              <a:t>法於同年</a:t>
            </a:r>
            <a:r>
              <a:rPr lang="en-US" altLang="zh-TW" sz="3200" dirty="0">
                <a:latin typeface="標楷體" panose="03000509000000000000" pitchFamily="65" charset="-120"/>
                <a:ea typeface="標楷體" panose="03000509000000000000" pitchFamily="65" charset="-120"/>
              </a:rPr>
              <a:t>5</a:t>
            </a:r>
            <a:r>
              <a:rPr lang="zh-TW" altLang="en-US" sz="3200" dirty="0">
                <a:latin typeface="標楷體" panose="03000509000000000000" pitchFamily="65" charset="-120"/>
                <a:ea typeface="標楷體" panose="03000509000000000000" pitchFamily="65" charset="-120"/>
              </a:rPr>
              <a:t>月</a:t>
            </a:r>
            <a:r>
              <a:rPr lang="en-US" altLang="zh-TW" sz="3200" dirty="0">
                <a:latin typeface="標楷體" panose="03000509000000000000" pitchFamily="65" charset="-120"/>
                <a:ea typeface="標楷體" panose="03000509000000000000" pitchFamily="65" charset="-120"/>
              </a:rPr>
              <a:t>20</a:t>
            </a:r>
            <a:r>
              <a:rPr lang="zh-TW" altLang="en-US" sz="3200" dirty="0">
                <a:latin typeface="標楷體" panose="03000509000000000000" pitchFamily="65" charset="-120"/>
                <a:ea typeface="標楷體" panose="03000509000000000000" pitchFamily="65" charset="-120"/>
              </a:rPr>
              <a:t>日於立法院第七屆第七會期第</a:t>
            </a:r>
            <a:r>
              <a:rPr lang="en-US" altLang="zh-TW" sz="3200" dirty="0">
                <a:latin typeface="標楷體" panose="03000509000000000000" pitchFamily="65" charset="-120"/>
                <a:ea typeface="標楷體" panose="03000509000000000000" pitchFamily="65" charset="-120"/>
              </a:rPr>
              <a:t>14</a:t>
            </a:r>
            <a:r>
              <a:rPr lang="zh-TW" altLang="en-US" sz="3200" dirty="0">
                <a:latin typeface="標楷體" panose="03000509000000000000" pitchFamily="65" charset="-120"/>
                <a:ea typeface="標楷體" panose="03000509000000000000" pitchFamily="65" charset="-120"/>
              </a:rPr>
              <a:t>會議三讀通過</a:t>
            </a:r>
            <a:r>
              <a:rPr lang="en-US" altLang="zh-TW" sz="3200" dirty="0">
                <a:latin typeface="標楷體" panose="03000509000000000000" pitchFamily="65" charset="-120"/>
                <a:ea typeface="標楷體" panose="03000509000000000000" pitchFamily="65" charset="-120"/>
              </a:rPr>
              <a:t>CEDAW</a:t>
            </a:r>
            <a:r>
              <a:rPr lang="zh-TW" altLang="en-US" sz="3200" dirty="0">
                <a:latin typeface="標楷體" panose="03000509000000000000" pitchFamily="65" charset="-120"/>
                <a:ea typeface="標楷體" panose="03000509000000000000" pitchFamily="65" charset="-120"/>
              </a:rPr>
              <a:t>施行法。明訂自</a:t>
            </a:r>
            <a:r>
              <a:rPr lang="en-US" altLang="zh-TW" sz="3200" dirty="0">
                <a:latin typeface="標楷體" panose="03000509000000000000" pitchFamily="65" charset="-120"/>
                <a:ea typeface="標楷體" panose="03000509000000000000" pitchFamily="65" charset="-120"/>
              </a:rPr>
              <a:t>2012</a:t>
            </a:r>
            <a:r>
              <a:rPr lang="zh-TW" altLang="en-US" sz="3200" dirty="0">
                <a:latin typeface="標楷體" panose="03000509000000000000" pitchFamily="65" charset="-120"/>
                <a:ea typeface="標楷體" panose="03000509000000000000" pitchFamily="65" charset="-120"/>
              </a:rPr>
              <a:t>年</a:t>
            </a:r>
            <a:r>
              <a:rPr lang="en-US" altLang="zh-TW" sz="3200" dirty="0">
                <a:latin typeface="標楷體" panose="03000509000000000000" pitchFamily="65" charset="-120"/>
                <a:ea typeface="標楷體" panose="03000509000000000000" pitchFamily="65" charset="-120"/>
              </a:rPr>
              <a:t>1</a:t>
            </a:r>
            <a:r>
              <a:rPr lang="zh-TW" altLang="en-US" sz="3200" dirty="0">
                <a:latin typeface="標楷體" panose="03000509000000000000" pitchFamily="65" charset="-120"/>
                <a:ea typeface="標楷體" panose="03000509000000000000" pitchFamily="65" charset="-120"/>
              </a:rPr>
              <a:t>月</a:t>
            </a:r>
            <a:r>
              <a:rPr lang="en-US" altLang="zh-TW" sz="3200" dirty="0">
                <a:latin typeface="標楷體" panose="03000509000000000000" pitchFamily="65" charset="-120"/>
                <a:ea typeface="標楷體" panose="03000509000000000000" pitchFamily="65" charset="-120"/>
              </a:rPr>
              <a:t>1</a:t>
            </a:r>
            <a:r>
              <a:rPr lang="zh-TW" altLang="en-US" sz="3200" dirty="0">
                <a:latin typeface="標楷體" panose="03000509000000000000" pitchFamily="65" charset="-120"/>
                <a:ea typeface="標楷體" panose="03000509000000000000" pitchFamily="65" charset="-120"/>
              </a:rPr>
              <a:t>日起開始施行</a:t>
            </a:r>
            <a:r>
              <a:rPr lang="zh-TW" altLang="en-US" sz="3200" dirty="0"/>
              <a:t>。 </a:t>
            </a:r>
          </a:p>
        </p:txBody>
      </p:sp>
    </p:spTree>
    <p:extLst>
      <p:ext uri="{BB962C8B-B14F-4D97-AF65-F5344CB8AC3E}">
        <p14:creationId xmlns:p14="http://schemas.microsoft.com/office/powerpoint/2010/main" val="3419292220"/>
      </p:ext>
    </p:extLst>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施行法做甚麼</a:t>
            </a:r>
            <a:r>
              <a:rPr lang="en-US" altLang="zh-TW" dirty="0">
                <a:latin typeface="標楷體" panose="03000509000000000000" pitchFamily="65" charset="-120"/>
                <a:ea typeface="標楷體" panose="03000509000000000000" pitchFamily="65" charset="-120"/>
              </a:rPr>
              <a:t>? </a:t>
            </a:r>
            <a:endParaRPr lang="zh-TW" altLang="en-US" dirty="0">
              <a:latin typeface="標楷體" panose="03000509000000000000" pitchFamily="65" charset="-120"/>
              <a:ea typeface="標楷體" panose="03000509000000000000" pitchFamily="65" charset="-120"/>
            </a:endParaRPr>
          </a:p>
        </p:txBody>
      </p:sp>
      <p:sp>
        <p:nvSpPr>
          <p:cNvPr id="3" name="矩形 2"/>
          <p:cNvSpPr/>
          <p:nvPr/>
        </p:nvSpPr>
        <p:spPr>
          <a:xfrm>
            <a:off x="572877" y="1609107"/>
            <a:ext cx="10950765" cy="3323987"/>
          </a:xfrm>
          <a:prstGeom prst="rect">
            <a:avLst/>
          </a:prstGeom>
        </p:spPr>
        <p:txBody>
          <a:bodyPr wrap="square">
            <a:spAutoFit/>
          </a:bodyPr>
          <a:lstStyle/>
          <a:p>
            <a:endParaRPr lang="zh-TW" altLang="en-US" dirty="0"/>
          </a:p>
          <a:p>
            <a:pPr marL="457200" indent="-457200">
              <a:buFont typeface="Wingdings" panose="05000000000000000000" pitchFamily="2" charset="2"/>
              <a:buChar char="n"/>
            </a:pPr>
            <a:r>
              <a:rPr lang="zh-TW" altLang="en-US" sz="3200" dirty="0" smtClean="0">
                <a:latin typeface="標楷體" panose="03000509000000000000" pitchFamily="65" charset="-120"/>
                <a:ea typeface="標楷體" panose="03000509000000000000" pitchFamily="65" charset="-120"/>
              </a:rPr>
              <a:t>第 </a:t>
            </a:r>
            <a:r>
              <a:rPr lang="en-US" altLang="zh-TW" sz="3200" dirty="0">
                <a:latin typeface="標楷體" panose="03000509000000000000" pitchFamily="65" charset="-120"/>
                <a:ea typeface="標楷體" panose="03000509000000000000" pitchFamily="65" charset="-120"/>
              </a:rPr>
              <a:t>1 </a:t>
            </a:r>
            <a:r>
              <a:rPr lang="zh-TW" altLang="en-US" sz="3200" dirty="0">
                <a:latin typeface="標楷體" panose="03000509000000000000" pitchFamily="65" charset="-120"/>
                <a:ea typeface="標楷體" panose="03000509000000000000" pitchFamily="65" charset="-120"/>
              </a:rPr>
              <a:t>條 </a:t>
            </a:r>
            <a:endParaRPr lang="en-US" altLang="zh-TW" sz="3200" dirty="0" smtClean="0">
              <a:latin typeface="標楷體" panose="03000509000000000000" pitchFamily="65" charset="-120"/>
              <a:ea typeface="標楷體" panose="03000509000000000000" pitchFamily="65" charset="-120"/>
            </a:endParaRPr>
          </a:p>
          <a:p>
            <a:r>
              <a:rPr lang="zh-TW" altLang="en-US" sz="3200" dirty="0" smtClean="0">
                <a:latin typeface="標楷體" panose="03000509000000000000" pitchFamily="65" charset="-120"/>
                <a:ea typeface="標楷體" panose="03000509000000000000" pitchFamily="65" charset="-120"/>
              </a:rPr>
              <a:t>為</a:t>
            </a:r>
            <a:r>
              <a:rPr lang="zh-TW" altLang="en-US" sz="3200" dirty="0">
                <a:latin typeface="標楷體" panose="03000509000000000000" pitchFamily="65" charset="-120"/>
                <a:ea typeface="標楷體" panose="03000509000000000000" pitchFamily="65" charset="-120"/>
              </a:rPr>
              <a:t>實施聯合國一九七九年消除對婦女一切形式歧視公約（</a:t>
            </a:r>
            <a:r>
              <a:rPr lang="en-US" altLang="zh-TW" sz="3200" dirty="0">
                <a:latin typeface="標楷體" panose="03000509000000000000" pitchFamily="65" charset="-120"/>
                <a:ea typeface="標楷體" panose="03000509000000000000" pitchFamily="65" charset="-120"/>
              </a:rPr>
              <a:t>Convention on the Elimination of All Forms of Discrimination Against Women</a:t>
            </a:r>
            <a:r>
              <a:rPr lang="zh-TW" altLang="en-US" sz="3200" dirty="0">
                <a:latin typeface="標楷體" panose="03000509000000000000" pitchFamily="65" charset="-120"/>
                <a:ea typeface="標楷體" panose="03000509000000000000" pitchFamily="65" charset="-120"/>
              </a:rPr>
              <a:t>）（以下簡稱公約），以消除對婦女一切形式歧視，健全婦女發展，落實</a:t>
            </a:r>
            <a:r>
              <a:rPr lang="zh-TW" altLang="en-US" sz="3200" dirty="0" smtClean="0">
                <a:latin typeface="標楷體" panose="03000509000000000000" pitchFamily="65" charset="-120"/>
                <a:ea typeface="標楷體" panose="03000509000000000000" pitchFamily="65" charset="-120"/>
              </a:rPr>
              <a:t>保障</a:t>
            </a:r>
            <a:r>
              <a:rPr lang="zh-TW" altLang="en-US" sz="3200" b="1" dirty="0" smtClean="0">
                <a:solidFill>
                  <a:srgbClr val="7030A0"/>
                </a:solidFill>
                <a:latin typeface="標楷體" panose="03000509000000000000" pitchFamily="65" charset="-120"/>
                <a:ea typeface="標楷體" panose="03000509000000000000" pitchFamily="65" charset="-120"/>
              </a:rPr>
              <a:t>性別</a:t>
            </a:r>
            <a:r>
              <a:rPr lang="zh-TW" altLang="en-US" sz="3200" b="1" dirty="0">
                <a:solidFill>
                  <a:srgbClr val="7030A0"/>
                </a:solidFill>
                <a:latin typeface="標楷體" panose="03000509000000000000" pitchFamily="65" charset="-120"/>
                <a:ea typeface="標楷體" panose="03000509000000000000" pitchFamily="65" charset="-120"/>
              </a:rPr>
              <a:t>人權</a:t>
            </a:r>
            <a:r>
              <a:rPr lang="zh-TW" altLang="en-US" sz="3200" dirty="0">
                <a:latin typeface="標楷體" panose="03000509000000000000" pitchFamily="65" charset="-120"/>
                <a:ea typeface="標楷體" panose="03000509000000000000" pitchFamily="65" charset="-120"/>
              </a:rPr>
              <a:t>及</a:t>
            </a:r>
            <a:r>
              <a:rPr lang="zh-TW" altLang="en-US" sz="3200" b="1" dirty="0">
                <a:solidFill>
                  <a:srgbClr val="7030A0"/>
                </a:solidFill>
                <a:latin typeface="標楷體" panose="03000509000000000000" pitchFamily="65" charset="-120"/>
                <a:ea typeface="標楷體" panose="03000509000000000000" pitchFamily="65" charset="-120"/>
              </a:rPr>
              <a:t>促進性別平等</a:t>
            </a:r>
            <a:r>
              <a:rPr lang="zh-TW" altLang="en-US" sz="3200" dirty="0">
                <a:latin typeface="標楷體" panose="03000509000000000000" pitchFamily="65" charset="-120"/>
                <a:ea typeface="標楷體" panose="03000509000000000000" pitchFamily="65" charset="-120"/>
              </a:rPr>
              <a:t>，特制定本法。 </a:t>
            </a:r>
          </a:p>
        </p:txBody>
      </p:sp>
    </p:spTree>
    <p:extLst>
      <p:ext uri="{BB962C8B-B14F-4D97-AF65-F5344CB8AC3E}">
        <p14:creationId xmlns:p14="http://schemas.microsoft.com/office/powerpoint/2010/main" val="1342250083"/>
      </p:ext>
    </p:extLst>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p:txBody>
          <a:bodyPr/>
          <a:lstStyle/>
          <a:p>
            <a:pPr eaLnBrk="1" hangingPunct="1">
              <a:defRPr/>
            </a:pPr>
            <a:r>
              <a:rPr lang="en-US" altLang="zh-TW" dirty="0" smtClean="0">
                <a:latin typeface="+mj-ea"/>
              </a:rPr>
              <a:t>CEDAW </a:t>
            </a:r>
            <a:r>
              <a:rPr lang="zh-TW" altLang="en-US" dirty="0" smtClean="0">
                <a:latin typeface="+mj-ea"/>
              </a:rPr>
              <a:t>主條文 </a:t>
            </a:r>
            <a:r>
              <a:rPr lang="en-US" altLang="zh-TW" dirty="0" smtClean="0">
                <a:latin typeface="+mj-ea"/>
              </a:rPr>
              <a:t>(1/4)</a:t>
            </a:r>
            <a:endParaRPr lang="zh-TW" altLang="en-US" dirty="0" smtClean="0">
              <a:latin typeface="+mj-ea"/>
            </a:endParaRPr>
          </a:p>
        </p:txBody>
      </p:sp>
      <p:sp>
        <p:nvSpPr>
          <p:cNvPr id="43011" name="內容版面配置區 2"/>
          <p:cNvSpPr>
            <a:spLocks noGrp="1"/>
          </p:cNvSpPr>
          <p:nvPr>
            <p:ph idx="1"/>
          </p:nvPr>
        </p:nvSpPr>
        <p:spPr>
          <a:xfrm>
            <a:off x="47328" y="1196754"/>
            <a:ext cx="6432715" cy="2520279"/>
          </a:xfrm>
        </p:spPr>
        <p:txBody>
          <a:bodyPr>
            <a:noAutofit/>
          </a:bodyPr>
          <a:lstStyle/>
          <a:p>
            <a:pPr eaLnBrk="1" hangingPunct="1">
              <a:buFont typeface="Wingdings" pitchFamily="2" charset="2"/>
              <a:buChar char="p"/>
            </a:pPr>
            <a:r>
              <a:rPr lang="zh-TW" altLang="en-US" sz="2200" dirty="0" smtClean="0">
                <a:latin typeface="標楷體" pitchFamily="65" charset="-120"/>
                <a:ea typeface="標楷體" pitchFamily="65" charset="-120"/>
              </a:rPr>
              <a:t>第一條</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歧視的定義</a:t>
            </a:r>
            <a:endParaRPr lang="en-US" altLang="zh-TW" sz="2200" dirty="0" smtClean="0">
              <a:latin typeface="標楷體" pitchFamily="65" charset="-120"/>
              <a:ea typeface="標楷體" pitchFamily="65" charset="-120"/>
            </a:endParaRPr>
          </a:p>
          <a:p>
            <a:pPr eaLnBrk="1" hangingPunct="1">
              <a:buFont typeface="Wingdings" pitchFamily="2" charset="2"/>
              <a:buChar char="p"/>
            </a:pPr>
            <a:r>
              <a:rPr lang="zh-TW" altLang="en-US" sz="2200" dirty="0" smtClean="0">
                <a:latin typeface="標楷體" pitchFamily="65" charset="-120"/>
                <a:ea typeface="標楷體" pitchFamily="65" charset="-120"/>
              </a:rPr>
              <a:t>第二條</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採取措施消除歧視</a:t>
            </a:r>
            <a:endParaRPr lang="en-US" altLang="zh-TW" sz="2200" dirty="0" smtClean="0">
              <a:latin typeface="標楷體" pitchFamily="65" charset="-120"/>
              <a:ea typeface="標楷體" pitchFamily="65" charset="-120"/>
            </a:endParaRPr>
          </a:p>
          <a:p>
            <a:pPr eaLnBrk="1" hangingPunct="1">
              <a:buFont typeface="Wingdings" pitchFamily="2" charset="2"/>
              <a:buChar char="p"/>
            </a:pPr>
            <a:r>
              <a:rPr lang="zh-TW" altLang="en-US" sz="2200" dirty="0">
                <a:latin typeface="標楷體" pitchFamily="65" charset="-120"/>
                <a:ea typeface="標楷體" pitchFamily="65" charset="-120"/>
              </a:rPr>
              <a:t>第三條</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保障基本人權與自由</a:t>
            </a:r>
            <a:endParaRPr lang="en-US" altLang="zh-TW" sz="2200" dirty="0" smtClean="0">
              <a:latin typeface="標楷體" pitchFamily="65" charset="-120"/>
              <a:ea typeface="標楷體" pitchFamily="65" charset="-120"/>
            </a:endParaRPr>
          </a:p>
          <a:p>
            <a:pPr eaLnBrk="1" hangingPunct="1">
              <a:buFont typeface="Wingdings" pitchFamily="2" charset="2"/>
              <a:buChar char="p"/>
            </a:pPr>
            <a:r>
              <a:rPr lang="zh-TW" altLang="en-US" sz="2200" dirty="0">
                <a:latin typeface="標楷體" pitchFamily="65" charset="-120"/>
                <a:ea typeface="標楷體" pitchFamily="65" charset="-120"/>
              </a:rPr>
              <a:t>第四</a:t>
            </a:r>
            <a:r>
              <a:rPr lang="zh-TW" altLang="en-US" sz="2200" dirty="0" smtClean="0">
                <a:latin typeface="標楷體" pitchFamily="65" charset="-120"/>
                <a:ea typeface="標楷體" pitchFamily="65" charset="-120"/>
              </a:rPr>
              <a:t>條</a:t>
            </a:r>
            <a:r>
              <a:rPr lang="en-US" altLang="zh-TW" sz="2200" dirty="0" smtClean="0">
                <a:latin typeface="標楷體" pitchFamily="65" charset="-120"/>
                <a:ea typeface="標楷體" pitchFamily="65" charset="-120"/>
              </a:rPr>
              <a:t>-</a:t>
            </a:r>
            <a:r>
              <a:rPr lang="zh-TW" altLang="en-US" sz="2200" dirty="0">
                <a:latin typeface="標楷體" pitchFamily="65" charset="-120"/>
                <a:ea typeface="標楷體" pitchFamily="65" charset="-120"/>
              </a:rPr>
              <a:t>臨時</a:t>
            </a:r>
            <a:r>
              <a:rPr lang="zh-TW" altLang="en-US" sz="2200" dirty="0" smtClean="0">
                <a:latin typeface="標楷體" pitchFamily="65" charset="-120"/>
                <a:ea typeface="標楷體" pitchFamily="65" charset="-120"/>
              </a:rPr>
              <a:t>特別措施</a:t>
            </a:r>
            <a:endParaRPr lang="en-US" altLang="zh-TW" sz="2200" dirty="0" smtClean="0">
              <a:latin typeface="標楷體" pitchFamily="65" charset="-120"/>
              <a:ea typeface="標楷體" pitchFamily="65" charset="-120"/>
            </a:endParaRPr>
          </a:p>
          <a:p>
            <a:pPr eaLnBrk="1" hangingPunct="1">
              <a:buFont typeface="Wingdings" pitchFamily="2" charset="2"/>
              <a:buChar char="p"/>
            </a:pPr>
            <a:r>
              <a:rPr lang="zh-TW" altLang="en-US" sz="2200" dirty="0" smtClean="0">
                <a:latin typeface="標楷體" pitchFamily="65" charset="-120"/>
                <a:ea typeface="標楷體" pitchFamily="65" charset="-120"/>
              </a:rPr>
              <a:t>第五條</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性別角色刻板印象和偏見</a:t>
            </a:r>
            <a:endParaRPr lang="en-US" altLang="zh-TW" sz="2200" dirty="0" smtClean="0">
              <a:latin typeface="標楷體" pitchFamily="65" charset="-120"/>
              <a:ea typeface="標楷體" pitchFamily="65" charset="-120"/>
            </a:endParaRPr>
          </a:p>
          <a:p>
            <a:pPr>
              <a:buFont typeface="Wingdings" pitchFamily="2" charset="2"/>
              <a:buChar char="p"/>
            </a:pPr>
            <a:r>
              <a:rPr lang="zh-TW" altLang="en-US" sz="2200" dirty="0">
                <a:latin typeface="標楷體" pitchFamily="65" charset="-120"/>
                <a:ea typeface="標楷體" pitchFamily="65" charset="-120"/>
              </a:rPr>
              <a:t>第六條</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禁止人口販運</a:t>
            </a:r>
            <a:r>
              <a:rPr lang="zh-TW" altLang="en-US" sz="2200" dirty="0">
                <a:latin typeface="標楷體" pitchFamily="65" charset="-120"/>
                <a:ea typeface="標楷體" pitchFamily="65" charset="-120"/>
              </a:rPr>
              <a:t>與</a:t>
            </a:r>
            <a:r>
              <a:rPr lang="zh-TW" altLang="en-US" sz="2200" dirty="0" smtClean="0">
                <a:latin typeface="標楷體" pitchFamily="65" charset="-120"/>
                <a:ea typeface="標楷體" pitchFamily="65" charset="-120"/>
              </a:rPr>
              <a:t>賣淫</a:t>
            </a:r>
            <a:endParaRPr lang="en-US" altLang="zh-TW" sz="2200" dirty="0" smtClean="0">
              <a:latin typeface="標楷體" pitchFamily="65" charset="-120"/>
              <a:ea typeface="標楷體" pitchFamily="65" charset="-120"/>
            </a:endParaRPr>
          </a:p>
        </p:txBody>
      </p:sp>
      <p:sp>
        <p:nvSpPr>
          <p:cNvPr id="43012" name="內容版面配置區 2"/>
          <p:cNvSpPr txBox="1">
            <a:spLocks/>
          </p:cNvSpPr>
          <p:nvPr/>
        </p:nvSpPr>
        <p:spPr bwMode="auto">
          <a:xfrm>
            <a:off x="6480043" y="1700808"/>
            <a:ext cx="5711957"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lvl="0" eaLnBrk="1" hangingPunct="1">
              <a:spcBef>
                <a:spcPct val="20000"/>
              </a:spcBef>
              <a:buClr>
                <a:srgbClr val="0BD0D9"/>
              </a:buClr>
              <a:buSzPct val="95000"/>
              <a:buFont typeface="Wingdings" pitchFamily="2" charset="2"/>
              <a:buChar char="p"/>
            </a:pPr>
            <a:r>
              <a:rPr lang="zh-TW" altLang="en-US" sz="2200" dirty="0" smtClean="0">
                <a:solidFill>
                  <a:prstClr val="black"/>
                </a:solidFill>
                <a:latin typeface="標楷體" pitchFamily="65" charset="-120"/>
                <a:ea typeface="標楷體" pitchFamily="65" charset="-120"/>
              </a:rPr>
              <a:t>第十</a:t>
            </a:r>
            <a:r>
              <a:rPr lang="zh-TW" altLang="en-US" sz="2200" dirty="0">
                <a:solidFill>
                  <a:prstClr val="black"/>
                </a:solidFill>
                <a:latin typeface="標楷體" pitchFamily="65" charset="-120"/>
                <a:ea typeface="標楷體" pitchFamily="65" charset="-120"/>
              </a:rPr>
              <a:t>條</a:t>
            </a:r>
            <a:r>
              <a:rPr lang="en-US" altLang="zh-TW" sz="2200" dirty="0">
                <a:solidFill>
                  <a:prstClr val="black"/>
                </a:solidFill>
                <a:latin typeface="標楷體" pitchFamily="65" charset="-120"/>
                <a:ea typeface="標楷體" pitchFamily="65" charset="-120"/>
              </a:rPr>
              <a:t>-</a:t>
            </a:r>
            <a:r>
              <a:rPr lang="zh-TW" altLang="en-US" sz="2200" dirty="0">
                <a:solidFill>
                  <a:prstClr val="black"/>
                </a:solidFill>
                <a:latin typeface="標楷體" pitchFamily="65" charset="-120"/>
                <a:ea typeface="標楷體" pitchFamily="65" charset="-120"/>
              </a:rPr>
              <a:t>教育</a:t>
            </a:r>
            <a:r>
              <a:rPr lang="zh-TW" altLang="en-US" sz="2200" dirty="0" smtClean="0">
                <a:solidFill>
                  <a:prstClr val="black"/>
                </a:solidFill>
                <a:latin typeface="標楷體" pitchFamily="65" charset="-120"/>
                <a:ea typeface="標楷體" pitchFamily="65" charset="-120"/>
              </a:rPr>
              <a:t>機會均等</a:t>
            </a:r>
            <a:endParaRPr lang="en-US" altLang="zh-TW" sz="2200" dirty="0" smtClean="0">
              <a:solidFill>
                <a:prstClr val="black"/>
              </a:solidFill>
              <a:latin typeface="標楷體" pitchFamily="65" charset="-120"/>
              <a:ea typeface="標楷體" pitchFamily="65" charset="-120"/>
            </a:endParaRPr>
          </a:p>
          <a:p>
            <a:pPr lvl="0" eaLnBrk="1" hangingPunct="1">
              <a:spcBef>
                <a:spcPct val="20000"/>
              </a:spcBef>
              <a:buClr>
                <a:srgbClr val="0BD0D9"/>
              </a:buClr>
              <a:buSzPct val="95000"/>
              <a:buFont typeface="Wingdings" pitchFamily="2" charset="2"/>
              <a:buChar char="p"/>
            </a:pPr>
            <a:r>
              <a:rPr lang="zh-TW" altLang="en-US" sz="2200" dirty="0">
                <a:latin typeface="標楷體" pitchFamily="65" charset="-120"/>
                <a:ea typeface="標楷體" pitchFamily="65" charset="-120"/>
              </a:rPr>
              <a:t>第十一條</a:t>
            </a:r>
            <a:r>
              <a:rPr lang="en-US" altLang="zh-TW" sz="2200" dirty="0">
                <a:latin typeface="標楷體" pitchFamily="65" charset="-120"/>
                <a:ea typeface="標楷體" pitchFamily="65" charset="-120"/>
              </a:rPr>
              <a:t>-</a:t>
            </a:r>
            <a:r>
              <a:rPr lang="zh-TW" altLang="en-US" sz="2200" dirty="0" smtClean="0">
                <a:latin typeface="標楷體" pitchFamily="65" charset="-120"/>
                <a:ea typeface="標楷體" pitchFamily="65" charset="-120"/>
              </a:rPr>
              <a:t>就業</a:t>
            </a:r>
            <a:endParaRPr lang="en-US" altLang="zh-TW" sz="2200" dirty="0" smtClean="0">
              <a:latin typeface="標楷體" pitchFamily="65" charset="-120"/>
              <a:ea typeface="標楷體" pitchFamily="65" charset="-120"/>
            </a:endParaRPr>
          </a:p>
          <a:p>
            <a:pPr eaLnBrk="1" hangingPunct="1">
              <a:spcBef>
                <a:spcPct val="20000"/>
              </a:spcBef>
              <a:buClr>
                <a:srgbClr val="0BD0D9"/>
              </a:buClr>
              <a:buSzPct val="95000"/>
              <a:buFont typeface="Wingdings" pitchFamily="2" charset="2"/>
              <a:buChar char="p"/>
            </a:pPr>
            <a:r>
              <a:rPr kumimoji="0" lang="zh-TW" altLang="en-US" sz="2200" dirty="0" smtClean="0">
                <a:latin typeface="標楷體" pitchFamily="65" charset="-120"/>
                <a:ea typeface="標楷體" pitchFamily="65" charset="-120"/>
              </a:rPr>
              <a:t>第十二</a:t>
            </a:r>
            <a:r>
              <a:rPr kumimoji="0" lang="zh-TW" altLang="en-US" sz="2200" dirty="0">
                <a:latin typeface="標楷體" pitchFamily="65" charset="-120"/>
                <a:ea typeface="標楷體" pitchFamily="65" charset="-120"/>
              </a:rPr>
              <a:t>條</a:t>
            </a:r>
            <a:r>
              <a:rPr kumimoji="0" lang="en-US" altLang="zh-TW" sz="2200" dirty="0">
                <a:latin typeface="標楷體" pitchFamily="65" charset="-120"/>
                <a:ea typeface="標楷體" pitchFamily="65" charset="-120"/>
              </a:rPr>
              <a:t>-</a:t>
            </a:r>
            <a:r>
              <a:rPr kumimoji="0" lang="zh-TW" altLang="en-US" sz="2200" dirty="0">
                <a:latin typeface="標楷體" pitchFamily="65" charset="-120"/>
                <a:ea typeface="標楷體" pitchFamily="65" charset="-120"/>
              </a:rPr>
              <a:t> 保健與家庭</a:t>
            </a:r>
            <a:r>
              <a:rPr kumimoji="0" lang="zh-TW" altLang="en-US" sz="2200" dirty="0" smtClean="0">
                <a:latin typeface="標楷體" pitchFamily="65" charset="-120"/>
                <a:ea typeface="標楷體" pitchFamily="65" charset="-120"/>
              </a:rPr>
              <a:t>計畫</a:t>
            </a:r>
            <a:endParaRPr kumimoji="0" lang="en-US" altLang="zh-TW" sz="2200" dirty="0">
              <a:latin typeface="標楷體" pitchFamily="65" charset="-120"/>
              <a:ea typeface="標楷體" pitchFamily="65" charset="-120"/>
            </a:endParaRPr>
          </a:p>
          <a:p>
            <a:pPr eaLnBrk="1" hangingPunct="1">
              <a:spcBef>
                <a:spcPct val="20000"/>
              </a:spcBef>
              <a:buClr>
                <a:srgbClr val="0BD0D9"/>
              </a:buClr>
              <a:buSzPct val="95000"/>
              <a:buFont typeface="Wingdings" pitchFamily="2" charset="2"/>
              <a:buChar char="p"/>
            </a:pPr>
            <a:r>
              <a:rPr kumimoji="0" lang="zh-TW" altLang="en-US" sz="2200" dirty="0">
                <a:latin typeface="標楷體" pitchFamily="65" charset="-120"/>
                <a:ea typeface="標楷體" pitchFamily="65" charset="-120"/>
              </a:rPr>
              <a:t>第十三條</a:t>
            </a:r>
            <a:r>
              <a:rPr kumimoji="0" lang="en-US" altLang="zh-TW" sz="2200" dirty="0">
                <a:latin typeface="標楷體" pitchFamily="65" charset="-120"/>
                <a:ea typeface="標楷體" pitchFamily="65" charset="-120"/>
              </a:rPr>
              <a:t>- </a:t>
            </a:r>
            <a:r>
              <a:rPr kumimoji="0" lang="zh-TW" altLang="en-US" sz="2200" dirty="0">
                <a:latin typeface="標楷體" pitchFamily="65" charset="-120"/>
                <a:ea typeface="標楷體" pitchFamily="65" charset="-120"/>
              </a:rPr>
              <a:t>經濟與社會福利</a:t>
            </a:r>
            <a:endParaRPr kumimoji="0" lang="en-US" altLang="zh-TW" sz="2200" dirty="0">
              <a:latin typeface="標楷體" pitchFamily="65" charset="-120"/>
              <a:ea typeface="標楷體" pitchFamily="65" charset="-120"/>
            </a:endParaRPr>
          </a:p>
          <a:p>
            <a:pPr eaLnBrk="1" hangingPunct="1">
              <a:spcBef>
                <a:spcPct val="20000"/>
              </a:spcBef>
              <a:buClr>
                <a:srgbClr val="0BD0D9"/>
              </a:buClr>
              <a:buSzPct val="95000"/>
              <a:buFont typeface="Wingdings" pitchFamily="2" charset="2"/>
              <a:buChar char="p"/>
            </a:pPr>
            <a:r>
              <a:rPr kumimoji="0" lang="zh-TW" altLang="en-US" sz="2200" dirty="0">
                <a:latin typeface="標楷體" pitchFamily="65" charset="-120"/>
                <a:ea typeface="標楷體" pitchFamily="65" charset="-120"/>
              </a:rPr>
              <a:t>第十四條</a:t>
            </a:r>
            <a:r>
              <a:rPr kumimoji="0" lang="en-US" altLang="zh-TW" sz="2200" dirty="0">
                <a:latin typeface="標楷體" pitchFamily="65" charset="-120"/>
                <a:ea typeface="標楷體" pitchFamily="65" charset="-120"/>
              </a:rPr>
              <a:t>- </a:t>
            </a:r>
            <a:r>
              <a:rPr kumimoji="0" lang="zh-TW" altLang="en-US" sz="2200" dirty="0">
                <a:latin typeface="標楷體" pitchFamily="65" charset="-120"/>
                <a:ea typeface="標楷體" pitchFamily="65" charset="-120"/>
              </a:rPr>
              <a:t>農村</a:t>
            </a:r>
            <a:r>
              <a:rPr kumimoji="0" lang="en-US" altLang="zh-TW" sz="2200" dirty="0">
                <a:latin typeface="標楷體" pitchFamily="65" charset="-120"/>
                <a:ea typeface="標楷體" pitchFamily="65" charset="-120"/>
              </a:rPr>
              <a:t>(rural)</a:t>
            </a:r>
            <a:r>
              <a:rPr kumimoji="0" lang="zh-TW" altLang="en-US" sz="2200" dirty="0" smtClean="0">
                <a:latin typeface="標楷體" pitchFamily="65" charset="-120"/>
                <a:ea typeface="標楷體" pitchFamily="65" charset="-120"/>
              </a:rPr>
              <a:t>婦女</a:t>
            </a:r>
            <a:endParaRPr kumimoji="0" lang="en-US" altLang="zh-TW" sz="2200" dirty="0">
              <a:latin typeface="標楷體" pitchFamily="65" charset="-120"/>
              <a:ea typeface="標楷體" pitchFamily="65" charset="-120"/>
            </a:endParaRPr>
          </a:p>
        </p:txBody>
      </p:sp>
      <p:sp>
        <p:nvSpPr>
          <p:cNvPr id="2" name="矩形 1"/>
          <p:cNvSpPr/>
          <p:nvPr/>
        </p:nvSpPr>
        <p:spPr>
          <a:xfrm>
            <a:off x="235425" y="4574693"/>
            <a:ext cx="5332889" cy="1243417"/>
          </a:xfrm>
          <a:prstGeom prst="rect">
            <a:avLst/>
          </a:prstGeom>
        </p:spPr>
        <p:txBody>
          <a:bodyPr wrap="square">
            <a:spAutoFit/>
          </a:bodyPr>
          <a:lstStyle/>
          <a:p>
            <a:pPr marL="342900" lvl="0" indent="-342900">
              <a:spcBef>
                <a:spcPct val="20000"/>
              </a:spcBef>
              <a:buFont typeface="Wingdings" pitchFamily="2" charset="2"/>
              <a:buChar char="p"/>
            </a:pPr>
            <a:r>
              <a:rPr lang="zh-TW" altLang="en-US" sz="2200" dirty="0">
                <a:solidFill>
                  <a:prstClr val="black"/>
                </a:solidFill>
                <a:latin typeface="標楷體" pitchFamily="65" charset="-120"/>
                <a:ea typeface="標楷體" pitchFamily="65" charset="-120"/>
              </a:rPr>
              <a:t>第七條</a:t>
            </a:r>
            <a:r>
              <a:rPr lang="en-US" altLang="zh-TW" sz="2200" dirty="0">
                <a:solidFill>
                  <a:prstClr val="black"/>
                </a:solidFill>
                <a:latin typeface="標楷體" pitchFamily="65" charset="-120"/>
                <a:ea typeface="標楷體" pitchFamily="65" charset="-120"/>
              </a:rPr>
              <a:t>-</a:t>
            </a:r>
            <a:r>
              <a:rPr lang="zh-TW" altLang="en-US" sz="2200" dirty="0">
                <a:solidFill>
                  <a:prstClr val="black"/>
                </a:solidFill>
                <a:latin typeface="標楷體" pitchFamily="65" charset="-120"/>
                <a:ea typeface="標楷體" pitchFamily="65" charset="-120"/>
              </a:rPr>
              <a:t>公共與政治生活</a:t>
            </a:r>
            <a:endParaRPr lang="en-US" altLang="zh-TW" sz="2200" dirty="0">
              <a:solidFill>
                <a:prstClr val="black"/>
              </a:solidFill>
              <a:latin typeface="標楷體" pitchFamily="65" charset="-120"/>
              <a:ea typeface="標楷體" pitchFamily="65" charset="-120"/>
            </a:endParaRPr>
          </a:p>
          <a:p>
            <a:pPr marL="342900" lvl="0" indent="-342900">
              <a:spcBef>
                <a:spcPct val="20000"/>
              </a:spcBef>
              <a:buFont typeface="Wingdings" pitchFamily="2" charset="2"/>
              <a:buChar char="p"/>
            </a:pPr>
            <a:r>
              <a:rPr lang="zh-TW" altLang="en-US" sz="2200" dirty="0">
                <a:solidFill>
                  <a:prstClr val="black"/>
                </a:solidFill>
                <a:latin typeface="標楷體" pitchFamily="65" charset="-120"/>
                <a:ea typeface="標楷體" pitchFamily="65" charset="-120"/>
              </a:rPr>
              <a:t>第八條</a:t>
            </a:r>
            <a:r>
              <a:rPr lang="en-US" altLang="zh-TW" sz="2200" dirty="0">
                <a:solidFill>
                  <a:prstClr val="black"/>
                </a:solidFill>
                <a:latin typeface="標楷體" pitchFamily="65" charset="-120"/>
                <a:ea typeface="標楷體" pitchFamily="65" charset="-120"/>
              </a:rPr>
              <a:t>-</a:t>
            </a:r>
            <a:r>
              <a:rPr lang="zh-TW" altLang="en-US" sz="2200" dirty="0">
                <a:solidFill>
                  <a:prstClr val="black"/>
                </a:solidFill>
                <a:latin typeface="標楷體" pitchFamily="65" charset="-120"/>
                <a:ea typeface="標楷體" pitchFamily="65" charset="-120"/>
              </a:rPr>
              <a:t>國際參與</a:t>
            </a:r>
            <a:endParaRPr lang="en-US" altLang="zh-TW" sz="2200" dirty="0">
              <a:solidFill>
                <a:prstClr val="black"/>
              </a:solidFill>
              <a:latin typeface="標楷體" pitchFamily="65" charset="-120"/>
              <a:ea typeface="標楷體" pitchFamily="65" charset="-120"/>
            </a:endParaRPr>
          </a:p>
          <a:p>
            <a:pPr marL="342900" lvl="0" indent="-342900">
              <a:spcBef>
                <a:spcPct val="20000"/>
              </a:spcBef>
              <a:buFont typeface="Wingdings" pitchFamily="2" charset="2"/>
              <a:buChar char="p"/>
            </a:pPr>
            <a:r>
              <a:rPr lang="zh-TW" altLang="en-US" sz="2200" dirty="0">
                <a:solidFill>
                  <a:prstClr val="black"/>
                </a:solidFill>
                <a:latin typeface="標楷體" pitchFamily="65" charset="-120"/>
                <a:ea typeface="標楷體" pitchFamily="65" charset="-120"/>
              </a:rPr>
              <a:t>第九條</a:t>
            </a:r>
            <a:r>
              <a:rPr lang="en-US" altLang="zh-TW" sz="2200" dirty="0">
                <a:solidFill>
                  <a:prstClr val="black"/>
                </a:solidFill>
                <a:latin typeface="標楷體" pitchFamily="65" charset="-120"/>
                <a:ea typeface="標楷體" pitchFamily="65" charset="-120"/>
              </a:rPr>
              <a:t>-</a:t>
            </a:r>
            <a:r>
              <a:rPr lang="zh-TW" altLang="en-US" sz="2200" dirty="0" smtClean="0">
                <a:solidFill>
                  <a:prstClr val="black"/>
                </a:solidFill>
                <a:latin typeface="標楷體" pitchFamily="65" charset="-120"/>
                <a:ea typeface="標楷體" pitchFamily="65" charset="-120"/>
              </a:rPr>
              <a:t>國籍</a:t>
            </a:r>
            <a:endParaRPr lang="en-US" altLang="zh-TW" sz="2200" dirty="0">
              <a:solidFill>
                <a:prstClr val="black"/>
              </a:solidFill>
              <a:latin typeface="標楷體" pitchFamily="65" charset="-120"/>
              <a:ea typeface="標楷體" pitchFamily="65" charset="-120"/>
            </a:endParaRPr>
          </a:p>
        </p:txBody>
      </p:sp>
      <p:sp>
        <p:nvSpPr>
          <p:cNvPr id="3" name="矩形 2"/>
          <p:cNvSpPr/>
          <p:nvPr/>
        </p:nvSpPr>
        <p:spPr>
          <a:xfrm>
            <a:off x="6628342" y="4777824"/>
            <a:ext cx="5585485" cy="837152"/>
          </a:xfrm>
          <a:prstGeom prst="rect">
            <a:avLst/>
          </a:prstGeom>
        </p:spPr>
        <p:txBody>
          <a:bodyPr wrap="square">
            <a:spAutoFit/>
          </a:bodyPr>
          <a:lstStyle/>
          <a:p>
            <a:pPr lvl="0">
              <a:spcBef>
                <a:spcPct val="20000"/>
              </a:spcBef>
              <a:buClr>
                <a:srgbClr val="0BD0D9"/>
              </a:buClr>
              <a:buSzPct val="95000"/>
              <a:buFont typeface="Wingdings" pitchFamily="2" charset="2"/>
              <a:buChar char="p"/>
            </a:pPr>
            <a:r>
              <a:rPr lang="zh-TW" altLang="en-US" sz="2200" dirty="0">
                <a:solidFill>
                  <a:prstClr val="black"/>
                </a:solidFill>
                <a:latin typeface="標楷體" pitchFamily="65" charset="-120"/>
                <a:ea typeface="標楷體" pitchFamily="65" charset="-120"/>
              </a:rPr>
              <a:t>第十五條</a:t>
            </a:r>
            <a:r>
              <a:rPr lang="en-US" altLang="zh-TW" sz="2200" dirty="0">
                <a:solidFill>
                  <a:prstClr val="black"/>
                </a:solidFill>
                <a:latin typeface="標楷體" pitchFamily="65" charset="-120"/>
                <a:ea typeface="標楷體" pitchFamily="65" charset="-120"/>
              </a:rPr>
              <a:t>- </a:t>
            </a:r>
            <a:r>
              <a:rPr lang="zh-TW" altLang="en-US" sz="2200" dirty="0">
                <a:solidFill>
                  <a:prstClr val="black"/>
                </a:solidFill>
                <a:latin typeface="標楷體" pitchFamily="65" charset="-120"/>
                <a:ea typeface="標楷體" pitchFamily="65" charset="-120"/>
              </a:rPr>
              <a:t>法律前人人平等</a:t>
            </a:r>
            <a:endParaRPr lang="en-US" altLang="zh-TW" sz="2200" dirty="0">
              <a:solidFill>
                <a:prstClr val="black"/>
              </a:solidFill>
              <a:latin typeface="標楷體" pitchFamily="65" charset="-120"/>
              <a:ea typeface="標楷體" pitchFamily="65" charset="-120"/>
            </a:endParaRPr>
          </a:p>
          <a:p>
            <a:pPr lvl="0">
              <a:spcBef>
                <a:spcPct val="20000"/>
              </a:spcBef>
              <a:buClr>
                <a:srgbClr val="0BD0D9"/>
              </a:buClr>
              <a:buSzPct val="95000"/>
              <a:buFont typeface="Wingdings" pitchFamily="2" charset="2"/>
              <a:buChar char="p"/>
            </a:pPr>
            <a:r>
              <a:rPr lang="zh-TW" altLang="en-US" sz="2200" dirty="0">
                <a:solidFill>
                  <a:prstClr val="black"/>
                </a:solidFill>
                <a:latin typeface="標楷體" pitchFamily="65" charset="-120"/>
                <a:ea typeface="標楷體" pitchFamily="65" charset="-120"/>
              </a:rPr>
              <a:t>第十六條</a:t>
            </a:r>
            <a:r>
              <a:rPr lang="en-US" altLang="zh-TW" sz="2200" dirty="0">
                <a:solidFill>
                  <a:prstClr val="black"/>
                </a:solidFill>
                <a:latin typeface="標楷體" pitchFamily="65" charset="-120"/>
                <a:ea typeface="標楷體" pitchFamily="65" charset="-120"/>
              </a:rPr>
              <a:t>- </a:t>
            </a:r>
            <a:r>
              <a:rPr lang="zh-TW" altLang="en-US" sz="2200" dirty="0">
                <a:solidFill>
                  <a:prstClr val="black"/>
                </a:solidFill>
                <a:latin typeface="標楷體" pitchFamily="65" charset="-120"/>
                <a:ea typeface="標楷體" pitchFamily="65" charset="-120"/>
              </a:rPr>
              <a:t>婚姻與家庭法 </a:t>
            </a:r>
          </a:p>
        </p:txBody>
      </p:sp>
      <p:sp>
        <p:nvSpPr>
          <p:cNvPr id="5" name="文字方塊 4"/>
          <p:cNvSpPr txBox="1"/>
          <p:nvPr/>
        </p:nvSpPr>
        <p:spPr>
          <a:xfrm>
            <a:off x="235424" y="3690604"/>
            <a:ext cx="11717227" cy="148758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buFont typeface="Wingdings" pitchFamily="2" charset="2"/>
              <a:buChar char="p"/>
            </a:pPr>
            <a:r>
              <a:rPr lang="zh-TW" altLang="en-US" sz="2400" dirty="0">
                <a:latin typeface="標楷體" pitchFamily="65" charset="-120"/>
                <a:ea typeface="標楷體" pitchFamily="65" charset="-120"/>
              </a:rPr>
              <a:t>第一部份</a:t>
            </a:r>
            <a:r>
              <a:rPr lang="en-US" altLang="zh-TW" sz="2400" dirty="0">
                <a:latin typeface="標楷體" pitchFamily="65" charset="-120"/>
                <a:ea typeface="標楷體" pitchFamily="65" charset="-120"/>
              </a:rPr>
              <a:t>(</a:t>
            </a:r>
            <a:r>
              <a:rPr lang="en-US" altLang="zh-TW" sz="2400" dirty="0">
                <a:latin typeface="標楷體" pitchFamily="65" charset="-120"/>
                <a:ea typeface="標楷體" pitchFamily="65" charset="-120"/>
                <a:cs typeface="Arial" pitchFamily="34" charset="0"/>
              </a:rPr>
              <a:t>§1-§6</a:t>
            </a:r>
            <a:r>
              <a:rPr lang="en-US" altLang="zh-TW" sz="2400" dirty="0">
                <a:latin typeface="標楷體" pitchFamily="65" charset="-120"/>
                <a:ea typeface="標楷體" pitchFamily="65" charset="-120"/>
              </a:rPr>
              <a:t>) </a:t>
            </a:r>
            <a:r>
              <a:rPr lang="zh-TW" altLang="en-US" sz="2400" dirty="0">
                <a:latin typeface="標楷體" pitchFamily="65" charset="-120"/>
                <a:ea typeface="標楷體" pitchFamily="65" charset="-120"/>
              </a:rPr>
              <a:t>：</a:t>
            </a:r>
            <a:endParaRPr lang="en-US" altLang="zh-TW" sz="2400" dirty="0">
              <a:latin typeface="標楷體" pitchFamily="65" charset="-120"/>
              <a:ea typeface="標楷體" pitchFamily="65" charset="-120"/>
            </a:endParaRPr>
          </a:p>
          <a:p>
            <a:pPr marL="612775" indent="-342900">
              <a:lnSpc>
                <a:spcPts val="4000"/>
              </a:lnSpc>
              <a:buFont typeface="Wingdings" panose="05000000000000000000" pitchFamily="2" charset="2"/>
              <a:buChar char="l"/>
            </a:pPr>
            <a:r>
              <a:rPr lang="zh-TW" altLang="en-US" sz="2400" dirty="0" smtClean="0">
                <a:latin typeface="標楷體" pitchFamily="65" charset="-120"/>
                <a:ea typeface="標楷體" pitchFamily="65" charset="-120"/>
              </a:rPr>
              <a:t>保證</a:t>
            </a:r>
            <a:r>
              <a:rPr lang="zh-TW" altLang="en-US" sz="2400" dirty="0">
                <a:latin typeface="標楷體" pitchFamily="65" charset="-120"/>
                <a:ea typeface="標楷體" pitchFamily="65" charset="-120"/>
              </a:rPr>
              <a:t>婦女得到充分發展和進步，</a:t>
            </a:r>
            <a:r>
              <a:rPr lang="zh-TW" altLang="en-US" sz="2400" dirty="0" smtClean="0">
                <a:latin typeface="標楷體" pitchFamily="65" charset="-120"/>
                <a:ea typeface="標楷體" pitchFamily="65" charset="-120"/>
              </a:rPr>
              <a:t>例如改變男</a:t>
            </a:r>
            <a:r>
              <a:rPr lang="zh-TW" altLang="en-US" sz="2400" dirty="0">
                <a:latin typeface="標楷體" pitchFamily="65" charset="-120"/>
                <a:ea typeface="標楷體" pitchFamily="65" charset="-120"/>
              </a:rPr>
              <a:t>主外女主</a:t>
            </a:r>
            <a:r>
              <a:rPr lang="zh-TW" altLang="en-US" sz="2400" dirty="0" smtClean="0">
                <a:latin typeface="標楷體" pitchFamily="65" charset="-120"/>
                <a:ea typeface="標楷體" pitchFamily="65" charset="-120"/>
              </a:rPr>
              <a:t>內觀念。</a:t>
            </a:r>
            <a:endParaRPr lang="en-US" altLang="zh-TW" sz="2400" dirty="0" smtClean="0">
              <a:latin typeface="標楷體" pitchFamily="65" charset="-120"/>
              <a:ea typeface="標楷體" pitchFamily="65" charset="-120"/>
            </a:endParaRPr>
          </a:p>
          <a:p>
            <a:pPr marL="612775" indent="-342900">
              <a:lnSpc>
                <a:spcPts val="4000"/>
              </a:lnSpc>
              <a:buFont typeface="Wingdings" panose="05000000000000000000" pitchFamily="2" charset="2"/>
              <a:buChar char="l"/>
            </a:pPr>
            <a:r>
              <a:rPr lang="zh-TW" altLang="en-US" sz="2400" dirty="0" smtClean="0">
                <a:latin typeface="標楷體" pitchFamily="65" charset="-120"/>
                <a:ea typeface="標楷體" pitchFamily="65" charset="-120"/>
              </a:rPr>
              <a:t>禁止</a:t>
            </a:r>
            <a:r>
              <a:rPr lang="zh-TW" altLang="en-US" sz="2400" dirty="0">
                <a:latin typeface="標楷體" pitchFamily="65" charset="-120"/>
                <a:ea typeface="標楷體" pitchFamily="65" charset="-120"/>
              </a:rPr>
              <a:t>販賣婦女</a:t>
            </a:r>
            <a:r>
              <a:rPr lang="zh-TW" altLang="en-US" sz="2400" dirty="0" smtClean="0">
                <a:latin typeface="標楷體" pitchFamily="65" charset="-120"/>
                <a:ea typeface="標楷體" pitchFamily="65" charset="-120"/>
              </a:rPr>
              <a:t>。</a:t>
            </a:r>
            <a:endParaRPr lang="en-US" altLang="zh-TW" sz="2400" dirty="0">
              <a:latin typeface="標楷體" pitchFamily="65" charset="-120"/>
              <a:ea typeface="標楷體" pitchFamily="65" charset="-120"/>
            </a:endParaRPr>
          </a:p>
        </p:txBody>
      </p:sp>
      <p:sp>
        <p:nvSpPr>
          <p:cNvPr id="6" name="圓角矩形 5"/>
          <p:cNvSpPr/>
          <p:nvPr/>
        </p:nvSpPr>
        <p:spPr>
          <a:xfrm>
            <a:off x="0" y="1124745"/>
            <a:ext cx="6480043" cy="2565859"/>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sz="2400"/>
          </a:p>
        </p:txBody>
      </p:sp>
    </p:spTree>
    <p:extLst>
      <p:ext uri="{BB962C8B-B14F-4D97-AF65-F5344CB8AC3E}">
        <p14:creationId xmlns:p14="http://schemas.microsoft.com/office/powerpoint/2010/main" val="3762717869"/>
      </p:ext>
    </p:extLst>
  </p:cSld>
  <p:clrMapOvr>
    <a:masterClrMapping/>
  </p:clrMapOvr>
  <mc:AlternateContent xmlns:mc="http://schemas.openxmlformats.org/markup-compatibility/2006" xmlns:p14="http://schemas.microsoft.com/office/powerpoint/2010/main">
    <mc:Choice Requires="p14">
      <p:transition>
        <p14:switch dir="r"/>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p:txBody>
          <a:bodyPr/>
          <a:lstStyle/>
          <a:p>
            <a:pPr>
              <a:defRPr/>
            </a:pPr>
            <a:r>
              <a:rPr lang="en-US" altLang="zh-TW" dirty="0" smtClean="0">
                <a:latin typeface="+mj-ea"/>
              </a:rPr>
              <a:t>CEDAW</a:t>
            </a:r>
            <a:r>
              <a:rPr lang="zh-TW" altLang="en-US" dirty="0">
                <a:latin typeface="+mj-ea"/>
              </a:rPr>
              <a:t>主條文 </a:t>
            </a:r>
            <a:r>
              <a:rPr lang="en-US" altLang="zh-TW" dirty="0" smtClean="0">
                <a:latin typeface="+mj-ea"/>
              </a:rPr>
              <a:t>(2/4)</a:t>
            </a:r>
            <a:endParaRPr lang="zh-TW" altLang="en-US" dirty="0" smtClean="0">
              <a:latin typeface="+mj-ea"/>
            </a:endParaRPr>
          </a:p>
        </p:txBody>
      </p:sp>
      <p:sp>
        <p:nvSpPr>
          <p:cNvPr id="43011" name="內容版面配置區 2"/>
          <p:cNvSpPr>
            <a:spLocks noGrp="1"/>
          </p:cNvSpPr>
          <p:nvPr>
            <p:ph idx="1"/>
          </p:nvPr>
        </p:nvSpPr>
        <p:spPr>
          <a:xfrm>
            <a:off x="47328" y="1196754"/>
            <a:ext cx="6144683" cy="2520279"/>
          </a:xfrm>
        </p:spPr>
        <p:txBody>
          <a:bodyPr>
            <a:normAutofit/>
          </a:bodyPr>
          <a:lstStyle/>
          <a:p>
            <a:pPr eaLnBrk="1" hangingPunct="1">
              <a:buFont typeface="Wingdings" pitchFamily="2" charset="2"/>
              <a:buChar char="p"/>
            </a:pPr>
            <a:r>
              <a:rPr lang="zh-TW" altLang="en-US" sz="2200" dirty="0" smtClean="0">
                <a:latin typeface="標楷體" pitchFamily="65" charset="-120"/>
                <a:ea typeface="標楷體" pitchFamily="65" charset="-120"/>
              </a:rPr>
              <a:t>第一條</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歧視的定義</a:t>
            </a:r>
            <a:endParaRPr lang="en-US" altLang="zh-TW" sz="2200" dirty="0" smtClean="0">
              <a:latin typeface="標楷體" pitchFamily="65" charset="-120"/>
              <a:ea typeface="標楷體" pitchFamily="65" charset="-120"/>
            </a:endParaRPr>
          </a:p>
          <a:p>
            <a:pPr eaLnBrk="1" hangingPunct="1">
              <a:buFont typeface="Wingdings" pitchFamily="2" charset="2"/>
              <a:buChar char="p"/>
            </a:pPr>
            <a:r>
              <a:rPr lang="zh-TW" altLang="en-US" sz="2200" dirty="0" smtClean="0">
                <a:latin typeface="標楷體" pitchFamily="65" charset="-120"/>
                <a:ea typeface="標楷體" pitchFamily="65" charset="-120"/>
              </a:rPr>
              <a:t>第二條</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採取措施消除歧視</a:t>
            </a:r>
            <a:endParaRPr lang="en-US" altLang="zh-TW" sz="2200" dirty="0" smtClean="0">
              <a:latin typeface="標楷體" pitchFamily="65" charset="-120"/>
              <a:ea typeface="標楷體" pitchFamily="65" charset="-120"/>
            </a:endParaRPr>
          </a:p>
          <a:p>
            <a:pPr eaLnBrk="1" hangingPunct="1">
              <a:buFont typeface="Wingdings" pitchFamily="2" charset="2"/>
              <a:buChar char="p"/>
            </a:pPr>
            <a:r>
              <a:rPr lang="zh-TW" altLang="en-US" sz="2200" dirty="0">
                <a:latin typeface="標楷體" pitchFamily="65" charset="-120"/>
                <a:ea typeface="標楷體" pitchFamily="65" charset="-120"/>
              </a:rPr>
              <a:t>第三條</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保障基本人權與自由</a:t>
            </a:r>
            <a:endParaRPr lang="en-US" altLang="zh-TW" sz="2200" dirty="0" smtClean="0">
              <a:latin typeface="標楷體" pitchFamily="65" charset="-120"/>
              <a:ea typeface="標楷體" pitchFamily="65" charset="-120"/>
            </a:endParaRPr>
          </a:p>
          <a:p>
            <a:pPr eaLnBrk="1" hangingPunct="1">
              <a:buFont typeface="Wingdings" pitchFamily="2" charset="2"/>
              <a:buChar char="p"/>
            </a:pPr>
            <a:r>
              <a:rPr lang="zh-TW" altLang="en-US" sz="2200" dirty="0">
                <a:latin typeface="標楷體" pitchFamily="65" charset="-120"/>
                <a:ea typeface="標楷體" pitchFamily="65" charset="-120"/>
              </a:rPr>
              <a:t>第四</a:t>
            </a:r>
            <a:r>
              <a:rPr lang="zh-TW" altLang="en-US" sz="2200" dirty="0" smtClean="0">
                <a:latin typeface="標楷體" pitchFamily="65" charset="-120"/>
                <a:ea typeface="標楷體" pitchFamily="65" charset="-120"/>
              </a:rPr>
              <a:t>條</a:t>
            </a:r>
            <a:r>
              <a:rPr lang="en-US" altLang="zh-TW" sz="2200" dirty="0" smtClean="0">
                <a:latin typeface="標楷體" pitchFamily="65" charset="-120"/>
                <a:ea typeface="標楷體" pitchFamily="65" charset="-120"/>
              </a:rPr>
              <a:t>-</a:t>
            </a:r>
            <a:r>
              <a:rPr lang="zh-TW" altLang="en-US" sz="2200" dirty="0">
                <a:latin typeface="標楷體" pitchFamily="65" charset="-120"/>
                <a:ea typeface="標楷體" pitchFamily="65" charset="-120"/>
              </a:rPr>
              <a:t>臨時</a:t>
            </a:r>
            <a:r>
              <a:rPr lang="zh-TW" altLang="en-US" sz="2200" dirty="0" smtClean="0">
                <a:latin typeface="標楷體" pitchFamily="65" charset="-120"/>
                <a:ea typeface="標楷體" pitchFamily="65" charset="-120"/>
              </a:rPr>
              <a:t>特別措施</a:t>
            </a:r>
            <a:endParaRPr lang="en-US" altLang="zh-TW" sz="2200" dirty="0" smtClean="0">
              <a:latin typeface="標楷體" pitchFamily="65" charset="-120"/>
              <a:ea typeface="標楷體" pitchFamily="65" charset="-120"/>
            </a:endParaRPr>
          </a:p>
          <a:p>
            <a:pPr eaLnBrk="1" hangingPunct="1">
              <a:buFont typeface="Wingdings" pitchFamily="2" charset="2"/>
              <a:buChar char="p"/>
            </a:pPr>
            <a:r>
              <a:rPr lang="zh-TW" altLang="en-US" sz="2200" dirty="0" smtClean="0">
                <a:latin typeface="標楷體" pitchFamily="65" charset="-120"/>
                <a:ea typeface="標楷體" pitchFamily="65" charset="-120"/>
              </a:rPr>
              <a:t>第五條</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性別角色刻板印象和偏見</a:t>
            </a:r>
            <a:endParaRPr lang="en-US" altLang="zh-TW" sz="2200" dirty="0" smtClean="0">
              <a:latin typeface="標楷體" pitchFamily="65" charset="-120"/>
              <a:ea typeface="標楷體" pitchFamily="65" charset="-120"/>
            </a:endParaRPr>
          </a:p>
          <a:p>
            <a:pPr>
              <a:buFont typeface="Wingdings" pitchFamily="2" charset="2"/>
              <a:buChar char="p"/>
            </a:pPr>
            <a:r>
              <a:rPr lang="zh-TW" altLang="en-US" sz="2200" dirty="0">
                <a:latin typeface="標楷體" pitchFamily="65" charset="-120"/>
                <a:ea typeface="標楷體" pitchFamily="65" charset="-120"/>
              </a:rPr>
              <a:t>第六條</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禁止人口販運</a:t>
            </a:r>
            <a:r>
              <a:rPr lang="zh-TW" altLang="en-US" sz="2200" dirty="0">
                <a:latin typeface="標楷體" pitchFamily="65" charset="-120"/>
                <a:ea typeface="標楷體" pitchFamily="65" charset="-120"/>
              </a:rPr>
              <a:t>與</a:t>
            </a:r>
            <a:r>
              <a:rPr lang="zh-TW" altLang="en-US" sz="2200" dirty="0" smtClean="0">
                <a:latin typeface="標楷體" pitchFamily="65" charset="-120"/>
                <a:ea typeface="標楷體" pitchFamily="65" charset="-120"/>
              </a:rPr>
              <a:t>賣淫</a:t>
            </a:r>
            <a:endParaRPr lang="en-US" altLang="zh-TW" sz="2200" dirty="0" smtClean="0">
              <a:latin typeface="標楷體" pitchFamily="65" charset="-120"/>
              <a:ea typeface="標楷體" pitchFamily="65" charset="-120"/>
            </a:endParaRPr>
          </a:p>
        </p:txBody>
      </p:sp>
      <p:sp>
        <p:nvSpPr>
          <p:cNvPr id="43012" name="內容版面配置區 2"/>
          <p:cNvSpPr txBox="1">
            <a:spLocks/>
          </p:cNvSpPr>
          <p:nvPr/>
        </p:nvSpPr>
        <p:spPr bwMode="auto">
          <a:xfrm>
            <a:off x="6480043" y="1700808"/>
            <a:ext cx="5711957"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lvl="0" eaLnBrk="1" hangingPunct="1">
              <a:spcBef>
                <a:spcPct val="20000"/>
              </a:spcBef>
              <a:buClr>
                <a:srgbClr val="0BD0D9"/>
              </a:buClr>
              <a:buSzPct val="95000"/>
              <a:buFont typeface="Wingdings" pitchFamily="2" charset="2"/>
              <a:buChar char="p"/>
            </a:pPr>
            <a:r>
              <a:rPr lang="zh-TW" altLang="en-US" sz="2200" dirty="0" smtClean="0">
                <a:solidFill>
                  <a:prstClr val="black"/>
                </a:solidFill>
                <a:latin typeface="標楷體" pitchFamily="65" charset="-120"/>
                <a:ea typeface="標楷體" pitchFamily="65" charset="-120"/>
              </a:rPr>
              <a:t>第十</a:t>
            </a:r>
            <a:r>
              <a:rPr lang="zh-TW" altLang="en-US" sz="2200" dirty="0">
                <a:solidFill>
                  <a:prstClr val="black"/>
                </a:solidFill>
                <a:latin typeface="標楷體" pitchFamily="65" charset="-120"/>
                <a:ea typeface="標楷體" pitchFamily="65" charset="-120"/>
              </a:rPr>
              <a:t>條</a:t>
            </a:r>
            <a:r>
              <a:rPr lang="en-US" altLang="zh-TW" sz="2200" dirty="0">
                <a:solidFill>
                  <a:prstClr val="black"/>
                </a:solidFill>
                <a:latin typeface="標楷體" pitchFamily="65" charset="-120"/>
                <a:ea typeface="標楷體" pitchFamily="65" charset="-120"/>
              </a:rPr>
              <a:t>-</a:t>
            </a:r>
            <a:r>
              <a:rPr lang="zh-TW" altLang="en-US" sz="2200" dirty="0">
                <a:solidFill>
                  <a:prstClr val="black"/>
                </a:solidFill>
                <a:latin typeface="標楷體" pitchFamily="65" charset="-120"/>
                <a:ea typeface="標楷體" pitchFamily="65" charset="-120"/>
              </a:rPr>
              <a:t>教育</a:t>
            </a:r>
            <a:r>
              <a:rPr lang="zh-TW" altLang="en-US" sz="2200" dirty="0" smtClean="0">
                <a:solidFill>
                  <a:prstClr val="black"/>
                </a:solidFill>
                <a:latin typeface="標楷體" pitchFamily="65" charset="-120"/>
                <a:ea typeface="標楷體" pitchFamily="65" charset="-120"/>
              </a:rPr>
              <a:t>機會均等</a:t>
            </a:r>
            <a:endParaRPr lang="en-US" altLang="zh-TW" sz="2200" dirty="0" smtClean="0">
              <a:solidFill>
                <a:prstClr val="black"/>
              </a:solidFill>
              <a:latin typeface="標楷體" pitchFamily="65" charset="-120"/>
              <a:ea typeface="標楷體" pitchFamily="65" charset="-120"/>
            </a:endParaRPr>
          </a:p>
          <a:p>
            <a:pPr lvl="0" eaLnBrk="1" hangingPunct="1">
              <a:spcBef>
                <a:spcPct val="20000"/>
              </a:spcBef>
              <a:buClr>
                <a:srgbClr val="0BD0D9"/>
              </a:buClr>
              <a:buSzPct val="95000"/>
              <a:buFont typeface="Wingdings" pitchFamily="2" charset="2"/>
              <a:buChar char="p"/>
            </a:pPr>
            <a:r>
              <a:rPr lang="zh-TW" altLang="en-US" sz="2200" dirty="0">
                <a:latin typeface="標楷體" pitchFamily="65" charset="-120"/>
                <a:ea typeface="標楷體" pitchFamily="65" charset="-120"/>
              </a:rPr>
              <a:t>第十一條</a:t>
            </a:r>
            <a:r>
              <a:rPr lang="en-US" altLang="zh-TW" sz="2200" dirty="0">
                <a:latin typeface="標楷體" pitchFamily="65" charset="-120"/>
                <a:ea typeface="標楷體" pitchFamily="65" charset="-120"/>
              </a:rPr>
              <a:t>-</a:t>
            </a:r>
            <a:r>
              <a:rPr lang="zh-TW" altLang="en-US" sz="2200" dirty="0" smtClean="0">
                <a:latin typeface="標楷體" pitchFamily="65" charset="-120"/>
                <a:ea typeface="標楷體" pitchFamily="65" charset="-120"/>
              </a:rPr>
              <a:t>就業</a:t>
            </a:r>
            <a:endParaRPr lang="en-US" altLang="zh-TW" sz="2200" dirty="0" smtClean="0">
              <a:latin typeface="標楷體" pitchFamily="65" charset="-120"/>
              <a:ea typeface="標楷體" pitchFamily="65" charset="-120"/>
            </a:endParaRPr>
          </a:p>
          <a:p>
            <a:pPr eaLnBrk="1" hangingPunct="1">
              <a:spcBef>
                <a:spcPct val="20000"/>
              </a:spcBef>
              <a:buClr>
                <a:srgbClr val="0BD0D9"/>
              </a:buClr>
              <a:buSzPct val="95000"/>
              <a:buFont typeface="Wingdings" pitchFamily="2" charset="2"/>
              <a:buChar char="p"/>
            </a:pPr>
            <a:r>
              <a:rPr kumimoji="0" lang="zh-TW" altLang="en-US" sz="2200" dirty="0" smtClean="0">
                <a:latin typeface="標楷體" pitchFamily="65" charset="-120"/>
                <a:ea typeface="標楷體" pitchFamily="65" charset="-120"/>
              </a:rPr>
              <a:t>第十二</a:t>
            </a:r>
            <a:r>
              <a:rPr kumimoji="0" lang="zh-TW" altLang="en-US" sz="2200" dirty="0">
                <a:latin typeface="標楷體" pitchFamily="65" charset="-120"/>
                <a:ea typeface="標楷體" pitchFamily="65" charset="-120"/>
              </a:rPr>
              <a:t>條</a:t>
            </a:r>
            <a:r>
              <a:rPr kumimoji="0" lang="en-US" altLang="zh-TW" sz="2200" dirty="0">
                <a:latin typeface="標楷體" pitchFamily="65" charset="-120"/>
                <a:ea typeface="標楷體" pitchFamily="65" charset="-120"/>
              </a:rPr>
              <a:t>-</a:t>
            </a:r>
            <a:r>
              <a:rPr kumimoji="0" lang="zh-TW" altLang="en-US" sz="2200" dirty="0">
                <a:latin typeface="標楷體" pitchFamily="65" charset="-120"/>
                <a:ea typeface="標楷體" pitchFamily="65" charset="-120"/>
              </a:rPr>
              <a:t> 保健與家庭</a:t>
            </a:r>
            <a:r>
              <a:rPr kumimoji="0" lang="zh-TW" altLang="en-US" sz="2200" dirty="0" smtClean="0">
                <a:latin typeface="標楷體" pitchFamily="65" charset="-120"/>
                <a:ea typeface="標楷體" pitchFamily="65" charset="-120"/>
              </a:rPr>
              <a:t>計畫</a:t>
            </a:r>
            <a:endParaRPr kumimoji="0" lang="en-US" altLang="zh-TW" sz="2200" dirty="0">
              <a:latin typeface="標楷體" pitchFamily="65" charset="-120"/>
              <a:ea typeface="標楷體" pitchFamily="65" charset="-120"/>
            </a:endParaRPr>
          </a:p>
          <a:p>
            <a:pPr eaLnBrk="1" hangingPunct="1">
              <a:spcBef>
                <a:spcPct val="20000"/>
              </a:spcBef>
              <a:buClr>
                <a:srgbClr val="0BD0D9"/>
              </a:buClr>
              <a:buSzPct val="95000"/>
              <a:buFont typeface="Wingdings" pitchFamily="2" charset="2"/>
              <a:buChar char="p"/>
            </a:pPr>
            <a:r>
              <a:rPr kumimoji="0" lang="zh-TW" altLang="en-US" sz="2200" dirty="0">
                <a:latin typeface="標楷體" pitchFamily="65" charset="-120"/>
                <a:ea typeface="標楷體" pitchFamily="65" charset="-120"/>
              </a:rPr>
              <a:t>第十三條</a:t>
            </a:r>
            <a:r>
              <a:rPr kumimoji="0" lang="en-US" altLang="zh-TW" sz="2200" dirty="0">
                <a:latin typeface="標楷體" pitchFamily="65" charset="-120"/>
                <a:ea typeface="標楷體" pitchFamily="65" charset="-120"/>
              </a:rPr>
              <a:t>- </a:t>
            </a:r>
            <a:r>
              <a:rPr kumimoji="0" lang="zh-TW" altLang="en-US" sz="2200" dirty="0">
                <a:latin typeface="標楷體" pitchFamily="65" charset="-120"/>
                <a:ea typeface="標楷體" pitchFamily="65" charset="-120"/>
              </a:rPr>
              <a:t>經濟與社會福利</a:t>
            </a:r>
            <a:endParaRPr kumimoji="0" lang="en-US" altLang="zh-TW" sz="2200" dirty="0">
              <a:latin typeface="標楷體" pitchFamily="65" charset="-120"/>
              <a:ea typeface="標楷體" pitchFamily="65" charset="-120"/>
            </a:endParaRPr>
          </a:p>
          <a:p>
            <a:pPr eaLnBrk="1" hangingPunct="1">
              <a:spcBef>
                <a:spcPct val="20000"/>
              </a:spcBef>
              <a:buClr>
                <a:srgbClr val="0BD0D9"/>
              </a:buClr>
              <a:buSzPct val="95000"/>
              <a:buFont typeface="Wingdings" pitchFamily="2" charset="2"/>
              <a:buChar char="p"/>
            </a:pPr>
            <a:r>
              <a:rPr kumimoji="0" lang="zh-TW" altLang="en-US" sz="2200" dirty="0">
                <a:latin typeface="標楷體" pitchFamily="65" charset="-120"/>
                <a:ea typeface="標楷體" pitchFamily="65" charset="-120"/>
              </a:rPr>
              <a:t>第十四條</a:t>
            </a:r>
            <a:r>
              <a:rPr kumimoji="0" lang="en-US" altLang="zh-TW" sz="2200" dirty="0">
                <a:latin typeface="標楷體" pitchFamily="65" charset="-120"/>
                <a:ea typeface="標楷體" pitchFamily="65" charset="-120"/>
              </a:rPr>
              <a:t>- </a:t>
            </a:r>
            <a:r>
              <a:rPr kumimoji="0" lang="zh-TW" altLang="en-US" sz="2200" dirty="0">
                <a:latin typeface="標楷體" pitchFamily="65" charset="-120"/>
                <a:ea typeface="標楷體" pitchFamily="65" charset="-120"/>
              </a:rPr>
              <a:t>農村</a:t>
            </a:r>
            <a:r>
              <a:rPr kumimoji="0" lang="en-US" altLang="zh-TW" sz="2200" dirty="0">
                <a:latin typeface="標楷體" pitchFamily="65" charset="-120"/>
                <a:ea typeface="標楷體" pitchFamily="65" charset="-120"/>
              </a:rPr>
              <a:t>(rural)</a:t>
            </a:r>
            <a:r>
              <a:rPr kumimoji="0" lang="zh-TW" altLang="en-US" sz="2200" dirty="0" smtClean="0">
                <a:latin typeface="標楷體" pitchFamily="65" charset="-120"/>
                <a:ea typeface="標楷體" pitchFamily="65" charset="-120"/>
              </a:rPr>
              <a:t>婦女</a:t>
            </a:r>
            <a:endParaRPr kumimoji="0" lang="en-US" altLang="zh-TW" sz="2200" dirty="0">
              <a:latin typeface="標楷體" pitchFamily="65" charset="-120"/>
              <a:ea typeface="標楷體" pitchFamily="65" charset="-120"/>
            </a:endParaRPr>
          </a:p>
        </p:txBody>
      </p:sp>
      <p:sp>
        <p:nvSpPr>
          <p:cNvPr id="2" name="矩形 1"/>
          <p:cNvSpPr/>
          <p:nvPr/>
        </p:nvSpPr>
        <p:spPr>
          <a:xfrm>
            <a:off x="235425" y="4601220"/>
            <a:ext cx="5332889" cy="1348061"/>
          </a:xfrm>
          <a:prstGeom prst="rect">
            <a:avLst/>
          </a:prstGeom>
        </p:spPr>
        <p:txBody>
          <a:bodyPr wrap="square">
            <a:spAutoFit/>
          </a:bodyPr>
          <a:lstStyle/>
          <a:p>
            <a:pPr marL="342900" lvl="0" indent="-342900">
              <a:spcBef>
                <a:spcPct val="20000"/>
              </a:spcBef>
              <a:buFont typeface="Wingdings" pitchFamily="2" charset="2"/>
              <a:buChar char="p"/>
            </a:pPr>
            <a:r>
              <a:rPr lang="zh-TW" altLang="en-US" sz="2400" dirty="0">
                <a:solidFill>
                  <a:prstClr val="black"/>
                </a:solidFill>
                <a:latin typeface="標楷體" pitchFamily="65" charset="-120"/>
                <a:ea typeface="標楷體" pitchFamily="65" charset="-120"/>
              </a:rPr>
              <a:t>第七條</a:t>
            </a:r>
            <a:r>
              <a:rPr lang="en-US" altLang="zh-TW" sz="2400" dirty="0">
                <a:solidFill>
                  <a:prstClr val="black"/>
                </a:solidFill>
                <a:latin typeface="標楷體" pitchFamily="65" charset="-120"/>
                <a:ea typeface="標楷體" pitchFamily="65" charset="-120"/>
              </a:rPr>
              <a:t>-</a:t>
            </a:r>
            <a:r>
              <a:rPr lang="zh-TW" altLang="en-US" sz="2400" dirty="0">
                <a:solidFill>
                  <a:prstClr val="black"/>
                </a:solidFill>
                <a:latin typeface="標楷體" pitchFamily="65" charset="-120"/>
                <a:ea typeface="標楷體" pitchFamily="65" charset="-120"/>
              </a:rPr>
              <a:t>公共與政治生活</a:t>
            </a:r>
            <a:endParaRPr lang="en-US" altLang="zh-TW" sz="2400" dirty="0">
              <a:solidFill>
                <a:prstClr val="black"/>
              </a:solidFill>
              <a:latin typeface="標楷體" pitchFamily="65" charset="-120"/>
              <a:ea typeface="標楷體" pitchFamily="65" charset="-120"/>
            </a:endParaRPr>
          </a:p>
          <a:p>
            <a:pPr marL="342900" lvl="0" indent="-342900">
              <a:spcBef>
                <a:spcPct val="20000"/>
              </a:spcBef>
              <a:buFont typeface="Wingdings" pitchFamily="2" charset="2"/>
              <a:buChar char="p"/>
            </a:pPr>
            <a:r>
              <a:rPr lang="zh-TW" altLang="en-US" sz="2400" dirty="0">
                <a:solidFill>
                  <a:prstClr val="black"/>
                </a:solidFill>
                <a:latin typeface="標楷體" pitchFamily="65" charset="-120"/>
                <a:ea typeface="標楷體" pitchFamily="65" charset="-120"/>
              </a:rPr>
              <a:t>第八條</a:t>
            </a:r>
            <a:r>
              <a:rPr lang="en-US" altLang="zh-TW" sz="2400" dirty="0">
                <a:solidFill>
                  <a:prstClr val="black"/>
                </a:solidFill>
                <a:latin typeface="標楷體" pitchFamily="65" charset="-120"/>
                <a:ea typeface="標楷體" pitchFamily="65" charset="-120"/>
              </a:rPr>
              <a:t>-</a:t>
            </a:r>
            <a:r>
              <a:rPr lang="zh-TW" altLang="en-US" sz="2400" dirty="0">
                <a:solidFill>
                  <a:prstClr val="black"/>
                </a:solidFill>
                <a:latin typeface="標楷體" pitchFamily="65" charset="-120"/>
                <a:ea typeface="標楷體" pitchFamily="65" charset="-120"/>
              </a:rPr>
              <a:t>國際參與</a:t>
            </a:r>
            <a:endParaRPr lang="en-US" altLang="zh-TW" sz="2400" dirty="0">
              <a:solidFill>
                <a:prstClr val="black"/>
              </a:solidFill>
              <a:latin typeface="標楷體" pitchFamily="65" charset="-120"/>
              <a:ea typeface="標楷體" pitchFamily="65" charset="-120"/>
            </a:endParaRPr>
          </a:p>
          <a:p>
            <a:pPr marL="342900" lvl="0" indent="-342900">
              <a:spcBef>
                <a:spcPct val="20000"/>
              </a:spcBef>
              <a:buFont typeface="Wingdings" pitchFamily="2" charset="2"/>
              <a:buChar char="p"/>
            </a:pPr>
            <a:r>
              <a:rPr lang="zh-TW" altLang="en-US" sz="2400" dirty="0">
                <a:solidFill>
                  <a:prstClr val="black"/>
                </a:solidFill>
                <a:latin typeface="標楷體" pitchFamily="65" charset="-120"/>
                <a:ea typeface="標楷體" pitchFamily="65" charset="-120"/>
              </a:rPr>
              <a:t>第九條</a:t>
            </a:r>
            <a:r>
              <a:rPr lang="en-US" altLang="zh-TW" sz="2400" dirty="0">
                <a:solidFill>
                  <a:prstClr val="black"/>
                </a:solidFill>
                <a:latin typeface="標楷體" pitchFamily="65" charset="-120"/>
                <a:ea typeface="標楷體" pitchFamily="65" charset="-120"/>
              </a:rPr>
              <a:t>-</a:t>
            </a:r>
            <a:r>
              <a:rPr lang="zh-TW" altLang="en-US" sz="2400" dirty="0" smtClean="0">
                <a:solidFill>
                  <a:prstClr val="black"/>
                </a:solidFill>
                <a:latin typeface="標楷體" pitchFamily="65" charset="-120"/>
                <a:ea typeface="標楷體" pitchFamily="65" charset="-120"/>
              </a:rPr>
              <a:t>國籍</a:t>
            </a:r>
            <a:endParaRPr lang="en-US" altLang="zh-TW" sz="2400" dirty="0">
              <a:solidFill>
                <a:prstClr val="black"/>
              </a:solidFill>
              <a:latin typeface="標楷體" pitchFamily="65" charset="-120"/>
              <a:ea typeface="標楷體" pitchFamily="65" charset="-120"/>
            </a:endParaRPr>
          </a:p>
        </p:txBody>
      </p:sp>
      <p:sp>
        <p:nvSpPr>
          <p:cNvPr id="3" name="矩形 2"/>
          <p:cNvSpPr/>
          <p:nvPr/>
        </p:nvSpPr>
        <p:spPr>
          <a:xfrm>
            <a:off x="6628342" y="4777824"/>
            <a:ext cx="5585485" cy="837152"/>
          </a:xfrm>
          <a:prstGeom prst="rect">
            <a:avLst/>
          </a:prstGeom>
        </p:spPr>
        <p:txBody>
          <a:bodyPr wrap="square">
            <a:spAutoFit/>
          </a:bodyPr>
          <a:lstStyle/>
          <a:p>
            <a:pPr lvl="0">
              <a:spcBef>
                <a:spcPct val="20000"/>
              </a:spcBef>
              <a:buClr>
                <a:srgbClr val="0BD0D9"/>
              </a:buClr>
              <a:buSzPct val="95000"/>
              <a:buFont typeface="Wingdings" pitchFamily="2" charset="2"/>
              <a:buChar char="p"/>
            </a:pPr>
            <a:r>
              <a:rPr lang="zh-TW" altLang="en-US" sz="2200" dirty="0">
                <a:solidFill>
                  <a:prstClr val="black"/>
                </a:solidFill>
                <a:latin typeface="標楷體" pitchFamily="65" charset="-120"/>
                <a:ea typeface="標楷體" pitchFamily="65" charset="-120"/>
              </a:rPr>
              <a:t>第十五條</a:t>
            </a:r>
            <a:r>
              <a:rPr lang="en-US" altLang="zh-TW" sz="2200" dirty="0">
                <a:solidFill>
                  <a:prstClr val="black"/>
                </a:solidFill>
                <a:latin typeface="標楷體" pitchFamily="65" charset="-120"/>
                <a:ea typeface="標楷體" pitchFamily="65" charset="-120"/>
              </a:rPr>
              <a:t>- </a:t>
            </a:r>
            <a:r>
              <a:rPr lang="zh-TW" altLang="en-US" sz="2200" dirty="0">
                <a:solidFill>
                  <a:prstClr val="black"/>
                </a:solidFill>
                <a:latin typeface="標楷體" pitchFamily="65" charset="-120"/>
                <a:ea typeface="標楷體" pitchFamily="65" charset="-120"/>
              </a:rPr>
              <a:t>法律前人人平等</a:t>
            </a:r>
            <a:endParaRPr lang="en-US" altLang="zh-TW" sz="2200" dirty="0">
              <a:solidFill>
                <a:prstClr val="black"/>
              </a:solidFill>
              <a:latin typeface="標楷體" pitchFamily="65" charset="-120"/>
              <a:ea typeface="標楷體" pitchFamily="65" charset="-120"/>
            </a:endParaRPr>
          </a:p>
          <a:p>
            <a:pPr lvl="0">
              <a:spcBef>
                <a:spcPct val="20000"/>
              </a:spcBef>
              <a:buClr>
                <a:srgbClr val="0BD0D9"/>
              </a:buClr>
              <a:buSzPct val="95000"/>
              <a:buFont typeface="Wingdings" pitchFamily="2" charset="2"/>
              <a:buChar char="p"/>
            </a:pPr>
            <a:r>
              <a:rPr lang="zh-TW" altLang="en-US" sz="2200" dirty="0">
                <a:solidFill>
                  <a:prstClr val="black"/>
                </a:solidFill>
                <a:latin typeface="標楷體" pitchFamily="65" charset="-120"/>
                <a:ea typeface="標楷體" pitchFamily="65" charset="-120"/>
              </a:rPr>
              <a:t>第十六條</a:t>
            </a:r>
            <a:r>
              <a:rPr lang="en-US" altLang="zh-TW" sz="2200" dirty="0">
                <a:solidFill>
                  <a:prstClr val="black"/>
                </a:solidFill>
                <a:latin typeface="標楷體" pitchFamily="65" charset="-120"/>
                <a:ea typeface="標楷體" pitchFamily="65" charset="-120"/>
              </a:rPr>
              <a:t>- </a:t>
            </a:r>
            <a:r>
              <a:rPr lang="zh-TW" altLang="en-US" sz="2200" dirty="0">
                <a:solidFill>
                  <a:prstClr val="black"/>
                </a:solidFill>
                <a:latin typeface="標楷體" pitchFamily="65" charset="-120"/>
                <a:ea typeface="標楷體" pitchFamily="65" charset="-120"/>
              </a:rPr>
              <a:t>婚姻與家庭法 </a:t>
            </a:r>
          </a:p>
        </p:txBody>
      </p:sp>
      <p:sp>
        <p:nvSpPr>
          <p:cNvPr id="5" name="文字方塊 4"/>
          <p:cNvSpPr txBox="1"/>
          <p:nvPr/>
        </p:nvSpPr>
        <p:spPr>
          <a:xfrm>
            <a:off x="246840" y="1772817"/>
            <a:ext cx="10949141" cy="278537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nSpc>
                <a:spcPts val="4200"/>
              </a:lnSpc>
              <a:buFont typeface="Wingdings" pitchFamily="2" charset="2"/>
              <a:buChar char="p"/>
            </a:pPr>
            <a:r>
              <a:rPr lang="zh-TW" altLang="en-US" sz="2800" dirty="0">
                <a:latin typeface="標楷體" pitchFamily="65" charset="-120"/>
                <a:ea typeface="標楷體" pitchFamily="65" charset="-120"/>
              </a:rPr>
              <a:t>第二部份</a:t>
            </a:r>
            <a:r>
              <a:rPr lang="en-US" altLang="zh-TW" sz="2800" dirty="0">
                <a:latin typeface="標楷體" pitchFamily="65" charset="-120"/>
                <a:ea typeface="標楷體" pitchFamily="65" charset="-120"/>
              </a:rPr>
              <a:t>(§7-§9)</a:t>
            </a:r>
            <a:r>
              <a:rPr lang="zh-TW" altLang="en-US" sz="2800" dirty="0" smtClean="0">
                <a:latin typeface="標楷體" pitchFamily="65" charset="-120"/>
                <a:ea typeface="標楷體" pitchFamily="65" charset="-120"/>
              </a:rPr>
              <a:t>：</a:t>
            </a:r>
            <a:endParaRPr lang="en-US" altLang="zh-TW" sz="2800" dirty="0">
              <a:latin typeface="標楷體" pitchFamily="65" charset="-120"/>
              <a:ea typeface="標楷體" pitchFamily="65" charset="-120"/>
            </a:endParaRPr>
          </a:p>
          <a:p>
            <a:pPr marL="727075" indent="-457200">
              <a:lnSpc>
                <a:spcPts val="4200"/>
              </a:lnSpc>
              <a:buFont typeface="Wingdings" panose="05000000000000000000" pitchFamily="2" charset="2"/>
              <a:buChar char="l"/>
            </a:pPr>
            <a:r>
              <a:rPr lang="zh-TW" altLang="en-US" sz="2800" dirty="0" smtClean="0">
                <a:latin typeface="標楷體" pitchFamily="65" charset="-120"/>
                <a:ea typeface="標楷體" pitchFamily="65" charset="-120"/>
              </a:rPr>
              <a:t>保障婦女在政治和公共事務的權利。</a:t>
            </a:r>
            <a:endParaRPr lang="en-US" altLang="zh-TW" sz="2800" dirty="0" smtClean="0">
              <a:latin typeface="標楷體" pitchFamily="65" charset="-120"/>
              <a:ea typeface="標楷體" pitchFamily="65" charset="-120"/>
            </a:endParaRPr>
          </a:p>
          <a:p>
            <a:pPr marL="727075" indent="-457200">
              <a:lnSpc>
                <a:spcPts val="4200"/>
              </a:lnSpc>
              <a:buFont typeface="Wingdings" panose="05000000000000000000" pitchFamily="2" charset="2"/>
              <a:buChar char="l"/>
            </a:pPr>
            <a:r>
              <a:rPr lang="zh-TW" altLang="en-US" sz="2800" dirty="0" smtClean="0">
                <a:latin typeface="標楷體" pitchFamily="65" charset="-120"/>
                <a:ea typeface="標楷體" pitchFamily="65" charset="-120"/>
              </a:rPr>
              <a:t>女性</a:t>
            </a:r>
            <a:r>
              <a:rPr lang="zh-TW" altLang="en-US" sz="2800" dirty="0">
                <a:latin typeface="標楷體" pitchFamily="65" charset="-120"/>
                <a:ea typeface="標楷體" pitchFamily="65" charset="-120"/>
              </a:rPr>
              <a:t>的選舉與</a:t>
            </a:r>
            <a:r>
              <a:rPr lang="zh-TW" altLang="en-US" sz="2800" dirty="0" smtClean="0">
                <a:latin typeface="標楷體" pitchFamily="65" charset="-120"/>
                <a:ea typeface="標楷體" pitchFamily="65" charset="-120"/>
              </a:rPr>
              <a:t>被選舉權。</a:t>
            </a:r>
            <a:endParaRPr lang="en-US" altLang="zh-TW" sz="2800" dirty="0" smtClean="0">
              <a:latin typeface="標楷體" pitchFamily="65" charset="-120"/>
              <a:ea typeface="標楷體" pitchFamily="65" charset="-120"/>
            </a:endParaRPr>
          </a:p>
          <a:p>
            <a:pPr marL="727075" indent="-457200">
              <a:lnSpc>
                <a:spcPts val="4200"/>
              </a:lnSpc>
              <a:buFont typeface="Wingdings" panose="05000000000000000000" pitchFamily="2" charset="2"/>
              <a:buChar char="l"/>
            </a:pPr>
            <a:r>
              <a:rPr lang="zh-TW" altLang="en-US" sz="2800" dirty="0" smtClean="0">
                <a:latin typeface="標楷體" pitchFamily="65" charset="-120"/>
                <a:ea typeface="標楷體" pitchFamily="65" charset="-120"/>
              </a:rPr>
              <a:t>女性</a:t>
            </a:r>
            <a:r>
              <a:rPr lang="zh-TW" altLang="en-US" sz="2800" dirty="0">
                <a:latin typeface="標楷體" pitchFamily="65" charset="-120"/>
                <a:ea typeface="標楷體" pitchFamily="65" charset="-120"/>
              </a:rPr>
              <a:t>有權代表國家參與國際</a:t>
            </a:r>
            <a:r>
              <a:rPr lang="zh-TW" altLang="en-US" sz="2800" dirty="0" smtClean="0">
                <a:latin typeface="標楷體" pitchFamily="65" charset="-120"/>
                <a:ea typeface="標楷體" pitchFamily="65" charset="-120"/>
              </a:rPr>
              <a:t>會議。</a:t>
            </a:r>
            <a:endParaRPr lang="en-US" altLang="zh-TW" sz="2800" dirty="0" smtClean="0">
              <a:latin typeface="標楷體" pitchFamily="65" charset="-120"/>
              <a:ea typeface="標楷體" pitchFamily="65" charset="-120"/>
            </a:endParaRPr>
          </a:p>
          <a:p>
            <a:pPr marL="727075" indent="-457200">
              <a:lnSpc>
                <a:spcPts val="4200"/>
              </a:lnSpc>
              <a:buFont typeface="Wingdings" panose="05000000000000000000" pitchFamily="2" charset="2"/>
              <a:buChar char="l"/>
            </a:pPr>
            <a:r>
              <a:rPr lang="zh-TW" altLang="en-US" sz="2800" dirty="0" smtClean="0">
                <a:latin typeface="標楷體" pitchFamily="65" charset="-120"/>
                <a:ea typeface="標楷體" pitchFamily="65" charset="-120"/>
              </a:rPr>
              <a:t>在</a:t>
            </a:r>
            <a:r>
              <a:rPr lang="zh-TW" altLang="en-US" sz="2800" dirty="0">
                <a:latin typeface="標楷體" pitchFamily="65" charset="-120"/>
                <a:ea typeface="標楷體" pitchFamily="65" charset="-120"/>
              </a:rPr>
              <a:t>子女的國籍方面，女性應有平等權利</a:t>
            </a:r>
            <a:r>
              <a:rPr lang="zh-TW" altLang="en-US" sz="2800" dirty="0" smtClean="0">
                <a:latin typeface="標楷體" pitchFamily="65" charset="-120"/>
                <a:ea typeface="標楷體" pitchFamily="65" charset="-120"/>
              </a:rPr>
              <a:t>。</a:t>
            </a:r>
            <a:endParaRPr lang="zh-TW" altLang="en-US" sz="2800" dirty="0">
              <a:latin typeface="標楷體" pitchFamily="65" charset="-120"/>
              <a:ea typeface="標楷體" pitchFamily="65" charset="-120"/>
            </a:endParaRPr>
          </a:p>
        </p:txBody>
      </p:sp>
      <p:sp>
        <p:nvSpPr>
          <p:cNvPr id="8" name="圓角矩形 7"/>
          <p:cNvSpPr/>
          <p:nvPr/>
        </p:nvSpPr>
        <p:spPr>
          <a:xfrm>
            <a:off x="235424" y="4549058"/>
            <a:ext cx="4900469" cy="1400222"/>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330709047"/>
      </p:ext>
    </p:extLst>
  </p:cSld>
  <p:clrMapOvr>
    <a:masterClrMapping/>
  </p:clrMapOvr>
  <mc:AlternateContent xmlns:mc="http://schemas.openxmlformats.org/markup-compatibility/2006" xmlns:p14="http://schemas.microsoft.com/office/powerpoint/2010/main">
    <mc:Choice Requires="p14">
      <p:transition>
        <p14:switch dir="r"/>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粉紅流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粉紅流線</Template>
  <TotalTime>1046</TotalTime>
  <Words>1726</Words>
  <Application>Microsoft Office PowerPoint</Application>
  <PresentationFormat>自訂</PresentationFormat>
  <Paragraphs>206</Paragraphs>
  <Slides>40</Slides>
  <Notes>10</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40</vt:i4>
      </vt:variant>
    </vt:vector>
  </HeadingPairs>
  <TitlesOfParts>
    <vt:vector size="42" baseType="lpstr">
      <vt:lpstr>粉紅流線</vt:lpstr>
      <vt:lpstr>Acrobat Document</vt:lpstr>
      <vt:lpstr>如何將國際法融入到在地服務--以CEDAW公約為例</vt:lpstr>
      <vt:lpstr>PowerPoint 簡報</vt:lpstr>
      <vt:lpstr>CEDAW婦女的人權公約</vt:lpstr>
      <vt:lpstr>CEDAW任擇議定書 </vt:lpstr>
      <vt:lpstr>CEDAW在台灣 </vt:lpstr>
      <vt:lpstr> 公約「施行法了沒?」  CEDAW施行法的通過  </vt:lpstr>
      <vt:lpstr>施行法做甚麼? </vt:lpstr>
      <vt:lpstr>CEDAW 主條文 (1/4)</vt:lpstr>
      <vt:lpstr>CEDAW主條文 (2/4)</vt:lpstr>
      <vt:lpstr>CEDAW主條文 (3/4)</vt:lpstr>
      <vt:lpstr>CEDAW主條文 (4/4)</vt:lpstr>
      <vt:lpstr>CEDAW的主要精神</vt:lpstr>
      <vt:lpstr>CEDAW社區宣導發想</vt:lpstr>
      <vt:lpstr>取個中文名</vt:lpstr>
      <vt:lpstr>CEDAW社區宣導Slogan</vt:lpstr>
      <vt:lpstr>2014年『消除歧視  終止暴力』 --『聽女人心聲，講女人權益』希朵公約社區宣導</vt:lpstr>
      <vt:lpstr>PowerPoint 簡報</vt:lpstr>
      <vt:lpstr>PowerPoint 簡報</vt:lpstr>
      <vt:lpstr>希朵抱枕-要「抱」不要「暴」</vt:lpstr>
      <vt:lpstr>PowerPoint 簡報</vt:lpstr>
      <vt:lpstr>希朵下午茶Part Ⅱ— 『厝來大小事。作伙來關心』</vt:lpstr>
      <vt:lpstr>厝內中， 充滿著大大小小事， 好像平等又不平等！</vt:lpstr>
      <vt:lpstr>厝內ㄟ康窺有幾種???</vt:lpstr>
      <vt:lpstr>查甫人照顧厝內人ㄟ故事</vt:lpstr>
      <vt:lpstr>查甫人照顧厝內人ㄟ故事</vt:lpstr>
      <vt:lpstr>PowerPoint 簡報</vt:lpstr>
      <vt:lpstr>鼓勵男性參與照顧工作</vt:lpstr>
      <vt:lpstr>PowerPoint 簡報</vt:lpstr>
      <vt:lpstr>PowerPoint 簡報</vt:lpstr>
      <vt:lpstr>希朵下午茶PART Ⅲ 『社區大小事，鬥陣來關心』</vt:lpstr>
      <vt:lpstr>PowerPoint 簡報</vt:lpstr>
      <vt:lpstr>婦女走入社區參與</vt:lpstr>
      <vt:lpstr>在地婦女參與公共事務的故事</vt:lpstr>
      <vt:lpstr>高雄市性別平等(希朵)標章</vt:lpstr>
      <vt:lpstr>2017繼續宣導</vt:lpstr>
      <vt:lpstr>高雄市希朵社區宣導中公私關係</vt:lpstr>
      <vt:lpstr>高雄市滿天星婦女聯盟與地方政府</vt:lpstr>
      <vt:lpstr>高雄市滿天星婦女聯盟與地方政府</vt:lpstr>
      <vt:lpstr>PowerPoint 簡報</vt:lpstr>
      <vt:lpstr>PowerPoint 簡報</vt:lpstr>
    </vt:vector>
  </TitlesOfParts>
  <Company>GOH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2018年度策劃會</dc:title>
  <dc:creator>王玥好</dc:creator>
  <cp:lastModifiedBy>goh073</cp:lastModifiedBy>
  <cp:revision>46</cp:revision>
  <dcterms:created xsi:type="dcterms:W3CDTF">2017-09-20T04:05:15Z</dcterms:created>
  <dcterms:modified xsi:type="dcterms:W3CDTF">2017-12-12T03:52:22Z</dcterms:modified>
</cp:coreProperties>
</file>