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16"/>
  </p:notesMasterIdLst>
  <p:sldIdLst>
    <p:sldId id="256" r:id="rId2"/>
    <p:sldId id="257" r:id="rId3"/>
    <p:sldId id="260" r:id="rId4"/>
    <p:sldId id="263" r:id="rId5"/>
    <p:sldId id="265" r:id="rId6"/>
    <p:sldId id="266" r:id="rId7"/>
    <p:sldId id="267" r:id="rId8"/>
    <p:sldId id="264" r:id="rId9"/>
    <p:sldId id="258" r:id="rId10"/>
    <p:sldId id="262" r:id="rId11"/>
    <p:sldId id="259" r:id="rId12"/>
    <p:sldId id="270" r:id="rId13"/>
    <p:sldId id="261" r:id="rId14"/>
    <p:sldId id="268" r:id="rId15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7373"/>
    <a:srgbClr val="DC9090"/>
  </p:clrMru>
</p:presentationPr>
</file>

<file path=ppt/tableStyles.xml><?xml version="1.0" encoding="utf-8"?>
<a:tblStyleLst xmlns:a="http://schemas.openxmlformats.org/drawingml/2006/main" def="{5C22544A-7EE6-4342-B048-85BDC9FD1C3A}">
  <a:tblStyle styleId="{5DA37D80-6434-44D0-A028-1B22A696006F}" styleName="淺色樣式 3 - 輔色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8FB837D-C827-4EFA-A057-4D05807E0F7C}" styleName="佈景主題樣式 1 - 輔色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77" autoAdjust="0"/>
    <p:restoredTop sz="94660"/>
  </p:normalViewPr>
  <p:slideViewPr>
    <p:cSldViewPr>
      <p:cViewPr varScale="1">
        <p:scale>
          <a:sx n="101" d="100"/>
          <a:sy n="101" d="100"/>
        </p:scale>
        <p:origin x="-2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4996F8-7742-4106-A741-56B6307C0F3A}" type="datetimeFigureOut">
              <a:rPr lang="zh-TW" altLang="en-US" smtClean="0"/>
              <a:pPr/>
              <a:t>2019/3/19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C82DE2-51EB-4172-AACF-AFACAB228B29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C82DE2-51EB-4172-AACF-AFACAB228B29}" type="slidenum">
              <a:rPr lang="zh-TW" altLang="en-US" smtClean="0"/>
              <a:pPr/>
              <a:t>2</a:t>
            </a:fld>
            <a:endParaRPr lang="zh-TW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標題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28" name="日期版面配置區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FFD2A84B-C218-42D3-81A3-CDCB359C1BB0}" type="datetimeFigureOut">
              <a:rPr lang="zh-TW" altLang="en-US" smtClean="0"/>
              <a:pPr/>
              <a:t>2019/3/19</a:t>
            </a:fld>
            <a:endParaRPr lang="zh-TW" altLang="en-US"/>
          </a:p>
        </p:txBody>
      </p:sp>
      <p:sp>
        <p:nvSpPr>
          <p:cNvPr id="17" name="頁尾版面配置區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線接點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直線接點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直線接點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線接點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線接點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直線接點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橢圓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橢圓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橢圓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橢圓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橢圓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投影片編號版面配置區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C621173-BD4C-411C-B908-4B15F7CF76A6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2A84B-C218-42D3-81A3-CDCB359C1BB0}" type="datetimeFigureOut">
              <a:rPr lang="zh-TW" altLang="en-US" smtClean="0"/>
              <a:pPr/>
              <a:t>2019/3/19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21173-BD4C-411C-B908-4B15F7CF76A6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2A84B-C218-42D3-81A3-CDCB359C1BB0}" type="datetimeFigureOut">
              <a:rPr lang="zh-TW" altLang="en-US" smtClean="0"/>
              <a:pPr/>
              <a:t>2019/3/19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21173-BD4C-411C-B908-4B15F7CF76A6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8" name="內容版面配置區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FD2A84B-C218-42D3-81A3-CDCB359C1BB0}" type="datetimeFigureOut">
              <a:rPr lang="zh-TW" altLang="en-US" smtClean="0"/>
              <a:pPr/>
              <a:t>2019/3/19</a:t>
            </a:fld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C621173-BD4C-411C-B908-4B15F7CF76A6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0" name="頁尾版面配置區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FFD2A84B-C218-42D3-81A3-CDCB359C1BB0}" type="datetimeFigureOut">
              <a:rPr lang="zh-TW" altLang="en-US" smtClean="0"/>
              <a:pPr/>
              <a:t>2019/3/19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線接點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線接點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線接點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線接點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直線接點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橢圓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橢圓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橢圓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橢圓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橢圓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線接點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C621173-BD4C-411C-B908-4B15F7CF76A6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2A84B-C218-42D3-81A3-CDCB359C1BB0}" type="datetimeFigureOut">
              <a:rPr lang="zh-TW" altLang="en-US" smtClean="0"/>
              <a:pPr/>
              <a:t>2019/3/19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21173-BD4C-411C-B908-4B15F7CF76A6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9" name="內容版面配置區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2A84B-C218-42D3-81A3-CDCB359C1BB0}" type="datetimeFigureOut">
              <a:rPr lang="zh-TW" altLang="en-US" smtClean="0"/>
              <a:pPr/>
              <a:t>2019/3/19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21173-BD4C-411C-B908-4B15F7CF76A6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3" name="內容版面配置區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14" name="文字版面配置區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FD2A84B-C218-42D3-81A3-CDCB359C1BB0}" type="datetimeFigureOut">
              <a:rPr lang="zh-TW" altLang="en-US" smtClean="0"/>
              <a:pPr/>
              <a:t>2019/3/19</a:t>
            </a:fld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C621173-BD4C-411C-B908-4B15F7CF76A6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2A84B-C218-42D3-81A3-CDCB359C1BB0}" type="datetimeFigureOut">
              <a:rPr lang="zh-TW" altLang="en-US" smtClean="0"/>
              <a:pPr/>
              <a:t>2019/3/19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21173-BD4C-411C-B908-4B15F7CF76A6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線接點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8" name="直線接點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線接點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線接點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線接點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橢圓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內容版面配置區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21" name="日期版面配置區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FD2A84B-C218-42D3-81A3-CDCB359C1BB0}" type="datetimeFigureOut">
              <a:rPr lang="zh-TW" altLang="en-US" smtClean="0"/>
              <a:pPr/>
              <a:t>2019/3/19</a:t>
            </a:fld>
            <a:endParaRPr lang="zh-TW" altLang="en-US"/>
          </a:p>
        </p:txBody>
      </p:sp>
      <p:sp>
        <p:nvSpPr>
          <p:cNvPr id="22" name="投影片編號版面配置區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C621173-BD4C-411C-B908-4B15F7CF76A6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23" name="頁尾版面配置區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線接點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橢圓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10" name="直線接點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線接點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直線接點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線接點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版面配置區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FD2A84B-C218-42D3-81A3-CDCB359C1BB0}" type="datetimeFigureOut">
              <a:rPr lang="zh-TW" altLang="en-US" smtClean="0"/>
              <a:pPr/>
              <a:t>2019/3/19</a:t>
            </a:fld>
            <a:endParaRPr lang="zh-TW" altLang="en-US"/>
          </a:p>
        </p:txBody>
      </p:sp>
      <p:sp>
        <p:nvSpPr>
          <p:cNvPr id="18" name="投影片編號版面配置區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C621173-BD4C-411C-B908-4B15F7CF76A6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21" name="頁尾版面配置區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線接點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標題版面配置區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3" name="文字版面配置區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14" name="日期版面配置區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FD2A84B-C218-42D3-81A3-CDCB359C1BB0}" type="datetimeFigureOut">
              <a:rPr lang="zh-TW" altLang="en-US" smtClean="0"/>
              <a:pPr/>
              <a:t>2019/3/19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7" name="直線接點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直線接點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線接點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橢圓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C621173-BD4C-411C-B908-4B15F7CF76A6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47664" y="1268760"/>
            <a:ext cx="7740352" cy="2258366"/>
          </a:xfrm>
        </p:spPr>
        <p:txBody>
          <a:bodyPr>
            <a:noAutofit/>
          </a:bodyPr>
          <a:lstStyle/>
          <a:p>
            <a:r>
              <a:rPr lang="zh-TW" altLang="en-US" sz="9600" b="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/>
            </a:r>
            <a:br>
              <a:rPr lang="zh-TW" altLang="en-US" sz="9600" b="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華康方圓體W7" pitchFamily="81" charset="-120"/>
                <a:ea typeface="華康方圓體W7" pitchFamily="81" charset="-120"/>
              </a:rPr>
            </a:br>
            <a:r>
              <a:rPr lang="zh-TW" altLang="en-US" sz="7000" b="0" dirty="0" smtClean="0">
                <a:solidFill>
                  <a:srgbClr val="0070C0"/>
                </a:solidFill>
                <a:latin typeface="華康方圓體W7" pitchFamily="81" charset="-120"/>
                <a:ea typeface="華康方圓體W7" pitchFamily="81" charset="-120"/>
              </a:rPr>
              <a:t>安置服務的事故</a:t>
            </a:r>
            <a:r>
              <a:rPr lang="en-US" altLang="zh-TW" sz="7000" b="0" dirty="0" smtClean="0">
                <a:solidFill>
                  <a:srgbClr val="0070C0"/>
                </a:solidFill>
                <a:latin typeface="華康方圓體W7" pitchFamily="81" charset="-120"/>
                <a:ea typeface="華康方圓體W7" pitchFamily="81" charset="-120"/>
              </a:rPr>
              <a:t/>
            </a:r>
            <a:br>
              <a:rPr lang="en-US" altLang="zh-TW" sz="7000" b="0" dirty="0" smtClean="0">
                <a:solidFill>
                  <a:srgbClr val="0070C0"/>
                </a:solidFill>
                <a:latin typeface="華康方圓體W7" pitchFamily="81" charset="-120"/>
                <a:ea typeface="華康方圓體W7" pitchFamily="81" charset="-120"/>
              </a:rPr>
            </a:br>
            <a:r>
              <a:rPr lang="zh-TW" altLang="en-US" sz="7000" b="0" dirty="0" smtClean="0">
                <a:solidFill>
                  <a:srgbClr val="0070C0"/>
                </a:solidFill>
                <a:latin typeface="華康方圓體W7" pitchFamily="81" charset="-120"/>
                <a:ea typeface="華康方圓體W7" pitchFamily="81" charset="-120"/>
              </a:rPr>
              <a:t>    預防及處理</a:t>
            </a:r>
            <a:endParaRPr lang="zh-TW" altLang="en-US" sz="7000" b="0" dirty="0">
              <a:solidFill>
                <a:srgbClr val="0070C0"/>
              </a:solidFill>
              <a:latin typeface="華康方圓體W7" pitchFamily="81" charset="-120"/>
              <a:ea typeface="華康方圓體W7" pitchFamily="81" charset="-12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5993905"/>
            <a:ext cx="6949280" cy="864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 descr="ç¸éåç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629662">
            <a:off x="5090573" y="4277470"/>
            <a:ext cx="2161415" cy="1445447"/>
          </a:xfrm>
          <a:prstGeom prst="rect">
            <a:avLst/>
          </a:prstGeom>
          <a:noFill/>
        </p:spPr>
      </p:pic>
      <p:pic>
        <p:nvPicPr>
          <p:cNvPr id="7" name="Picture 4" descr="ç¸éåç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4149080"/>
            <a:ext cx="2161415" cy="1445447"/>
          </a:xfrm>
          <a:prstGeom prst="rect">
            <a:avLst/>
          </a:prstGeom>
          <a:noFill/>
        </p:spPr>
      </p:pic>
      <p:pic>
        <p:nvPicPr>
          <p:cNvPr id="8" name="Picture 4" descr="ç¸éåç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19450">
            <a:off x="5516024" y="3987208"/>
            <a:ext cx="2161415" cy="1445447"/>
          </a:xfrm>
          <a:prstGeom prst="rect">
            <a:avLst/>
          </a:prstGeom>
          <a:noFill/>
        </p:spPr>
      </p:pic>
      <p:pic>
        <p:nvPicPr>
          <p:cNvPr id="9" name="Picture 4" descr="ç¸éåç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950614">
            <a:off x="5808377" y="3912614"/>
            <a:ext cx="2161415" cy="1445447"/>
          </a:xfrm>
          <a:prstGeom prst="rect">
            <a:avLst/>
          </a:prstGeom>
          <a:noFill/>
        </p:spPr>
      </p:pic>
      <p:pic>
        <p:nvPicPr>
          <p:cNvPr id="10" name="Picture 4" descr="ç¸éåç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6840">
            <a:off x="6081926" y="3928540"/>
            <a:ext cx="2161415" cy="1445447"/>
          </a:xfrm>
          <a:prstGeom prst="rect">
            <a:avLst/>
          </a:prstGeom>
          <a:noFill/>
        </p:spPr>
      </p:pic>
      <p:pic>
        <p:nvPicPr>
          <p:cNvPr id="11" name="Picture 5" descr="U:\LOGO圖檔\logo+慈懷垂直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16416" y="116632"/>
            <a:ext cx="712093" cy="770869"/>
          </a:xfrm>
          <a:prstGeom prst="rect">
            <a:avLst/>
          </a:prstGeom>
          <a:noFill/>
        </p:spPr>
      </p:pic>
      <p:sp>
        <p:nvSpPr>
          <p:cNvPr id="12" name="標題 1"/>
          <p:cNvSpPr txBox="1">
            <a:spLocks/>
          </p:cNvSpPr>
          <p:nvPr/>
        </p:nvSpPr>
        <p:spPr>
          <a:xfrm>
            <a:off x="2339752" y="5373216"/>
            <a:ext cx="2520280" cy="728102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600" i="0" u="none" strike="noStrike" kern="1200" cap="small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華康方圓體W7" pitchFamily="81" charset="-120"/>
                <a:ea typeface="華康方圓體W7" pitchFamily="81" charset="-120"/>
                <a:cs typeface="+mj-cs"/>
              </a:rPr>
              <a:t>主講人</a:t>
            </a:r>
            <a:r>
              <a:rPr kumimoji="0" lang="en-US" altLang="zh-TW" sz="1600" i="0" u="none" strike="noStrike" kern="1200" cap="small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華康方圓體W7" pitchFamily="81" charset="-120"/>
                <a:ea typeface="華康方圓體W7" pitchFamily="81" charset="-120"/>
                <a:cs typeface="+mj-cs"/>
              </a:rPr>
              <a:t>:</a:t>
            </a:r>
            <a:r>
              <a:rPr kumimoji="0" lang="zh-TW" altLang="en-US" sz="1600" i="0" u="none" strike="noStrike" kern="1200" cap="small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華康方圓體W7" pitchFamily="81" charset="-120"/>
                <a:ea typeface="華康方圓體W7" pitchFamily="81" charset="-120"/>
                <a:cs typeface="+mj-cs"/>
              </a:rPr>
              <a:t>胡碧雲 執行長</a:t>
            </a:r>
            <a:endParaRPr kumimoji="0" lang="en-US" altLang="zh-TW" sz="1600" i="0" u="none" strike="noStrike" kern="1200" cap="small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華康方圓體W7" pitchFamily="81" charset="-120"/>
              <a:ea typeface="華康方圓體W7" pitchFamily="81" charset="-120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1600" cap="small" dirty="0" smtClean="0">
                <a:solidFill>
                  <a:srgbClr val="7030A0"/>
                </a:solidFill>
                <a:latin typeface="華康方圓體W7" pitchFamily="81" charset="-120"/>
                <a:ea typeface="華康方圓體W7" pitchFamily="81" charset="-120"/>
                <a:cs typeface="+mj-cs"/>
              </a:rPr>
              <a:t>日期</a:t>
            </a:r>
            <a:r>
              <a:rPr lang="en-US" altLang="zh-TW" sz="1600" cap="small" dirty="0" smtClean="0">
                <a:solidFill>
                  <a:srgbClr val="7030A0"/>
                </a:solidFill>
                <a:latin typeface="華康方圓體W7" pitchFamily="81" charset="-120"/>
                <a:ea typeface="華康方圓體W7" pitchFamily="81" charset="-120"/>
                <a:cs typeface="+mj-cs"/>
              </a:rPr>
              <a:t>:108</a:t>
            </a:r>
            <a:r>
              <a:rPr lang="zh-TW" altLang="en-US" sz="1600" cap="small" dirty="0" smtClean="0">
                <a:solidFill>
                  <a:srgbClr val="7030A0"/>
                </a:solidFill>
                <a:latin typeface="華康方圓體W7" pitchFamily="81" charset="-120"/>
                <a:ea typeface="華康方圓體W7" pitchFamily="81" charset="-120"/>
                <a:cs typeface="+mj-cs"/>
              </a:rPr>
              <a:t>年</a:t>
            </a:r>
            <a:r>
              <a:rPr lang="en-US" altLang="zh-TW" sz="1600" cap="small" dirty="0" smtClean="0">
                <a:solidFill>
                  <a:srgbClr val="7030A0"/>
                </a:solidFill>
                <a:latin typeface="華康方圓體W7" pitchFamily="81" charset="-120"/>
                <a:ea typeface="華康方圓體W7" pitchFamily="81" charset="-120"/>
                <a:cs typeface="+mj-cs"/>
              </a:rPr>
              <a:t>4</a:t>
            </a:r>
            <a:r>
              <a:rPr lang="zh-TW" altLang="en-US" sz="1600" cap="small" dirty="0" smtClean="0">
                <a:solidFill>
                  <a:srgbClr val="7030A0"/>
                </a:solidFill>
                <a:latin typeface="華康方圓體W7" pitchFamily="81" charset="-120"/>
                <a:ea typeface="華康方圓體W7" pitchFamily="81" charset="-120"/>
                <a:cs typeface="+mj-cs"/>
              </a:rPr>
              <a:t> </a:t>
            </a:r>
            <a:r>
              <a:rPr lang="zh-TW" altLang="en-US" sz="1600" cap="small" dirty="0" smtClean="0">
                <a:solidFill>
                  <a:srgbClr val="7030A0"/>
                </a:solidFill>
                <a:latin typeface="華康方圓體W7" pitchFamily="81" charset="-120"/>
                <a:ea typeface="華康方圓體W7" pitchFamily="81" charset="-120"/>
                <a:cs typeface="+mj-cs"/>
              </a:rPr>
              <a:t>月 </a:t>
            </a:r>
            <a:r>
              <a:rPr lang="en-US" altLang="zh-TW" sz="1600" cap="small" dirty="0" smtClean="0">
                <a:solidFill>
                  <a:srgbClr val="7030A0"/>
                </a:solidFill>
                <a:latin typeface="華康方圓體W7" pitchFamily="81" charset="-120"/>
                <a:ea typeface="華康方圓體W7" pitchFamily="81" charset="-120"/>
                <a:cs typeface="+mj-cs"/>
              </a:rPr>
              <a:t>11</a:t>
            </a:r>
            <a:r>
              <a:rPr lang="zh-TW" altLang="en-US" sz="1600" cap="small" dirty="0" smtClean="0">
                <a:solidFill>
                  <a:srgbClr val="7030A0"/>
                </a:solidFill>
                <a:latin typeface="華康方圓體W7" pitchFamily="81" charset="-120"/>
                <a:ea typeface="華康方圓體W7" pitchFamily="81" charset="-120"/>
                <a:cs typeface="+mj-cs"/>
              </a:rPr>
              <a:t>日</a:t>
            </a:r>
            <a:endParaRPr kumimoji="0" lang="en-US" altLang="zh-TW" sz="1600" i="0" u="none" strike="noStrike" kern="1200" cap="small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華康方圓體W7" pitchFamily="81" charset="-120"/>
              <a:ea typeface="華康方圓體W7" pitchFamily="81" charset="-120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600" i="0" u="none" strike="noStrike" kern="1200" cap="small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華康方圓體W7" pitchFamily="81" charset="-120"/>
              <a:ea typeface="華康方圓體W7" pitchFamily="81" charset="-120"/>
              <a:cs typeface="+mj-cs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115616" y="1988840"/>
            <a:ext cx="7704856" cy="1808222"/>
          </a:xfrm>
        </p:spPr>
        <p:txBody>
          <a:bodyPr>
            <a:noAutofit/>
          </a:bodyPr>
          <a:lstStyle/>
          <a:p>
            <a:r>
              <a:rPr lang="zh-TW" altLang="en-US" sz="54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dobe Gothic Std B" pitchFamily="34" charset="-128"/>
                <a:ea typeface="華康方圓體W7" pitchFamily="81" charset="-120"/>
              </a:rPr>
              <a:t>叁、建立預警機制、      </a:t>
            </a:r>
            <a:r>
              <a:rPr lang="en-US" altLang="zh-TW" sz="54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dobe Gothic Std B" pitchFamily="34" charset="-128"/>
                <a:ea typeface="華康方圓體W7" pitchFamily="81" charset="-120"/>
              </a:rPr>
              <a:t/>
            </a:r>
            <a:br>
              <a:rPr lang="en-US" altLang="zh-TW" sz="54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dobe Gothic Std B" pitchFamily="34" charset="-128"/>
                <a:ea typeface="華康方圓體W7" pitchFamily="81" charset="-120"/>
              </a:rPr>
            </a:br>
            <a:r>
              <a:rPr lang="zh-TW" altLang="en-US" sz="54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dobe Gothic Std B" pitchFamily="34" charset="-128"/>
                <a:ea typeface="華康方圓體W7" pitchFamily="81" charset="-120"/>
              </a:rPr>
              <a:t>         網絡合作與預防措施</a:t>
            </a:r>
            <a:endParaRPr lang="zh-TW" altLang="en-US" sz="5400" b="0" dirty="0">
              <a:solidFill>
                <a:schemeClr val="tx1">
                  <a:lumMod val="65000"/>
                  <a:lumOff val="35000"/>
                </a:schemeClr>
              </a:solidFill>
              <a:latin typeface="Adobe Gothic Std B" pitchFamily="34" charset="-128"/>
              <a:ea typeface="華康方圓體W7" pitchFamily="81" charset="-120"/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115616" y="2636912"/>
            <a:ext cx="7396336" cy="1016134"/>
          </a:xfrm>
        </p:spPr>
        <p:txBody>
          <a:bodyPr>
            <a:noAutofit/>
          </a:bodyPr>
          <a:lstStyle/>
          <a:p>
            <a:r>
              <a:rPr lang="zh-TW" altLang="en-US" sz="54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肆、安置服務</a:t>
            </a:r>
            <a:r>
              <a:rPr lang="en-US" altLang="zh-TW" sz="54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/>
            </a:r>
            <a:br>
              <a:rPr lang="en-US" altLang="zh-TW" sz="54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</a:br>
            <a:r>
              <a:rPr lang="zh-TW" altLang="en-US" sz="54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   人身安全與福利措施</a:t>
            </a:r>
            <a:endParaRPr lang="zh-TW" altLang="en-US" sz="5400" b="0" dirty="0">
              <a:solidFill>
                <a:schemeClr val="tx1">
                  <a:lumMod val="65000"/>
                  <a:lumOff val="35000"/>
                </a:schemeClr>
              </a:solidFill>
              <a:latin typeface="華康方圓體W7" pitchFamily="81" charset="-120"/>
              <a:ea typeface="華康方圓體W7" pitchFamily="81" charset="-120"/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55576" y="332656"/>
            <a:ext cx="8388424" cy="5833070"/>
          </a:xfrm>
        </p:spPr>
        <p:txBody>
          <a:bodyPr>
            <a:noAutofit/>
          </a:bodyPr>
          <a:lstStyle/>
          <a:p>
            <a:pPr marL="342900" indent="-3429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lphaUcPeriod"/>
            </a:pPr>
            <a:r>
              <a:rPr lang="zh-TW" altLang="en-US" sz="26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人力資源招募、任用、開發、培訓、人事資料管理等事項。</a:t>
            </a:r>
            <a:endParaRPr lang="en-US" altLang="zh-TW" sz="2600" b="0" dirty="0" smtClean="0">
              <a:solidFill>
                <a:schemeClr val="tx1">
                  <a:lumMod val="65000"/>
                  <a:lumOff val="35000"/>
                </a:schemeClr>
              </a:solidFill>
              <a:latin typeface="華康方圓體W7" pitchFamily="81" charset="-120"/>
              <a:ea typeface="華康方圓體W7" pitchFamily="81" charset="-120"/>
            </a:endParaRPr>
          </a:p>
          <a:p>
            <a:pPr marL="342900" indent="-3429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lphaUcPeriod"/>
            </a:pPr>
            <a:r>
              <a:rPr lang="zh-TW" altLang="en-US" sz="26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員工聘任安全查核事項</a:t>
            </a:r>
            <a:r>
              <a:rPr lang="en-US" altLang="zh-TW" sz="26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:</a:t>
            </a:r>
            <a:r>
              <a:rPr lang="zh-TW" altLang="en-US" sz="26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性侵害犯罪加害者登記查核、性騷擾防制專線及登錄查核及其他相關查核等事項。</a:t>
            </a:r>
            <a:endParaRPr lang="en-US" altLang="zh-TW" sz="2600" b="0" dirty="0" smtClean="0">
              <a:solidFill>
                <a:schemeClr val="tx1">
                  <a:lumMod val="65000"/>
                  <a:lumOff val="35000"/>
                </a:schemeClr>
              </a:solidFill>
              <a:latin typeface="華康方圓體W7" pitchFamily="81" charset="-120"/>
              <a:ea typeface="華康方圓體W7" pitchFamily="81" charset="-120"/>
            </a:endParaRPr>
          </a:p>
          <a:p>
            <a:pPr marL="342900" indent="-3429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lphaUcPeriod"/>
            </a:pPr>
            <a:r>
              <a:rPr lang="zh-TW" altLang="en-US" sz="26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員工聘任前健康檢查、廚工及員工年度健康檢查及健康管理等事項。</a:t>
            </a:r>
            <a:endParaRPr lang="en-US" altLang="zh-TW" sz="2600" b="0" dirty="0" smtClean="0">
              <a:solidFill>
                <a:schemeClr val="tx1">
                  <a:lumMod val="65000"/>
                  <a:lumOff val="35000"/>
                </a:schemeClr>
              </a:solidFill>
              <a:latin typeface="華康方圓體W7" pitchFamily="81" charset="-120"/>
              <a:ea typeface="華康方圓體W7" pitchFamily="81" charset="-120"/>
            </a:endParaRPr>
          </a:p>
          <a:p>
            <a:pPr marL="342900" indent="-3429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lphaUcPeriod"/>
            </a:pPr>
            <a:r>
              <a:rPr lang="zh-TW" altLang="en-US" sz="26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特約醫療院所資源連結與簽約、建制醫療就醫流程等事項。</a:t>
            </a:r>
            <a:endParaRPr lang="en-US" altLang="zh-TW" sz="2600" b="0" dirty="0" smtClean="0">
              <a:solidFill>
                <a:schemeClr val="tx1">
                  <a:lumMod val="65000"/>
                  <a:lumOff val="35000"/>
                </a:schemeClr>
              </a:solidFill>
              <a:latin typeface="華康方圓體W7" pitchFamily="81" charset="-120"/>
              <a:ea typeface="華康方圓體W7" pitchFamily="81" charset="-120"/>
            </a:endParaRPr>
          </a:p>
          <a:p>
            <a:pPr marL="342900" indent="-3429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lphaUcPeriod"/>
            </a:pPr>
            <a:r>
              <a:rPr lang="zh-TW" altLang="en-US" sz="26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促進職場性別平等、就業服務平等及權益保障等事項。</a:t>
            </a:r>
            <a:endParaRPr lang="en-US" altLang="zh-TW" sz="2600" b="0" dirty="0" smtClean="0">
              <a:solidFill>
                <a:schemeClr val="tx1">
                  <a:lumMod val="65000"/>
                  <a:lumOff val="35000"/>
                </a:schemeClr>
              </a:solidFill>
              <a:latin typeface="華康方圓體W7" pitchFamily="81" charset="-120"/>
              <a:ea typeface="華康方圓體W7" pitchFamily="81" charset="-120"/>
            </a:endParaRPr>
          </a:p>
          <a:p>
            <a:pPr marL="342900" indent="-3429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lphaUcPeriod"/>
            </a:pPr>
            <a:r>
              <a:rPr lang="zh-TW" altLang="en-US" sz="26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員工勞保、健保、勞退或相關保險等事項。</a:t>
            </a:r>
            <a:endParaRPr lang="en-US" altLang="zh-TW" sz="2600" b="0" dirty="0" smtClean="0">
              <a:solidFill>
                <a:schemeClr val="tx1">
                  <a:lumMod val="65000"/>
                  <a:lumOff val="35000"/>
                </a:schemeClr>
              </a:solidFill>
              <a:latin typeface="華康方圓體W7" pitchFamily="81" charset="-120"/>
              <a:ea typeface="華康方圓體W7" pitchFamily="81" charset="-120"/>
            </a:endParaRPr>
          </a:p>
          <a:p>
            <a:pPr marL="342900" indent="-3429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lphaUcPeriod"/>
            </a:pPr>
            <a:r>
              <a:rPr lang="zh-TW" altLang="en-US" sz="26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員工年度特休假核算、請休假、加班等差勤資料編製與管理事項。</a:t>
            </a:r>
            <a:endParaRPr lang="en-US" altLang="zh-TW" sz="2600" b="0" dirty="0" smtClean="0">
              <a:solidFill>
                <a:schemeClr val="tx1">
                  <a:lumMod val="65000"/>
                  <a:lumOff val="35000"/>
                </a:schemeClr>
              </a:solidFill>
              <a:latin typeface="華康方圓體W7" pitchFamily="81" charset="-120"/>
              <a:ea typeface="華康方圓體W7" pitchFamily="81" charset="-120"/>
            </a:endParaRPr>
          </a:p>
          <a:p>
            <a:pPr marL="342900" indent="-3429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lphaUcPeriod"/>
            </a:pPr>
            <a:r>
              <a:rPr lang="zh-TW" altLang="en-US" sz="26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員工福利服務關懷或團體自強活動等事項。</a:t>
            </a:r>
            <a:endParaRPr lang="zh-TW" altLang="en-US" sz="2600" b="0" dirty="0">
              <a:solidFill>
                <a:schemeClr val="tx1">
                  <a:lumMod val="65000"/>
                  <a:lumOff val="35000"/>
                </a:schemeClr>
              </a:solidFill>
              <a:latin typeface="華康方圓體W7" pitchFamily="81" charset="-120"/>
              <a:ea typeface="華康方圓體W7" pitchFamily="81" charset="-120"/>
            </a:endParaRPr>
          </a:p>
        </p:txBody>
      </p:sp>
      <p:pic>
        <p:nvPicPr>
          <p:cNvPr id="4" name="Picture 5" descr="U:\LOGO圖檔\logo+慈懷垂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16416" y="5949280"/>
            <a:ext cx="712093" cy="7708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115616" y="692696"/>
            <a:ext cx="7812360" cy="1800200"/>
          </a:xfrm>
        </p:spPr>
        <p:txBody>
          <a:bodyPr>
            <a:noAutofit/>
          </a:bodyPr>
          <a:lstStyle/>
          <a:p>
            <a:r>
              <a:rPr lang="zh-TW" altLang="en-US" sz="54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伍、實例研討</a:t>
            </a:r>
            <a:r>
              <a:rPr lang="en-US" altLang="zh-TW" sz="54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:</a:t>
            </a:r>
            <a:br>
              <a:rPr lang="en-US" altLang="zh-TW" sz="54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</a:br>
            <a:r>
              <a:rPr lang="zh-TW" altLang="en-US" sz="54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  事故處理、追蹤與紀錄</a:t>
            </a:r>
            <a:endParaRPr lang="zh-TW" altLang="en-US" sz="5400" b="0" dirty="0">
              <a:solidFill>
                <a:schemeClr val="tx1">
                  <a:lumMod val="65000"/>
                  <a:lumOff val="35000"/>
                </a:schemeClr>
              </a:solidFill>
              <a:latin typeface="華康方圓體W7" pitchFamily="81" charset="-120"/>
              <a:ea typeface="華康方圓體W7" pitchFamily="81" charset="-120"/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2699792" y="2780928"/>
            <a:ext cx="3672408" cy="1371600"/>
          </a:xfrm>
        </p:spPr>
        <p:txBody>
          <a:bodyPr>
            <a:normAutofit/>
          </a:bodyPr>
          <a:lstStyle/>
          <a:p>
            <a:r>
              <a:rPr lang="zh-TW" altLang="en-US" sz="4000" dirty="0" smtClean="0">
                <a:solidFill>
                  <a:srgbClr val="0070C0"/>
                </a:solidFill>
                <a:latin typeface="華康方圓體W7" pitchFamily="81" charset="-120"/>
                <a:ea typeface="華康方圓體W7" pitchFamily="81" charset="-120"/>
              </a:rPr>
              <a:t>討論與分享</a:t>
            </a:r>
            <a:r>
              <a:rPr lang="en-US" altLang="zh-TW" sz="4000" dirty="0" smtClean="0">
                <a:solidFill>
                  <a:srgbClr val="0070C0"/>
                </a:solidFill>
                <a:latin typeface="華康方圓體W7" pitchFamily="81" charset="-120"/>
                <a:ea typeface="華康方圓體W7" pitchFamily="81" charset="-120"/>
              </a:rPr>
              <a:t>~</a:t>
            </a:r>
          </a:p>
          <a:p>
            <a:endParaRPr lang="zh-TW" altLang="en-US" sz="4000" b="0" dirty="0">
              <a:solidFill>
                <a:srgbClr val="7030A0"/>
              </a:solidFill>
              <a:latin typeface="華康方圓體W7" pitchFamily="81" charset="-120"/>
              <a:ea typeface="華康方圓體W7" pitchFamily="81" charset="-120"/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4149080"/>
            <a:ext cx="2016224" cy="2032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516216" y="2708920"/>
            <a:ext cx="2160240" cy="2181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644008" y="4509120"/>
            <a:ext cx="2160240" cy="2188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23388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1763688" y="404664"/>
            <a:ext cx="70567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方圓體W7" pitchFamily="81" charset="-120"/>
                <a:ea typeface="華康方圓體W7" pitchFamily="81" charset="-120"/>
              </a:rPr>
              <a:t>每一個孩子都是最珍貴的，</a:t>
            </a:r>
            <a:r>
              <a:rPr lang="en-US" altLang="zh-TW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方圓體W7" pitchFamily="81" charset="-120"/>
                <a:ea typeface="華康方圓體W7" pitchFamily="81" charset="-120"/>
              </a:rPr>
              <a:t/>
            </a:r>
            <a:br>
              <a:rPr lang="en-US" altLang="zh-TW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方圓體W7" pitchFamily="81" charset="-120"/>
                <a:ea typeface="華康方圓體W7" pitchFamily="81" charset="-120"/>
              </a:rPr>
            </a:br>
            <a:r>
              <a:rPr lang="zh-TW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方圓體W7" pitchFamily="81" charset="-120"/>
                <a:ea typeface="華康方圓體W7" pitchFamily="81" charset="-120"/>
              </a:rPr>
              <a:t>沒有任何一個孩子應該被放棄。</a:t>
            </a:r>
            <a:r>
              <a:rPr lang="en-US" altLang="zh-TW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方圓體W7" pitchFamily="81" charset="-120"/>
                <a:ea typeface="華康方圓體W7" pitchFamily="81" charset="-120"/>
              </a:rPr>
              <a:t/>
            </a:r>
            <a:br>
              <a:rPr lang="en-US" altLang="zh-TW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方圓體W7" pitchFamily="81" charset="-120"/>
                <a:ea typeface="華康方圓體W7" pitchFamily="81" charset="-120"/>
              </a:rPr>
            </a:br>
            <a:r>
              <a:rPr lang="zh-TW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方圓體W7" pitchFamily="81" charset="-120"/>
                <a:ea typeface="華康方圓體W7" pitchFamily="81" charset="-120"/>
              </a:rPr>
              <a:t/>
            </a:r>
            <a:br>
              <a:rPr lang="zh-TW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方圓體W7" pitchFamily="81" charset="-120"/>
                <a:ea typeface="華康方圓體W7" pitchFamily="81" charset="-120"/>
              </a:rPr>
            </a:br>
            <a:r>
              <a:rPr lang="zh-TW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方圓體W7" pitchFamily="81" charset="-120"/>
                <a:ea typeface="華康方圓體W7" pitchFamily="81" charset="-120"/>
              </a:rPr>
              <a:t>陪伴</a:t>
            </a:r>
            <a:r>
              <a:rPr lang="en-US" altLang="zh-TW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方圓體W7" pitchFamily="81" charset="-120"/>
                <a:ea typeface="華康方圓體W7" pitchFamily="81" charset="-120"/>
              </a:rPr>
              <a:t/>
            </a:r>
            <a:br>
              <a:rPr lang="en-US" altLang="zh-TW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方圓體W7" pitchFamily="81" charset="-120"/>
                <a:ea typeface="華康方圓體W7" pitchFamily="81" charset="-120"/>
              </a:rPr>
            </a:br>
            <a:r>
              <a:rPr lang="zh-TW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方圓體W7" pitchFamily="81" charset="-120"/>
                <a:ea typeface="華康方圓體W7" pitchFamily="81" charset="-120"/>
              </a:rPr>
              <a:t>讓這些孩子的生命長出力量與勇氣 。</a:t>
            </a:r>
            <a:endParaRPr lang="zh-TW" altLang="en-US" sz="2400" dirty="0">
              <a:solidFill>
                <a:schemeClr val="bg1"/>
              </a:solidFill>
              <a:latin typeface="華康方圓體W7" pitchFamily="81" charset="-120"/>
              <a:ea typeface="華康方圓體W7" pitchFamily="81" charset="-120"/>
            </a:endParaRPr>
          </a:p>
        </p:txBody>
      </p:sp>
      <p:sp>
        <p:nvSpPr>
          <p:cNvPr id="8" name="標題 1"/>
          <p:cNvSpPr txBox="1">
            <a:spLocks/>
          </p:cNvSpPr>
          <p:nvPr/>
        </p:nvSpPr>
        <p:spPr>
          <a:xfrm>
            <a:off x="4860032" y="2996952"/>
            <a:ext cx="4536504" cy="872118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i="0" u="none" strike="noStrike" kern="1200" cap="small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華康方圓體W7" pitchFamily="81" charset="-120"/>
                <a:ea typeface="華康方圓體W7" pitchFamily="81" charset="-120"/>
                <a:cs typeface="+mj-cs"/>
              </a:rPr>
              <a:t>謝 謝 聆 聽 </a:t>
            </a:r>
            <a:endParaRPr kumimoji="0" lang="zh-TW" altLang="en-US" sz="3200" i="0" u="none" strike="noStrike" kern="1200" cap="small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華康方圓體W7" pitchFamily="81" charset="-120"/>
              <a:ea typeface="華康方圓體W7" pitchFamily="81" charset="-120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ç¸éåç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4933644"/>
            <a:ext cx="2349784" cy="1924356"/>
          </a:xfrm>
          <a:prstGeom prst="rect">
            <a:avLst/>
          </a:prstGeom>
          <a:noFill/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115616" y="1916832"/>
            <a:ext cx="6694512" cy="1944216"/>
          </a:xfrm>
        </p:spPr>
        <p:txBody>
          <a:bodyPr>
            <a:normAutofit fontScale="90000"/>
          </a:bodyPr>
          <a:lstStyle/>
          <a:p>
            <a:r>
              <a:rPr lang="en-US" altLang="zh-TW" sz="6000" dirty="0" smtClean="0"/>
              <a:t/>
            </a:r>
            <a:br>
              <a:rPr lang="en-US" altLang="zh-TW" sz="6000" dirty="0" smtClean="0"/>
            </a:br>
            <a:r>
              <a:rPr lang="zh-TW" altLang="en-US" sz="67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壹、認識安置機構</a:t>
            </a:r>
            <a:r>
              <a:rPr lang="en-US" altLang="zh-TW" sz="67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/>
            </a:r>
            <a:br>
              <a:rPr lang="en-US" altLang="zh-TW" sz="67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</a:br>
            <a:r>
              <a:rPr lang="zh-TW" altLang="en-US" sz="67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         特殊事故</a:t>
            </a:r>
            <a:r>
              <a:rPr lang="en-US" altLang="zh-TW" sz="67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en-US" altLang="zh-TW" sz="67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endParaRPr lang="zh-TW" altLang="en-US" dirty="0"/>
          </a:p>
        </p:txBody>
      </p:sp>
      <p:pic>
        <p:nvPicPr>
          <p:cNvPr id="16389" name="Picture 5" descr="U:\LOGO圖檔\logo+慈懷垂直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16416" y="188640"/>
            <a:ext cx="712093" cy="770869"/>
          </a:xfrm>
          <a:prstGeom prst="rect">
            <a:avLst/>
          </a:prstGeom>
          <a:noFill/>
        </p:spPr>
      </p:pic>
      <p:sp>
        <p:nvSpPr>
          <p:cNvPr id="8" name="雲朵形圖說文字 7"/>
          <p:cNvSpPr/>
          <p:nvPr/>
        </p:nvSpPr>
        <p:spPr>
          <a:xfrm>
            <a:off x="4644008" y="2564904"/>
            <a:ext cx="4248472" cy="3384376"/>
          </a:xfrm>
          <a:prstGeom prst="cloudCallout">
            <a:avLst>
              <a:gd name="adj1" fmla="val -49204"/>
              <a:gd name="adj2" fmla="val 5594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TW" altLang="en-US" b="0" dirty="0" smtClean="0">
                <a:solidFill>
                  <a:srgbClr val="002060"/>
                </a:solidFill>
                <a:latin typeface="華康方圓體W7" pitchFamily="81" charset="-120"/>
                <a:ea typeface="華康方圓體W7" pitchFamily="81" charset="-120"/>
              </a:rPr>
              <a:t>  </a:t>
            </a:r>
            <a:r>
              <a:rPr lang="en-US" altLang="zh-TW" b="0" dirty="0" smtClean="0">
                <a:solidFill>
                  <a:srgbClr val="002060"/>
                </a:solidFill>
                <a:latin typeface="華康方圓體W7" pitchFamily="81" charset="-120"/>
                <a:ea typeface="華康方圓體W7" pitchFamily="81" charset="-120"/>
              </a:rPr>
              <a:t>1.</a:t>
            </a:r>
            <a:r>
              <a:rPr lang="zh-TW" altLang="en-US" b="0" dirty="0" smtClean="0">
                <a:solidFill>
                  <a:srgbClr val="002060"/>
                </a:solidFill>
                <a:latin typeface="華康方圓體W7" pitchFamily="81" charset="-120"/>
                <a:ea typeface="華康方圓體W7" pitchFamily="81" charset="-120"/>
              </a:rPr>
              <a:t>安全事故與意外事故</a:t>
            </a:r>
            <a:endParaRPr lang="en-US" altLang="zh-TW" b="0" dirty="0" smtClean="0">
              <a:solidFill>
                <a:srgbClr val="002060"/>
              </a:solidFill>
              <a:latin typeface="華康方圓體W7" pitchFamily="81" charset="-120"/>
              <a:ea typeface="華康方圓體W7" pitchFamily="81" charset="-120"/>
            </a:endParaRPr>
          </a:p>
          <a:p>
            <a:pPr>
              <a:lnSpc>
                <a:spcPct val="150000"/>
              </a:lnSpc>
            </a:pPr>
            <a:r>
              <a:rPr lang="zh-TW" altLang="en-US" b="0" dirty="0" smtClean="0">
                <a:solidFill>
                  <a:srgbClr val="002060"/>
                </a:solidFill>
                <a:latin typeface="華康方圓體W7" pitchFamily="81" charset="-120"/>
                <a:ea typeface="華康方圓體W7" pitchFamily="81" charset="-120"/>
              </a:rPr>
              <a:t>  </a:t>
            </a:r>
            <a:r>
              <a:rPr lang="en-US" altLang="zh-TW" b="0" dirty="0" smtClean="0">
                <a:solidFill>
                  <a:srgbClr val="002060"/>
                </a:solidFill>
                <a:latin typeface="華康方圓體W7" pitchFamily="81" charset="-120"/>
                <a:ea typeface="華康方圓體W7" pitchFamily="81" charset="-120"/>
              </a:rPr>
              <a:t>2.</a:t>
            </a:r>
            <a:r>
              <a:rPr lang="zh-TW" altLang="en-US" b="0" dirty="0" smtClean="0">
                <a:solidFill>
                  <a:srgbClr val="002060"/>
                </a:solidFill>
                <a:latin typeface="華康方圓體W7" pitchFamily="81" charset="-120"/>
                <a:ea typeface="華康方圓體W7" pitchFamily="81" charset="-120"/>
              </a:rPr>
              <a:t>暴力性侵害事故</a:t>
            </a:r>
            <a:endParaRPr lang="en-US" altLang="zh-TW" b="0" dirty="0" smtClean="0">
              <a:solidFill>
                <a:srgbClr val="002060"/>
              </a:solidFill>
              <a:latin typeface="華康方圓體W7" pitchFamily="81" charset="-120"/>
              <a:ea typeface="華康方圓體W7" pitchFamily="81" charset="-120"/>
            </a:endParaRPr>
          </a:p>
          <a:p>
            <a:pPr>
              <a:lnSpc>
                <a:spcPct val="150000"/>
              </a:lnSpc>
            </a:pPr>
            <a:r>
              <a:rPr lang="zh-TW" altLang="en-US" b="0" dirty="0" smtClean="0">
                <a:solidFill>
                  <a:srgbClr val="002060"/>
                </a:solidFill>
                <a:latin typeface="華康方圓體W7" pitchFamily="81" charset="-120"/>
                <a:ea typeface="華康方圓體W7" pitchFamily="81" charset="-120"/>
              </a:rPr>
              <a:t>  </a:t>
            </a:r>
            <a:r>
              <a:rPr lang="en-US" altLang="zh-TW" b="0" dirty="0" smtClean="0">
                <a:solidFill>
                  <a:srgbClr val="002060"/>
                </a:solidFill>
                <a:latin typeface="華康方圓體W7" pitchFamily="81" charset="-120"/>
                <a:ea typeface="華康方圓體W7" pitchFamily="81" charset="-120"/>
              </a:rPr>
              <a:t>3.</a:t>
            </a:r>
            <a:r>
              <a:rPr lang="zh-TW" altLang="en-US" b="0" dirty="0" smtClean="0">
                <a:solidFill>
                  <a:srgbClr val="002060"/>
                </a:solidFill>
                <a:latin typeface="華康方圓體W7" pitchFamily="81" charset="-120"/>
                <a:ea typeface="華康方圓體W7" pitchFamily="81" charset="-120"/>
              </a:rPr>
              <a:t>感染管控</a:t>
            </a:r>
            <a:endParaRPr lang="en-US" altLang="zh-TW" b="0" dirty="0" smtClean="0">
              <a:solidFill>
                <a:srgbClr val="002060"/>
              </a:solidFill>
              <a:latin typeface="華康方圓體W7" pitchFamily="81" charset="-120"/>
              <a:ea typeface="華康方圓體W7" pitchFamily="81" charset="-120"/>
            </a:endParaRPr>
          </a:p>
          <a:p>
            <a:pPr>
              <a:lnSpc>
                <a:spcPct val="150000"/>
              </a:lnSpc>
            </a:pPr>
            <a:r>
              <a:rPr lang="zh-TW" altLang="en-US" b="0" dirty="0" smtClean="0">
                <a:solidFill>
                  <a:srgbClr val="002060"/>
                </a:solidFill>
                <a:latin typeface="華康方圓體W7" pitchFamily="81" charset="-120"/>
                <a:ea typeface="華康方圓體W7" pitchFamily="81" charset="-120"/>
              </a:rPr>
              <a:t>  </a:t>
            </a:r>
            <a:r>
              <a:rPr lang="en-US" altLang="zh-TW" b="0" dirty="0" smtClean="0">
                <a:solidFill>
                  <a:srgbClr val="002060"/>
                </a:solidFill>
                <a:latin typeface="華康方圓體W7" pitchFamily="81" charset="-120"/>
                <a:ea typeface="華康方圓體W7" pitchFamily="81" charset="-120"/>
              </a:rPr>
              <a:t>4.</a:t>
            </a:r>
            <a:r>
              <a:rPr lang="zh-TW" altLang="en-US" b="0" dirty="0" smtClean="0">
                <a:solidFill>
                  <a:srgbClr val="002060"/>
                </a:solidFill>
                <a:latin typeface="華康方圓體W7" pitchFamily="81" charset="-120"/>
                <a:ea typeface="華康方圓體W7" pitchFamily="81" charset="-120"/>
              </a:rPr>
              <a:t>逾期未歸</a:t>
            </a:r>
            <a:endParaRPr lang="en-US" altLang="zh-TW" b="0" dirty="0" smtClean="0">
              <a:solidFill>
                <a:srgbClr val="002060"/>
              </a:solidFill>
              <a:latin typeface="華康方圓體W7" pitchFamily="81" charset="-120"/>
              <a:ea typeface="華康方圓體W7" pitchFamily="81" charset="-120"/>
            </a:endParaRPr>
          </a:p>
          <a:p>
            <a:pPr>
              <a:lnSpc>
                <a:spcPct val="150000"/>
              </a:lnSpc>
            </a:pPr>
            <a:r>
              <a:rPr lang="zh-TW" altLang="en-US" b="0" dirty="0" smtClean="0">
                <a:solidFill>
                  <a:srgbClr val="002060"/>
                </a:solidFill>
                <a:latin typeface="華康方圓體W7" pitchFamily="81" charset="-120"/>
                <a:ea typeface="華康方圓體W7" pitchFamily="81" charset="-120"/>
              </a:rPr>
              <a:t>  </a:t>
            </a:r>
            <a:r>
              <a:rPr lang="en-US" altLang="zh-TW" b="0" dirty="0" smtClean="0">
                <a:solidFill>
                  <a:srgbClr val="002060"/>
                </a:solidFill>
                <a:latin typeface="華康方圓體W7" pitchFamily="81" charset="-120"/>
                <a:ea typeface="華康方圓體W7" pitchFamily="81" charset="-120"/>
              </a:rPr>
              <a:t>5.</a:t>
            </a:r>
            <a:r>
              <a:rPr lang="zh-TW" altLang="en-US" b="0" dirty="0" smtClean="0">
                <a:solidFill>
                  <a:srgbClr val="002060"/>
                </a:solidFill>
                <a:latin typeface="華康方圓體W7" pitchFamily="81" charset="-120"/>
                <a:ea typeface="華康方圓體W7" pitchFamily="81" charset="-120"/>
              </a:rPr>
              <a:t>強制就醫</a:t>
            </a:r>
            <a:endParaRPr lang="en-US" altLang="zh-TW" b="0" dirty="0" smtClean="0">
              <a:solidFill>
                <a:srgbClr val="002060"/>
              </a:solidFill>
              <a:latin typeface="華康方圓體W7" pitchFamily="81" charset="-120"/>
              <a:ea typeface="華康方圓體W7" pitchFamily="81" charset="-120"/>
            </a:endParaRPr>
          </a:p>
          <a:p>
            <a:pPr>
              <a:lnSpc>
                <a:spcPct val="150000"/>
              </a:lnSpc>
            </a:pPr>
            <a:r>
              <a:rPr lang="zh-TW" altLang="en-US" b="0" dirty="0" smtClean="0">
                <a:solidFill>
                  <a:srgbClr val="002060"/>
                </a:solidFill>
                <a:latin typeface="華康方圓體W7" pitchFamily="81" charset="-120"/>
                <a:ea typeface="華康方圓體W7" pitchFamily="81" charset="-120"/>
              </a:rPr>
              <a:t>  </a:t>
            </a:r>
            <a:r>
              <a:rPr lang="en-US" altLang="zh-TW" b="0" dirty="0" smtClean="0">
                <a:solidFill>
                  <a:srgbClr val="002060"/>
                </a:solidFill>
                <a:latin typeface="華康方圓體W7" pitchFamily="81" charset="-120"/>
                <a:ea typeface="華康方圓體W7" pitchFamily="81" charset="-120"/>
              </a:rPr>
              <a:t>6.</a:t>
            </a:r>
            <a:r>
              <a:rPr lang="zh-TW" altLang="en-US" b="0" dirty="0" smtClean="0">
                <a:solidFill>
                  <a:srgbClr val="002060"/>
                </a:solidFill>
                <a:latin typeface="華康方圓體W7" pitchFamily="81" charset="-120"/>
                <a:ea typeface="華康方圓體W7" pitchFamily="81" charset="-120"/>
              </a:rPr>
              <a:t>食物中毒 </a:t>
            </a:r>
            <a:endParaRPr lang="zh-TW" altLang="en-US" b="0" dirty="0">
              <a:solidFill>
                <a:srgbClr val="002060"/>
              </a:solidFill>
              <a:latin typeface="華康方圓體W7" pitchFamily="81" charset="-120"/>
              <a:ea typeface="華康方圓體W7" pitchFamily="81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03648" y="260648"/>
            <a:ext cx="6624736" cy="944126"/>
          </a:xfrm>
        </p:spPr>
        <p:txBody>
          <a:bodyPr>
            <a:normAutofit fontScale="90000"/>
          </a:bodyPr>
          <a:lstStyle/>
          <a:p>
            <a:r>
              <a:rPr lang="en-US" altLang="zh-TW" sz="4000" b="0" dirty="0" smtClean="0">
                <a:solidFill>
                  <a:srgbClr val="92D050"/>
                </a:solidFill>
                <a:latin typeface="華康方圓體W7" pitchFamily="81" charset="-120"/>
                <a:ea typeface="華康方圓體W7" pitchFamily="81" charset="-120"/>
              </a:rPr>
              <a:t>1.</a:t>
            </a:r>
            <a:r>
              <a:rPr lang="zh-TW" altLang="en-US" sz="6700" b="0" dirty="0" smtClean="0">
                <a:solidFill>
                  <a:srgbClr val="92D050"/>
                </a:solidFill>
                <a:latin typeface="華康方圓體W7" pitchFamily="81" charset="-120"/>
                <a:ea typeface="華康方圓體W7" pitchFamily="81" charset="-120"/>
              </a:rPr>
              <a:t>安全</a:t>
            </a:r>
            <a:r>
              <a:rPr lang="zh-TW" altLang="en-US" sz="4000" b="0" dirty="0" smtClean="0">
                <a:solidFill>
                  <a:srgbClr val="92D050"/>
                </a:solidFill>
                <a:latin typeface="華康方圓體W7" pitchFamily="81" charset="-120"/>
                <a:ea typeface="華康方圓體W7" pitchFamily="81" charset="-120"/>
              </a:rPr>
              <a:t>事故 與</a:t>
            </a:r>
            <a:r>
              <a:rPr lang="zh-TW" altLang="en-US" b="0" dirty="0" smtClean="0">
                <a:solidFill>
                  <a:srgbClr val="92D050"/>
                </a:solidFill>
                <a:latin typeface="華康方圓體W7" pitchFamily="81" charset="-120"/>
                <a:ea typeface="華康方圓體W7" pitchFamily="81" charset="-120"/>
              </a:rPr>
              <a:t> </a:t>
            </a:r>
            <a:r>
              <a:rPr lang="zh-TW" altLang="en-US" sz="6700" b="0" dirty="0" smtClean="0">
                <a:solidFill>
                  <a:srgbClr val="92D050"/>
                </a:solidFill>
                <a:latin typeface="華康方圓體W7" pitchFamily="81" charset="-120"/>
                <a:ea typeface="華康方圓體W7" pitchFamily="81" charset="-120"/>
              </a:rPr>
              <a:t>意外</a:t>
            </a:r>
            <a:r>
              <a:rPr lang="zh-TW" altLang="en-US" sz="4000" b="0" dirty="0" smtClean="0">
                <a:solidFill>
                  <a:srgbClr val="92D050"/>
                </a:solidFill>
                <a:latin typeface="華康方圓體W7" pitchFamily="81" charset="-120"/>
                <a:ea typeface="華康方圓體W7" pitchFamily="81" charset="-120"/>
              </a:rPr>
              <a:t>事故</a:t>
            </a:r>
            <a:endParaRPr lang="zh-TW" altLang="en-US" sz="4000" dirty="0">
              <a:solidFill>
                <a:srgbClr val="92D050"/>
              </a:solidFill>
              <a:latin typeface="華康方圓體W7" pitchFamily="81" charset="-120"/>
              <a:ea typeface="華康方圓體W7" pitchFamily="81" charset="-120"/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2483768" y="1844824"/>
            <a:ext cx="6172200" cy="4467944"/>
          </a:xfrm>
        </p:spPr>
        <p:txBody>
          <a:bodyPr/>
          <a:lstStyle/>
          <a:p>
            <a:r>
              <a:rPr lang="zh-TW" altLang="en-US" dirty="0" smtClean="0">
                <a:latin typeface="華康方圓體W7" pitchFamily="81" charset="-120"/>
                <a:ea typeface="華康方圓體W7" pitchFamily="81" charset="-120"/>
              </a:rPr>
              <a:t>参</a:t>
            </a:r>
            <a:endParaRPr lang="zh-TW" altLang="en-US" dirty="0"/>
          </a:p>
        </p:txBody>
      </p:sp>
      <p:pic>
        <p:nvPicPr>
          <p:cNvPr id="5" name="Picture 5" descr="U:\LOGO圖檔\logo+慈懷垂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44408" y="5949280"/>
            <a:ext cx="712093" cy="770869"/>
          </a:xfrm>
          <a:prstGeom prst="rect">
            <a:avLst/>
          </a:prstGeom>
          <a:noFill/>
        </p:spPr>
      </p:pic>
      <p:sp>
        <p:nvSpPr>
          <p:cNvPr id="6" name="文字版面配置區 2"/>
          <p:cNvSpPr txBox="1">
            <a:spLocks/>
          </p:cNvSpPr>
          <p:nvPr/>
        </p:nvSpPr>
        <p:spPr>
          <a:xfrm>
            <a:off x="899592" y="1268760"/>
            <a:ext cx="8064896" cy="504056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SzPct val="70000"/>
              <a:buFont typeface="+mj-lt"/>
              <a:buAutoNum type="alphaUcPeriod"/>
              <a:tabLst/>
              <a:defRPr/>
            </a:pPr>
            <a:r>
              <a:rPr kumimoji="0" lang="zh-TW" altLang="en-US" sz="2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華康方圓體W7" pitchFamily="81" charset="-120"/>
                <a:ea typeface="華康方圓體W7" pitchFamily="81" charset="-120"/>
              </a:rPr>
              <a:t>規劃及辦理園區整體安全防護措施。</a:t>
            </a:r>
            <a:endParaRPr kumimoji="0" lang="en-US" altLang="zh-TW" sz="260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華康方圓體W7" pitchFamily="81" charset="-120"/>
              <a:ea typeface="華康方圓體W7" pitchFamily="81" charset="-12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SzPct val="70000"/>
              <a:buFont typeface="+mj-lt"/>
              <a:buAutoNum type="alphaUcPeriod"/>
              <a:tabLst/>
              <a:defRPr/>
            </a:pPr>
            <a:r>
              <a:rPr lang="zh-TW" altLang="en-US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規劃及辦理與警察機關之設置警</a:t>
            </a:r>
            <a:r>
              <a:rPr lang="zh-TW" altLang="en-US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民聯防等緊急支援系統。</a:t>
            </a:r>
            <a:endParaRPr lang="en-US" altLang="zh-TW" sz="2600" dirty="0" smtClean="0">
              <a:solidFill>
                <a:schemeClr val="tx1">
                  <a:lumMod val="65000"/>
                  <a:lumOff val="35000"/>
                </a:schemeClr>
              </a:solidFill>
              <a:latin typeface="華康方圓體W7" pitchFamily="81" charset="-120"/>
              <a:ea typeface="華康方圓體W7" pitchFamily="81" charset="-12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SzPct val="70000"/>
              <a:buFont typeface="+mj-lt"/>
              <a:buAutoNum type="alphaUcPeriod"/>
              <a:tabLst/>
              <a:defRPr/>
            </a:pPr>
            <a:r>
              <a:rPr kumimoji="0" lang="zh-TW" altLang="en-US" sz="2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華康方圓體W7" pitchFamily="81" charset="-120"/>
                <a:ea typeface="華康方圓體W7" pitchFamily="81" charset="-120"/>
              </a:rPr>
              <a:t>規劃及</a:t>
            </a:r>
            <a:r>
              <a:rPr lang="zh-TW" altLang="en-US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設</a:t>
            </a:r>
            <a:r>
              <a:rPr kumimoji="0" lang="zh-TW" altLang="en-US" sz="2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華康方圓體W7" pitchFamily="81" charset="-120"/>
                <a:ea typeface="華康方圓體W7" pitchFamily="81" charset="-120"/>
              </a:rPr>
              <a:t>置預防性設施設備</a:t>
            </a:r>
            <a:r>
              <a:rPr kumimoji="0" lang="en-US" altLang="zh-TW" sz="2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華康方圓體W7" pitchFamily="81" charset="-120"/>
                <a:ea typeface="華康方圓體W7" pitchFamily="81" charset="-120"/>
              </a:rPr>
              <a:t>(</a:t>
            </a:r>
            <a:r>
              <a:rPr kumimoji="0" lang="zh-TW" altLang="en-US" sz="2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華康方圓體W7" pitchFamily="81" charset="-120"/>
                <a:ea typeface="華康方圓體W7" pitchFamily="81" charset="-120"/>
              </a:rPr>
              <a:t>空間死角設置監視錄影器材、門禁安全維護感應裝置、探照燈或感應式照明燈等</a:t>
            </a:r>
            <a:r>
              <a:rPr kumimoji="0" lang="en-US" altLang="zh-TW" sz="2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華康方圓體W7" pitchFamily="81" charset="-120"/>
                <a:ea typeface="華康方圓體W7" pitchFamily="81" charset="-120"/>
              </a:rPr>
              <a:t>)</a:t>
            </a:r>
            <a:r>
              <a:rPr kumimoji="0" lang="zh-TW" altLang="en-US" sz="2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華康方圓體W7" pitchFamily="81" charset="-120"/>
                <a:ea typeface="華康方圓體W7" pitchFamily="81" charset="-120"/>
              </a:rPr>
              <a:t>並落實維護管理。</a:t>
            </a:r>
            <a:endParaRPr kumimoji="0" lang="en-US" altLang="zh-TW" sz="260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華康方圓體W7" pitchFamily="81" charset="-120"/>
              <a:ea typeface="華康方圓體W7" pitchFamily="81" charset="-12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SzPct val="70000"/>
              <a:buFont typeface="+mj-lt"/>
              <a:buAutoNum type="alphaUcPeriod"/>
              <a:tabLst/>
              <a:defRPr/>
            </a:pPr>
            <a:r>
              <a:rPr lang="zh-TW" altLang="en-US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規劃、設置及辦理</a:t>
            </a:r>
            <a:r>
              <a:rPr lang="zh-TW" altLang="en-US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相關保全防護、防護窗、防護網、防墜措施等與安全教育宣導。</a:t>
            </a:r>
            <a:endParaRPr lang="en-US" altLang="zh-TW" sz="2600" dirty="0" smtClean="0">
              <a:solidFill>
                <a:schemeClr val="tx1">
                  <a:lumMod val="65000"/>
                  <a:lumOff val="35000"/>
                </a:schemeClr>
              </a:solidFill>
              <a:latin typeface="華康方圓體W7" pitchFamily="81" charset="-120"/>
              <a:ea typeface="華康方圓體W7" pitchFamily="81" charset="-12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SzPct val="70000"/>
              <a:buFont typeface="+mj-lt"/>
              <a:buAutoNum type="alphaUcPeriod"/>
              <a:tabLst/>
              <a:defRPr/>
            </a:pPr>
            <a:r>
              <a:rPr kumimoji="0" lang="zh-TW" altLang="en-US" sz="2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華康方圓體W7" pitchFamily="81" charset="-120"/>
                <a:ea typeface="華康方圓體W7" pitchFamily="81" charset="-120"/>
              </a:rPr>
              <a:t>規畫及設置室內外廣播</a:t>
            </a:r>
            <a:r>
              <a:rPr kumimoji="0" lang="zh-TW" altLang="en-US" sz="2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華康方圓體W7" pitchFamily="81" charset="-120"/>
                <a:ea typeface="華康方圓體W7" pitchFamily="81" charset="-120"/>
              </a:rPr>
              <a:t>及相關設施等系統組合</a:t>
            </a:r>
            <a:r>
              <a:rPr kumimoji="0" lang="en-US" altLang="zh-TW" sz="2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華康方圓體W7" pitchFamily="81" charset="-120"/>
                <a:ea typeface="華康方圓體W7" pitchFamily="81" charset="-120"/>
              </a:rPr>
              <a:t>(</a:t>
            </a:r>
            <a:r>
              <a:rPr kumimoji="0" lang="zh-TW" altLang="en-US" sz="2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華康方圓體W7" pitchFamily="81" charset="-120"/>
                <a:ea typeface="華康方圓體W7" pitchFamily="81" charset="-120"/>
              </a:rPr>
              <a:t>依區域整合配置</a:t>
            </a:r>
            <a:r>
              <a:rPr kumimoji="0" lang="en-US" altLang="zh-TW" sz="2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華康方圓體W7" pitchFamily="81" charset="-120"/>
                <a:ea typeface="華康方圓體W7" pitchFamily="81" charset="-120"/>
              </a:rPr>
              <a:t>)</a:t>
            </a:r>
            <a:r>
              <a:rPr kumimoji="0" lang="zh-TW" altLang="en-US" sz="2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華康方圓體W7" pitchFamily="81" charset="-120"/>
                <a:ea typeface="華康方圓體W7" pitchFamily="81" charset="-120"/>
              </a:rPr>
              <a:t>。</a:t>
            </a:r>
            <a:endParaRPr kumimoji="0" lang="en-US" altLang="zh-TW" sz="260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華康方圓體W7" pitchFamily="81" charset="-120"/>
              <a:ea typeface="華康方圓體W7" pitchFamily="81" charset="-12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SzPct val="70000"/>
              <a:buFont typeface="+mj-lt"/>
              <a:buAutoNum type="alphaUcPeriod"/>
              <a:tabLst/>
              <a:defRPr/>
            </a:pPr>
            <a:r>
              <a:rPr lang="zh-TW" altLang="en-US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規劃級</a:t>
            </a:r>
            <a:r>
              <a:rPr lang="zh-TW" altLang="en-US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設置緊急求助警鈴及相關設施設備等系統組合</a:t>
            </a:r>
            <a:r>
              <a:rPr lang="en-US" altLang="zh-TW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(</a:t>
            </a:r>
            <a:r>
              <a:rPr lang="zh-TW" altLang="en-US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依區域整合配置</a:t>
            </a:r>
            <a:r>
              <a:rPr lang="en-US" altLang="zh-TW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)</a:t>
            </a:r>
            <a:r>
              <a:rPr lang="zh-TW" altLang="en-US" sz="2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endParaRPr kumimoji="0" lang="zh-TW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087216" y="0"/>
            <a:ext cx="7056784" cy="1088142"/>
          </a:xfrm>
        </p:spPr>
        <p:txBody>
          <a:bodyPr>
            <a:normAutofit fontScale="90000"/>
          </a:bodyPr>
          <a:lstStyle/>
          <a:p>
            <a:r>
              <a:rPr lang="en-US" altLang="zh-TW" sz="4000" b="0" dirty="0" smtClean="0">
                <a:solidFill>
                  <a:srgbClr val="92D050"/>
                </a:solidFill>
                <a:latin typeface="華康方圓體W7" pitchFamily="81" charset="-120"/>
                <a:ea typeface="華康方圓體W7" pitchFamily="81" charset="-120"/>
              </a:rPr>
              <a:t>2.</a:t>
            </a:r>
            <a:r>
              <a:rPr lang="zh-TW" altLang="en-US" sz="6700" b="0" dirty="0" smtClean="0">
                <a:solidFill>
                  <a:srgbClr val="92D050"/>
                </a:solidFill>
                <a:latin typeface="華康方圓體W7" pitchFamily="81" charset="-120"/>
                <a:ea typeface="華康方圓體W7" pitchFamily="81" charset="-120"/>
              </a:rPr>
              <a:t>暴力</a:t>
            </a:r>
            <a:r>
              <a:rPr lang="zh-TW" altLang="en-US" sz="4800" b="0" dirty="0" smtClean="0">
                <a:solidFill>
                  <a:srgbClr val="92D050"/>
                </a:solidFill>
                <a:latin typeface="華康方圓體W7" pitchFamily="81" charset="-120"/>
                <a:ea typeface="華康方圓體W7" pitchFamily="81" charset="-120"/>
              </a:rPr>
              <a:t> </a:t>
            </a:r>
            <a:r>
              <a:rPr lang="zh-TW" altLang="en-US" sz="4000" b="0" dirty="0" smtClean="0">
                <a:solidFill>
                  <a:srgbClr val="92D050"/>
                </a:solidFill>
                <a:latin typeface="華康方圓體W7" pitchFamily="81" charset="-120"/>
                <a:ea typeface="華康方圓體W7" pitchFamily="81" charset="-120"/>
              </a:rPr>
              <a:t>或</a:t>
            </a:r>
            <a:r>
              <a:rPr lang="zh-TW" altLang="en-US" b="0" dirty="0" smtClean="0">
                <a:solidFill>
                  <a:srgbClr val="92D050"/>
                </a:solidFill>
                <a:latin typeface="華康方圓體W7" pitchFamily="81" charset="-120"/>
                <a:ea typeface="華康方圓體W7" pitchFamily="81" charset="-120"/>
              </a:rPr>
              <a:t> </a:t>
            </a:r>
            <a:r>
              <a:rPr lang="zh-TW" altLang="en-US" sz="6700" b="0" dirty="0" smtClean="0">
                <a:solidFill>
                  <a:srgbClr val="92D050"/>
                </a:solidFill>
                <a:latin typeface="華康方圓體W7" pitchFamily="81" charset="-120"/>
                <a:ea typeface="華康方圓體W7" pitchFamily="81" charset="-120"/>
              </a:rPr>
              <a:t>性侵害</a:t>
            </a:r>
            <a:r>
              <a:rPr lang="zh-TW" altLang="en-US" sz="4000" b="0" dirty="0" smtClean="0">
                <a:solidFill>
                  <a:srgbClr val="92D050"/>
                </a:solidFill>
                <a:latin typeface="華康方圓體W7" pitchFamily="81" charset="-120"/>
                <a:ea typeface="華康方圓體W7" pitchFamily="81" charset="-120"/>
              </a:rPr>
              <a:t>事故</a:t>
            </a:r>
            <a:endParaRPr lang="zh-TW" altLang="en-US" sz="4000" dirty="0">
              <a:solidFill>
                <a:srgbClr val="92D050"/>
              </a:solidFill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99592" y="1556792"/>
            <a:ext cx="7900392" cy="4968552"/>
          </a:xfrm>
        </p:spPr>
        <p:txBody>
          <a:bodyPr>
            <a:normAutofit fontScale="85000" lnSpcReduction="10000"/>
          </a:bodyPr>
          <a:lstStyle/>
          <a:p>
            <a:pPr marL="342900" indent="-3429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lphaUcPeriod"/>
            </a:pPr>
            <a:r>
              <a:rPr lang="zh-TW" altLang="en-US" sz="30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辦理園童權益維護與保障等宣導教育課程及活動。</a:t>
            </a:r>
            <a:endParaRPr lang="en-US" altLang="zh-TW" sz="3000" b="0" dirty="0" smtClean="0">
              <a:solidFill>
                <a:schemeClr val="tx1">
                  <a:lumMod val="65000"/>
                  <a:lumOff val="35000"/>
                </a:schemeClr>
              </a:solidFill>
              <a:latin typeface="華康方圓體W7" pitchFamily="81" charset="-120"/>
              <a:ea typeface="華康方圓體W7" pitchFamily="81" charset="-120"/>
            </a:endParaRPr>
          </a:p>
          <a:p>
            <a:pPr marL="342900" indent="-3429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lphaUcPeriod"/>
            </a:pPr>
            <a:r>
              <a:rPr lang="zh-TW" altLang="en-US" sz="30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落實機構申訴制度宣導教育、申訴信箱設置維護及申訴事件處理之相關文件寄路管理等事項。</a:t>
            </a:r>
            <a:endParaRPr lang="en-US" altLang="zh-TW" sz="3000" b="0" dirty="0" smtClean="0">
              <a:solidFill>
                <a:schemeClr val="tx1">
                  <a:lumMod val="65000"/>
                  <a:lumOff val="35000"/>
                </a:schemeClr>
              </a:solidFill>
              <a:latin typeface="華康方圓體W7" pitchFamily="81" charset="-120"/>
              <a:ea typeface="華康方圓體W7" pitchFamily="81" charset="-120"/>
            </a:endParaRPr>
          </a:p>
          <a:p>
            <a:pPr marL="342900" indent="-3429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lphaUcPeriod"/>
            </a:pPr>
            <a:r>
              <a:rPr lang="zh-TW" altLang="en-US" sz="30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辦理園童防制性侵害、性騷擾及霸凌事件教育訓練課程及活動等，提升園童辨識能力、敏感度及自我保護力等。</a:t>
            </a:r>
            <a:endParaRPr lang="en-US" altLang="zh-TW" sz="3000" b="0" dirty="0" smtClean="0">
              <a:solidFill>
                <a:schemeClr val="tx1">
                  <a:lumMod val="65000"/>
                  <a:lumOff val="35000"/>
                </a:schemeClr>
              </a:solidFill>
              <a:latin typeface="華康方圓體W7" pitchFamily="81" charset="-120"/>
              <a:ea typeface="華康方圓體W7" pitchFamily="81" charset="-120"/>
            </a:endParaRPr>
          </a:p>
          <a:p>
            <a:pPr marL="342900" indent="-3429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lphaUcPeriod"/>
            </a:pPr>
            <a:r>
              <a:rPr lang="zh-TW" altLang="en-US" sz="30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辦理或協同辦理性別平等教育等課程及活動。</a:t>
            </a:r>
            <a:endParaRPr lang="en-US" altLang="zh-TW" sz="3000" b="0" dirty="0" smtClean="0">
              <a:solidFill>
                <a:schemeClr val="tx1">
                  <a:lumMod val="65000"/>
                  <a:lumOff val="35000"/>
                </a:schemeClr>
              </a:solidFill>
              <a:latin typeface="華康方圓體W7" pitchFamily="81" charset="-120"/>
              <a:ea typeface="華康方圓體W7" pitchFamily="81" charset="-120"/>
            </a:endParaRPr>
          </a:p>
          <a:p>
            <a:pPr marL="342900" indent="-3429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lphaUcPeriod"/>
            </a:pPr>
            <a:r>
              <a:rPr lang="zh-TW" altLang="en-US" sz="30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公告機構性騷擾防治專線及處理機制等訊息。</a:t>
            </a:r>
            <a:endParaRPr lang="en-US" altLang="zh-TW" sz="3000" b="0" dirty="0" smtClean="0">
              <a:solidFill>
                <a:schemeClr val="tx1">
                  <a:lumMod val="65000"/>
                  <a:lumOff val="35000"/>
                </a:schemeClr>
              </a:solidFill>
              <a:latin typeface="華康方圓體W7" pitchFamily="81" charset="-120"/>
              <a:ea typeface="華康方圓體W7" pitchFamily="81" charset="-120"/>
            </a:endParaRPr>
          </a:p>
          <a:p>
            <a:pPr marL="342900" indent="-3429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lphaUcPeriod"/>
            </a:pPr>
            <a:r>
              <a:rPr lang="zh-TW" altLang="en-US" sz="30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辦理相關法治教育及宣導課程及活動等。</a:t>
            </a:r>
            <a:endParaRPr lang="en-US" altLang="zh-TW" sz="3000" b="0" dirty="0" smtClean="0">
              <a:solidFill>
                <a:schemeClr val="tx1">
                  <a:lumMod val="65000"/>
                  <a:lumOff val="35000"/>
                </a:schemeClr>
              </a:solidFill>
              <a:latin typeface="華康方圓體W7" pitchFamily="81" charset="-120"/>
              <a:ea typeface="華康方圓體W7" pitchFamily="81" charset="-120"/>
            </a:endParaRPr>
          </a:p>
          <a:p>
            <a:pPr marL="342900" indent="-3429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lphaUcPeriod"/>
            </a:pPr>
            <a:r>
              <a:rPr lang="zh-TW" altLang="en-US" sz="30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與人事行政協同合作，落實工作人員 、志工、實習生等人員有關性侵犯罪加害人登記查核</a:t>
            </a:r>
            <a:r>
              <a:rPr lang="en-US" altLang="zh-TW" sz="30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(</a:t>
            </a:r>
            <a:r>
              <a:rPr lang="zh-TW" altLang="en-US" sz="30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良民證</a:t>
            </a:r>
            <a:r>
              <a:rPr lang="en-US" altLang="zh-TW" sz="30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)</a:t>
            </a:r>
            <a:r>
              <a:rPr lang="zh-TW" altLang="en-US" sz="30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及相關教育訓練。</a:t>
            </a:r>
            <a:endParaRPr lang="en-US" altLang="zh-TW" sz="3000" b="0" dirty="0" smtClean="0">
              <a:solidFill>
                <a:schemeClr val="tx1">
                  <a:lumMod val="65000"/>
                  <a:lumOff val="35000"/>
                </a:schemeClr>
              </a:solidFill>
              <a:latin typeface="華康方圓體W7" pitchFamily="81" charset="-120"/>
              <a:ea typeface="華康方圓體W7" pitchFamily="81" charset="-120"/>
            </a:endParaRPr>
          </a:p>
          <a:p>
            <a:pPr marL="342900" indent="-342900"/>
            <a:endParaRPr lang="zh-TW" altLang="en-US" dirty="0">
              <a:latin typeface="華康方圓體W7" pitchFamily="81" charset="-120"/>
              <a:ea typeface="華康方圓體W7" pitchFamily="81" charset="-120"/>
            </a:endParaRPr>
          </a:p>
        </p:txBody>
      </p:sp>
      <p:pic>
        <p:nvPicPr>
          <p:cNvPr id="4" name="Picture 5" descr="U:\LOGO圖檔\logo+慈懷垂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44408" y="5949280"/>
            <a:ext cx="712093" cy="770869"/>
          </a:xfrm>
          <a:prstGeom prst="rect">
            <a:avLst/>
          </a:prstGeom>
          <a:noFill/>
        </p:spPr>
      </p:pic>
      <p:pic>
        <p:nvPicPr>
          <p:cNvPr id="5" name="Picture 2" descr="ç¸éåç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61238">
            <a:off x="90270" y="319260"/>
            <a:ext cx="1775540" cy="1296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000"/>
                            </p:stCondLst>
                            <p:childTnLst>
                              <p:par>
                                <p:cTn id="44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000"/>
                            </p:stCondLst>
                            <p:childTnLst>
                              <p:par>
                                <p:cTn id="5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9000"/>
                            </p:stCondLst>
                            <p:childTnLst>
                              <p:par>
                                <p:cTn id="5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691680" y="116632"/>
            <a:ext cx="6172200" cy="1045478"/>
          </a:xfrm>
        </p:spPr>
        <p:txBody>
          <a:bodyPr>
            <a:normAutofit fontScale="90000"/>
          </a:bodyPr>
          <a:lstStyle/>
          <a:p>
            <a:r>
              <a:rPr lang="en-US" altLang="zh-TW" sz="4000" b="0" dirty="0" smtClean="0">
                <a:solidFill>
                  <a:srgbClr val="92D050"/>
                </a:solidFill>
                <a:latin typeface="華康方圓體W7" pitchFamily="81" charset="-120"/>
                <a:ea typeface="華康方圓體W7" pitchFamily="81" charset="-120"/>
              </a:rPr>
              <a:t>3.</a:t>
            </a:r>
            <a:r>
              <a:rPr lang="zh-TW" altLang="en-US" sz="6700" b="0" dirty="0" smtClean="0">
                <a:solidFill>
                  <a:srgbClr val="92D050"/>
                </a:solidFill>
                <a:latin typeface="華康方圓體W7" pitchFamily="81" charset="-120"/>
                <a:ea typeface="華康方圓體W7" pitchFamily="81" charset="-120"/>
              </a:rPr>
              <a:t>感染管控</a:t>
            </a:r>
            <a:endParaRPr lang="zh-TW" altLang="en-US" sz="6700" dirty="0">
              <a:solidFill>
                <a:srgbClr val="92D050"/>
              </a:solidFill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043608" y="1196752"/>
            <a:ext cx="7776864" cy="4608512"/>
          </a:xfrm>
        </p:spPr>
        <p:txBody>
          <a:bodyPr>
            <a:noAutofit/>
          </a:bodyPr>
          <a:lstStyle/>
          <a:p>
            <a:pPr marL="342900" indent="-3429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lphaUcPeriod"/>
            </a:pPr>
            <a:r>
              <a:rPr lang="zh-TW" altLang="en-US" sz="26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落實各項衛生防疫與感染控制規定。。</a:t>
            </a:r>
            <a:endParaRPr lang="en-US" altLang="zh-TW" sz="2600" b="0" dirty="0" smtClean="0">
              <a:solidFill>
                <a:schemeClr val="tx1">
                  <a:lumMod val="65000"/>
                  <a:lumOff val="35000"/>
                </a:schemeClr>
              </a:solidFill>
              <a:latin typeface="華康方圓體W7" pitchFamily="81" charset="-120"/>
              <a:ea typeface="華康方圓體W7" pitchFamily="81" charset="-120"/>
            </a:endParaRPr>
          </a:p>
          <a:p>
            <a:pPr marL="342900" indent="-3429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lphaUcPeriod"/>
            </a:pPr>
            <a:r>
              <a:rPr lang="zh-TW" altLang="en-US" sz="26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落實傳染病監監視作業處理流程等規定。</a:t>
            </a:r>
            <a:endParaRPr lang="en-US" altLang="zh-TW" sz="2600" b="0" dirty="0" smtClean="0">
              <a:solidFill>
                <a:schemeClr val="tx1">
                  <a:lumMod val="65000"/>
                  <a:lumOff val="35000"/>
                </a:schemeClr>
              </a:solidFill>
              <a:latin typeface="華康方圓體W7" pitchFamily="81" charset="-120"/>
              <a:ea typeface="華康方圓體W7" pitchFamily="81" charset="-120"/>
            </a:endParaRPr>
          </a:p>
          <a:p>
            <a:pPr marL="342900" indent="-3429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lphaUcPeriod"/>
            </a:pPr>
            <a:r>
              <a:rPr lang="zh-TW" altLang="en-US" sz="26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每日執行工作人員及園童體溫監測紀錄。</a:t>
            </a:r>
            <a:endParaRPr lang="en-US" altLang="zh-TW" sz="2600" b="0" dirty="0" smtClean="0">
              <a:solidFill>
                <a:schemeClr val="tx1">
                  <a:lumMod val="65000"/>
                  <a:lumOff val="35000"/>
                </a:schemeClr>
              </a:solidFill>
              <a:latin typeface="華康方圓體W7" pitchFamily="81" charset="-120"/>
              <a:ea typeface="華康方圓體W7" pitchFamily="81" charset="-120"/>
            </a:endParaRPr>
          </a:p>
          <a:p>
            <a:pPr marL="342900" indent="-3429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lphaUcPeriod"/>
            </a:pPr>
            <a:r>
              <a:rPr lang="zh-TW" altLang="en-US" sz="26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每日執行訪客入園登陸及體溫監測紀錄。</a:t>
            </a:r>
            <a:endParaRPr lang="en-US" altLang="zh-TW" sz="2600" b="0" dirty="0" smtClean="0">
              <a:solidFill>
                <a:schemeClr val="tx1">
                  <a:lumMod val="65000"/>
                  <a:lumOff val="35000"/>
                </a:schemeClr>
              </a:solidFill>
              <a:latin typeface="華康方圓體W7" pitchFamily="81" charset="-120"/>
              <a:ea typeface="華康方圓體W7" pitchFamily="81" charset="-120"/>
            </a:endParaRPr>
          </a:p>
          <a:p>
            <a:pPr marL="342900" indent="-3429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lphaUcPeriod"/>
            </a:pPr>
            <a:r>
              <a:rPr lang="zh-TW" altLang="en-US" sz="26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落實防疫物資適量儲存及配置查核等事項。</a:t>
            </a:r>
            <a:endParaRPr lang="en-US" altLang="zh-TW" sz="2600" b="0" dirty="0" smtClean="0">
              <a:solidFill>
                <a:schemeClr val="tx1">
                  <a:lumMod val="65000"/>
                  <a:lumOff val="35000"/>
                </a:schemeClr>
              </a:solidFill>
              <a:latin typeface="華康方圓體W7" pitchFamily="81" charset="-120"/>
              <a:ea typeface="華康方圓體W7" pitchFamily="81" charset="-120"/>
            </a:endParaRPr>
          </a:p>
          <a:p>
            <a:pPr marL="342900" indent="-3429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lphaUcPeriod"/>
            </a:pPr>
            <a:r>
              <a:rPr lang="zh-TW" altLang="en-US" sz="26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設置防疫隔離室</a:t>
            </a:r>
            <a:r>
              <a:rPr lang="en-US" altLang="zh-TW" sz="26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(</a:t>
            </a:r>
            <a:r>
              <a:rPr lang="zh-TW" altLang="en-US" sz="26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獨立空間、衛浴等設施</a:t>
            </a:r>
            <a:r>
              <a:rPr lang="en-US" altLang="zh-TW" sz="26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)</a:t>
            </a:r>
            <a:r>
              <a:rPr lang="zh-TW" altLang="en-US" sz="26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。</a:t>
            </a:r>
            <a:endParaRPr lang="en-US" altLang="zh-TW" sz="2600" b="0" dirty="0" smtClean="0">
              <a:solidFill>
                <a:schemeClr val="tx1">
                  <a:lumMod val="65000"/>
                  <a:lumOff val="35000"/>
                </a:schemeClr>
              </a:solidFill>
              <a:latin typeface="華康方圓體W7" pitchFamily="81" charset="-120"/>
              <a:ea typeface="華康方圓體W7" pitchFamily="81" charset="-120"/>
            </a:endParaRPr>
          </a:p>
          <a:p>
            <a:pPr marL="342900" indent="-3429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lphaUcPeriod"/>
            </a:pPr>
            <a:r>
              <a:rPr lang="zh-TW" altLang="en-US" sz="26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落實防疫隔離室維護管理及使用紀錄等。</a:t>
            </a:r>
            <a:endParaRPr lang="en-US" altLang="zh-TW" sz="2600" b="0" dirty="0" smtClean="0">
              <a:solidFill>
                <a:schemeClr val="tx1">
                  <a:lumMod val="65000"/>
                  <a:lumOff val="35000"/>
                </a:schemeClr>
              </a:solidFill>
              <a:latin typeface="華康方圓體W7" pitchFamily="81" charset="-120"/>
              <a:ea typeface="華康方圓體W7" pitchFamily="81" charset="-120"/>
            </a:endParaRPr>
          </a:p>
          <a:p>
            <a:pPr marL="342900" indent="-3429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lphaUcPeriod"/>
            </a:pPr>
            <a:r>
              <a:rPr lang="zh-TW" altLang="en-US" sz="26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落實及查核急救箱使用及管理祝意事項等。</a:t>
            </a:r>
            <a:endParaRPr lang="en-US" altLang="zh-TW" sz="2600" b="0" dirty="0" smtClean="0">
              <a:solidFill>
                <a:schemeClr val="tx1">
                  <a:lumMod val="65000"/>
                  <a:lumOff val="35000"/>
                </a:schemeClr>
              </a:solidFill>
              <a:latin typeface="華康方圓體W7" pitchFamily="81" charset="-120"/>
              <a:ea typeface="華康方圓體W7" pitchFamily="81" charset="-120"/>
            </a:endParaRPr>
          </a:p>
          <a:p>
            <a:pPr marL="342900" indent="-3429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lphaUcPeriod"/>
            </a:pPr>
            <a:r>
              <a:rPr lang="zh-TW" altLang="en-US" sz="26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執行員工出國返國後自主健康管理事項及紀錄等。</a:t>
            </a:r>
            <a:endParaRPr lang="zh-TW" altLang="en-US" sz="2600" b="0" dirty="0">
              <a:solidFill>
                <a:schemeClr val="tx1">
                  <a:lumMod val="65000"/>
                  <a:lumOff val="35000"/>
                </a:schemeClr>
              </a:solidFill>
              <a:latin typeface="華康方圓體W7" pitchFamily="81" charset="-120"/>
              <a:ea typeface="華康方圓體W7" pitchFamily="81" charset="-120"/>
            </a:endParaRPr>
          </a:p>
        </p:txBody>
      </p:sp>
      <p:pic>
        <p:nvPicPr>
          <p:cNvPr id="5" name="Picture 5" descr="U:\LOGO圖檔\logo+慈懷垂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44408" y="5949280"/>
            <a:ext cx="712093" cy="770869"/>
          </a:xfrm>
          <a:prstGeom prst="rect">
            <a:avLst/>
          </a:prstGeom>
          <a:noFill/>
        </p:spPr>
      </p:pic>
      <p:pic>
        <p:nvPicPr>
          <p:cNvPr id="10242" name="Picture 2" descr="ãçæ¯ å¡éåãçåçæå°çµæ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2260" y="0"/>
            <a:ext cx="2239899" cy="1501433"/>
          </a:xfrm>
          <a:prstGeom prst="rect">
            <a:avLst/>
          </a:prstGeom>
          <a:noFill/>
        </p:spPr>
      </p:pic>
      <p:pic>
        <p:nvPicPr>
          <p:cNvPr id="10246" name="Picture 6" descr="ãæåå¡éãçåçæå°çµæ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712" y="5452780"/>
            <a:ext cx="1800200" cy="14052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000"/>
                            </p:stCondLst>
                            <p:childTnLst>
                              <p:par>
                                <p:cTn id="3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000"/>
                            </p:stCondLst>
                            <p:childTnLst>
                              <p:par>
                                <p:cTn id="3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9000"/>
                            </p:stCondLst>
                            <p:childTnLst>
                              <p:par>
                                <p:cTn id="4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0"/>
                            </p:stCondLst>
                            <p:childTnLst>
                              <p:par>
                                <p:cTn id="4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1000"/>
                            </p:stCondLst>
                            <p:childTnLst>
                              <p:par>
                                <p:cTn id="4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200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43808" y="764704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TW" sz="3600" b="0" dirty="0" smtClean="0">
                <a:solidFill>
                  <a:srgbClr val="92D050"/>
                </a:solidFill>
                <a:latin typeface="華康方圓體W7" pitchFamily="81" charset="-120"/>
                <a:ea typeface="華康方圓體W7" pitchFamily="81" charset="-120"/>
              </a:rPr>
              <a:t>4.</a:t>
            </a:r>
            <a:r>
              <a:rPr lang="zh-TW" altLang="en-US" sz="6000" b="0" dirty="0" smtClean="0">
                <a:solidFill>
                  <a:srgbClr val="92D050"/>
                </a:solidFill>
                <a:latin typeface="華康方圓體W7" pitchFamily="81" charset="-120"/>
                <a:ea typeface="華康方圓體W7" pitchFamily="81" charset="-120"/>
              </a:rPr>
              <a:t>逾期未歸</a:t>
            </a:r>
            <a:r>
              <a:rPr lang="en-US" altLang="zh-TW" sz="6000" b="0" dirty="0" smtClean="0">
                <a:solidFill>
                  <a:srgbClr val="92D050"/>
                </a:solidFill>
                <a:latin typeface="華康方圓體W7" pitchFamily="81" charset="-120"/>
                <a:ea typeface="華康方圓體W7" pitchFamily="81" charset="-120"/>
              </a:rPr>
              <a:t/>
            </a:r>
            <a:br>
              <a:rPr lang="en-US" altLang="zh-TW" sz="6000" b="0" dirty="0" smtClean="0">
                <a:solidFill>
                  <a:srgbClr val="92D050"/>
                </a:solidFill>
                <a:latin typeface="華康方圓體W7" pitchFamily="81" charset="-120"/>
                <a:ea typeface="華康方圓體W7" pitchFamily="81" charset="-120"/>
              </a:rPr>
            </a:br>
            <a:endParaRPr lang="zh-TW" altLang="en-US" sz="6000" dirty="0">
              <a:solidFill>
                <a:srgbClr val="92D050"/>
              </a:solidFill>
            </a:endParaRPr>
          </a:p>
        </p:txBody>
      </p:sp>
      <p:pic>
        <p:nvPicPr>
          <p:cNvPr id="9219" name="Picture 3" descr="S:\園區照片\S__1404272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916832"/>
            <a:ext cx="7156757" cy="4680520"/>
          </a:xfrm>
          <a:prstGeom prst="rect">
            <a:avLst/>
          </a:prstGeom>
          <a:noFill/>
        </p:spPr>
      </p:pic>
      <p:pic>
        <p:nvPicPr>
          <p:cNvPr id="8" name="Picture 5" descr="U:\LOGO圖檔\logo+慈懷垂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260648"/>
            <a:ext cx="712093" cy="7708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95736" y="620688"/>
            <a:ext cx="372409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600" b="0" dirty="0" smtClean="0">
                <a:solidFill>
                  <a:srgbClr val="92D050"/>
                </a:solidFill>
                <a:latin typeface="華康方圓體W7" pitchFamily="81" charset="-120"/>
                <a:ea typeface="華康方圓體W7" pitchFamily="81" charset="-120"/>
              </a:rPr>
              <a:t>5.</a:t>
            </a:r>
            <a:r>
              <a:rPr lang="zh-TW" altLang="en-US" sz="6000" b="0" dirty="0" smtClean="0">
                <a:solidFill>
                  <a:srgbClr val="92D050"/>
                </a:solidFill>
                <a:latin typeface="華康方圓體W7" pitchFamily="81" charset="-120"/>
                <a:ea typeface="華康方圓體W7" pitchFamily="81" charset="-120"/>
              </a:rPr>
              <a:t>強制就醫</a:t>
            </a:r>
            <a:endParaRPr lang="zh-TW" altLang="en-US" sz="6000" dirty="0">
              <a:solidFill>
                <a:srgbClr val="92D050"/>
              </a:solidFill>
            </a:endParaRPr>
          </a:p>
        </p:txBody>
      </p:sp>
      <p:pic>
        <p:nvPicPr>
          <p:cNvPr id="5" name="Picture 2" descr="ãæè­·è»å¡éãçåçæå°çµæ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3140968"/>
            <a:ext cx="2133600" cy="2143125"/>
          </a:xfrm>
          <a:prstGeom prst="rect">
            <a:avLst/>
          </a:prstGeom>
          <a:noFill/>
        </p:spPr>
      </p:pic>
      <p:pic>
        <p:nvPicPr>
          <p:cNvPr id="8194" name="Picture 2" descr="ç¸éåç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2316753"/>
            <a:ext cx="3959002" cy="4202634"/>
          </a:xfrm>
          <a:prstGeom prst="rect">
            <a:avLst/>
          </a:prstGeom>
          <a:noFill/>
        </p:spPr>
      </p:pic>
      <p:pic>
        <p:nvPicPr>
          <p:cNvPr id="6" name="Picture 5" descr="U:\LOGO圖檔\logo+慈懷垂直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260648"/>
            <a:ext cx="712093" cy="7708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63688" y="332656"/>
            <a:ext cx="6172200" cy="1152128"/>
          </a:xfrm>
        </p:spPr>
        <p:txBody>
          <a:bodyPr>
            <a:normAutofit/>
          </a:bodyPr>
          <a:lstStyle/>
          <a:p>
            <a:r>
              <a:rPr lang="en-US" altLang="zh-TW" sz="4000" b="0" dirty="0" smtClean="0">
                <a:solidFill>
                  <a:srgbClr val="92D050"/>
                </a:solidFill>
                <a:latin typeface="華康方圓體W7" pitchFamily="81" charset="-120"/>
                <a:ea typeface="華康方圓體W7" pitchFamily="81" charset="-120"/>
              </a:rPr>
              <a:t>6.</a:t>
            </a:r>
            <a:r>
              <a:rPr lang="zh-TW" altLang="en-US" sz="6700" b="0" dirty="0" smtClean="0">
                <a:solidFill>
                  <a:srgbClr val="92D050"/>
                </a:solidFill>
                <a:latin typeface="華康方圓體W7" pitchFamily="81" charset="-120"/>
                <a:ea typeface="華康方圓體W7" pitchFamily="81" charset="-120"/>
              </a:rPr>
              <a:t>食物中毒</a:t>
            </a:r>
            <a:endParaRPr lang="zh-TW" altLang="en-US" sz="6700" dirty="0">
              <a:solidFill>
                <a:srgbClr val="92D050"/>
              </a:solidFill>
            </a:endParaRPr>
          </a:p>
        </p:txBody>
      </p:sp>
      <p:pic>
        <p:nvPicPr>
          <p:cNvPr id="6" name="Picture 5" descr="U:\LOGO圖檔\logo+慈懷垂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44408" y="116632"/>
            <a:ext cx="712093" cy="770869"/>
          </a:xfrm>
          <a:prstGeom prst="rect">
            <a:avLst/>
          </a:prstGeom>
          <a:noFill/>
        </p:spPr>
      </p:pic>
      <p:pic>
        <p:nvPicPr>
          <p:cNvPr id="7172" name="Picture 4" descr="ãé£ç©ä¸­æ¯å®£å°ãçåçæå°çµæ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772816"/>
            <a:ext cx="7069631" cy="4752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367136" y="1700808"/>
            <a:ext cx="7776864" cy="1728192"/>
          </a:xfrm>
        </p:spPr>
        <p:txBody>
          <a:bodyPr>
            <a:noAutofit/>
          </a:bodyPr>
          <a:lstStyle/>
          <a:p>
            <a:r>
              <a:rPr lang="zh-TW" altLang="en-US" sz="54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貳、建立各種特殊事故 </a:t>
            </a:r>
            <a:r>
              <a:rPr lang="en-US" altLang="zh-TW" sz="54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/>
            </a:r>
            <a:br>
              <a:rPr lang="en-US" altLang="zh-TW" sz="54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</a:br>
            <a:r>
              <a:rPr lang="zh-TW" altLang="en-US" sz="54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華康方圓體W7" pitchFamily="81" charset="-120"/>
                <a:ea typeface="華康方圓體W7" pitchFamily="81" charset="-120"/>
              </a:rPr>
              <a:t>    處理流程與紀錄表</a:t>
            </a:r>
            <a:endParaRPr lang="zh-TW" altLang="en-US" sz="5400" b="0" dirty="0">
              <a:solidFill>
                <a:schemeClr val="tx1">
                  <a:lumMod val="65000"/>
                  <a:lumOff val="35000"/>
                </a:schemeClr>
              </a:solidFill>
              <a:latin typeface="華康方圓體W7" pitchFamily="81" charset="-120"/>
              <a:ea typeface="華康方圓體W7" pitchFamily="81" charset="-120"/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壁窗">
  <a:themeElements>
    <a:clrScheme name="自訂 4">
      <a:dk1>
        <a:sysClr val="windowText" lastClr="000000"/>
      </a:dk1>
      <a:lt1>
        <a:sysClr val="window" lastClr="FFFFFF"/>
      </a:lt1>
      <a:dk2>
        <a:srgbClr val="8DB3E2"/>
      </a:dk2>
      <a:lt2>
        <a:srgbClr val="EEECE1"/>
      </a:lt2>
      <a:accent1>
        <a:srgbClr val="B7DDE8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壁窗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壁窗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376</TotalTime>
  <Words>613</Words>
  <Application>Microsoft Office PowerPoint</Application>
  <PresentationFormat>如螢幕大小 (4:3)</PresentationFormat>
  <Paragraphs>55</Paragraphs>
  <Slides>14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14</vt:i4>
      </vt:variant>
    </vt:vector>
  </HeadingPairs>
  <TitlesOfParts>
    <vt:vector size="15" baseType="lpstr">
      <vt:lpstr>壁窗</vt:lpstr>
      <vt:lpstr> 安置服務的事故     預防及處理</vt:lpstr>
      <vt:lpstr> 壹、認識安置機構          特殊事故   </vt:lpstr>
      <vt:lpstr>1.安全事故 與 意外事故</vt:lpstr>
      <vt:lpstr>2.暴力 或 性侵害事故</vt:lpstr>
      <vt:lpstr>3.感染管控</vt:lpstr>
      <vt:lpstr>投影片 6</vt:lpstr>
      <vt:lpstr>投影片 7</vt:lpstr>
      <vt:lpstr>6.食物中毒</vt:lpstr>
      <vt:lpstr>貳、建立各種特殊事故      處理流程與紀錄表</vt:lpstr>
      <vt:lpstr>叁、建立預警機制、                網絡合作與預防措施</vt:lpstr>
      <vt:lpstr>肆、安置服務    人身安全與福利措施</vt:lpstr>
      <vt:lpstr>投影片 12</vt:lpstr>
      <vt:lpstr>伍、實例研討:   事故處理、追蹤與紀錄</vt:lpstr>
      <vt:lpstr>投影片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安 置 機 構</dc:title>
  <dc:creator>林慈薇</dc:creator>
  <cp:lastModifiedBy>WS-11</cp:lastModifiedBy>
  <cp:revision>47</cp:revision>
  <dcterms:created xsi:type="dcterms:W3CDTF">2019-02-14T05:53:53Z</dcterms:created>
  <dcterms:modified xsi:type="dcterms:W3CDTF">2019-03-19T04:00:23Z</dcterms:modified>
</cp:coreProperties>
</file>