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3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標題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2" name="副標題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D5A0E-8CDF-44D6-A6F8-79648B04674E}" type="datetimeFigureOut">
              <a:rPr lang="zh-TW" altLang="en-US" smtClean="0"/>
              <a:pPr/>
              <a:t>2018/10/17</a:t>
            </a:fld>
            <a:endParaRPr lang="zh-TW" altLang="en-US"/>
          </a:p>
        </p:txBody>
      </p:sp>
      <p:sp>
        <p:nvSpPr>
          <p:cNvPr id="20" name="頁尾版面配置區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DD2655-7342-4F3A-9EFF-5BC528DDE6F9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橢圓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橢圓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D5A0E-8CDF-44D6-A6F8-79648B04674E}" type="datetimeFigureOut">
              <a:rPr lang="zh-TW" altLang="en-US" smtClean="0"/>
              <a:pPr/>
              <a:t>2018/10/17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DD2655-7342-4F3A-9EFF-5BC528DDE6F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D5A0E-8CDF-44D6-A6F8-79648B04674E}" type="datetimeFigureOut">
              <a:rPr lang="zh-TW" altLang="en-US" smtClean="0"/>
              <a:pPr/>
              <a:t>2018/10/17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DD2655-7342-4F3A-9EFF-5BC528DDE6F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D5A0E-8CDF-44D6-A6F8-79648B04674E}" type="datetimeFigureOut">
              <a:rPr lang="zh-TW" altLang="en-US" smtClean="0"/>
              <a:pPr/>
              <a:t>2018/10/17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DD2655-7342-4F3A-9EFF-5BC528DDE6F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D5A0E-8CDF-44D6-A6F8-79648B04674E}" type="datetimeFigureOut">
              <a:rPr lang="zh-TW" altLang="en-US" smtClean="0"/>
              <a:pPr/>
              <a:t>2018/10/17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DD2655-7342-4F3A-9EFF-5BC528DDE6F9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橢圓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橢圓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D5A0E-8CDF-44D6-A6F8-79648B04674E}" type="datetimeFigureOut">
              <a:rPr lang="zh-TW" altLang="en-US" smtClean="0"/>
              <a:pPr/>
              <a:t>2018/10/17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DD2655-7342-4F3A-9EFF-5BC528DDE6F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D5A0E-8CDF-44D6-A6F8-79648B04674E}" type="datetimeFigureOut">
              <a:rPr lang="zh-TW" altLang="en-US" smtClean="0"/>
              <a:pPr/>
              <a:t>2018/10/17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DD2655-7342-4F3A-9EFF-5BC528DDE6F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D5A0E-8CDF-44D6-A6F8-79648B04674E}" type="datetimeFigureOut">
              <a:rPr lang="zh-TW" altLang="en-US" smtClean="0"/>
              <a:pPr/>
              <a:t>2018/10/17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DD2655-7342-4F3A-9EFF-5BC528DDE6F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D5A0E-8CDF-44D6-A6F8-79648B04674E}" type="datetimeFigureOut">
              <a:rPr lang="zh-TW" altLang="en-US" smtClean="0"/>
              <a:pPr/>
              <a:t>2018/10/17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DD2655-7342-4F3A-9EFF-5BC528DDE6F9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6" name="矩形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D5A0E-8CDF-44D6-A6F8-79648B04674E}" type="datetimeFigureOut">
              <a:rPr lang="zh-TW" altLang="en-US" smtClean="0"/>
              <a:pPr/>
              <a:t>2018/10/17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DD2655-7342-4F3A-9EFF-5BC528DDE6F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D5A0E-8CDF-44D6-A6F8-79648B04674E}" type="datetimeFigureOut">
              <a:rPr lang="zh-TW" altLang="en-US" smtClean="0"/>
              <a:pPr/>
              <a:t>2018/10/17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DD2655-7342-4F3A-9EFF-5BC528DDE6F9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9" name="流程圖: 程序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流程圖: 程序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圓形圖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橢圓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甜甜圈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標題版面配置區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文字版面配置區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24" name="日期版面配置區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F7D5A0E-8CDF-44D6-A6F8-79648B04674E}" type="datetimeFigureOut">
              <a:rPr lang="zh-TW" altLang="en-US" smtClean="0"/>
              <a:pPr/>
              <a:t>2018/10/17</a:t>
            </a:fld>
            <a:endParaRPr lang="zh-TW" altLang="en-US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22" name="投影片編號版面配置區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FDD2655-7342-4F3A-9EFF-5BC528DDE6F9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971600" y="2348880"/>
            <a:ext cx="8388424" cy="1470025"/>
          </a:xfrm>
          <a:effectLst>
            <a:glow rad="101600">
              <a:schemeClr val="bg1">
                <a:alpha val="60000"/>
              </a:schemeClr>
            </a:glow>
          </a:effectLst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  <a:tabLst>
                <a:tab pos="2868613" algn="l"/>
              </a:tabLst>
            </a:pPr>
            <a:r>
              <a:rPr lang="zh-TW" altLang="en-US" sz="5000" b="0" cap="none" spc="3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華康方圓體W7(P)" pitchFamily="82" charset="-120"/>
                <a:ea typeface="華康方圓體W7(P)" pitchFamily="82" charset="-120"/>
              </a:rPr>
              <a:t>  </a:t>
            </a:r>
            <a:r>
              <a:rPr lang="zh-TW" altLang="en-US" sz="5500" b="0" cap="none" spc="3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華康方圓體W7(P)" pitchFamily="82" charset="-120"/>
                <a:ea typeface="華康方圓體W7(P)" pitchFamily="82" charset="-120"/>
              </a:rPr>
              <a:t>兒少安置教養機構</a:t>
            </a:r>
            <a:r>
              <a:rPr lang="en-US" altLang="zh-TW" sz="5500" b="0" cap="none" spc="3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華康方圓體W7(P)" pitchFamily="82" charset="-120"/>
                <a:ea typeface="華康方圓體W7(P)" pitchFamily="82" charset="-120"/>
              </a:rPr>
              <a:t/>
            </a:r>
            <a:br>
              <a:rPr lang="en-US" altLang="zh-TW" sz="5500" b="0" cap="none" spc="3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華康方圓體W7(P)" pitchFamily="82" charset="-120"/>
                <a:ea typeface="華康方圓體W7(P)" pitchFamily="82" charset="-120"/>
              </a:rPr>
            </a:br>
            <a:r>
              <a:rPr lang="zh-TW" altLang="en-US" sz="5500" b="0" cap="none" spc="3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華康方圓體W7(P)" pitchFamily="82" charset="-120"/>
                <a:ea typeface="華康方圓體W7(P)" pitchFamily="82" charset="-120"/>
              </a:rPr>
              <a:t> </a:t>
            </a:r>
            <a:r>
              <a:rPr lang="zh-TW" altLang="en-US" sz="5500" b="0" cap="none" spc="3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華康方圓體W7(P)" pitchFamily="82" charset="-120"/>
                <a:ea typeface="華康方圓體W7(P)" pitchFamily="82" charset="-120"/>
              </a:rPr>
              <a:t>           人身安全檢視</a:t>
            </a:r>
            <a:endParaRPr lang="zh-TW" altLang="en-US" sz="5500" b="0" cap="none" spc="30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華康方圓體W7(P)" pitchFamily="82" charset="-120"/>
              <a:ea typeface="華康方圓體W7(P)" pitchFamily="82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5760697"/>
            <a:ext cx="7789912" cy="9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7"/>
          <p:cNvSpPr>
            <a:spLocks noGrp="1"/>
          </p:cNvSpPr>
          <p:nvPr>
            <p:ph type="title"/>
          </p:nvPr>
        </p:nvSpPr>
        <p:spPr>
          <a:xfrm>
            <a:off x="467544" y="2924944"/>
            <a:ext cx="8229600" cy="1143000"/>
          </a:xfrm>
        </p:spPr>
        <p:txBody>
          <a:bodyPr/>
          <a:lstStyle/>
          <a:p>
            <a:r>
              <a:rPr lang="zh-TW" altLang="en-US" b="0" spc="600" dirty="0" smtClean="0">
                <a:latin typeface="華康方圓體W7(P)" pitchFamily="82" charset="-120"/>
                <a:ea typeface="華康方圓體W7(P)" pitchFamily="82" charset="-120"/>
              </a:rPr>
              <a:t>謝謝聆聽</a:t>
            </a:r>
            <a:endParaRPr lang="zh-TW" altLang="en-US" b="0" spc="600" dirty="0">
              <a:latin typeface="華康方圓體W7(P)" pitchFamily="82" charset="-120"/>
              <a:ea typeface="華康方圓體W7(P)" pitchFamily="82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zh-TW" altLang="en-US" sz="3000" spc="600" dirty="0" smtClean="0">
                <a:latin typeface="華康方圓體W7(P)" pitchFamily="82" charset="-120"/>
                <a:ea typeface="華康方圓體W7(P)" pitchFamily="82" charset="-120"/>
              </a:rPr>
              <a:t>謝謝</a:t>
            </a:r>
            <a:r>
              <a:rPr lang="zh-TW" altLang="en-US" sz="3000" dirty="0" smtClean="0">
                <a:latin typeface="華康方圓體W7(P)" pitchFamily="82" charset="-120"/>
                <a:ea typeface="華康方圓體W7(P)" pitchFamily="82" charset="-120"/>
              </a:rPr>
              <a:t>聆聽</a:t>
            </a:r>
            <a:endParaRPr lang="zh-TW" altLang="en-US" sz="3000" dirty="0">
              <a:latin typeface="華康方圓體W7(P)" pitchFamily="82" charset="-120"/>
              <a:ea typeface="華康方圓體W7(P)" pitchFamily="82" charset="-120"/>
            </a:endParaRPr>
          </a:p>
        </p:txBody>
      </p:sp>
      <p:sp>
        <p:nvSpPr>
          <p:cNvPr id="10" name="文字版面配置區 9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2534" name="Picture 6" descr="http://www.marryprotect.com.tw/sites/default/files/styles/flexslider_banner/public/christmas-smgl-023.jpg?itok=JflpyTT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924945"/>
          </a:xfrm>
          <a:prstGeom prst="rect">
            <a:avLst/>
          </a:prstGeom>
          <a:noFill/>
        </p:spPr>
      </p:pic>
      <p:sp>
        <p:nvSpPr>
          <p:cNvPr id="13" name="副標題 2"/>
          <p:cNvSpPr txBox="1">
            <a:spLocks/>
          </p:cNvSpPr>
          <p:nvPr/>
        </p:nvSpPr>
        <p:spPr>
          <a:xfrm>
            <a:off x="5508104" y="5445224"/>
            <a:ext cx="3312368" cy="1224136"/>
          </a:xfrm>
          <a:prstGeom prst="rect">
            <a:avLst/>
          </a:prstGeom>
          <a:ln w="3175">
            <a:solidFill>
              <a:schemeClr val="bg2">
                <a:lumMod val="75000"/>
              </a:schemeClr>
            </a:solidFill>
            <a:prstDash val="lgDashDotDot"/>
          </a:ln>
        </p:spPr>
        <p:txBody>
          <a:bodyPr tIns="0" anchor="ctr">
            <a:normAutofit/>
          </a:bodyPr>
          <a:lstStyle/>
          <a:p>
            <a:pPr marL="27432" marR="0" lvl="0" indent="0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>
                <a:tab pos="2690813" algn="l"/>
              </a:tabLst>
              <a:defRPr/>
            </a:pPr>
            <a:r>
              <a:rPr kumimoji="0" lang="zh-TW" altLang="en-US" sz="1200" i="0" u="none" strike="noStrike" kern="1200" cap="none" spc="30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華康少女文字W7" pitchFamily="81" charset="-120"/>
                <a:ea typeface="華康少女文字W7" pitchFamily="81" charset="-120"/>
              </a:rPr>
              <a:t>會址</a:t>
            </a:r>
            <a:r>
              <a:rPr kumimoji="0" lang="en-US" altLang="zh-TW" sz="1200" i="0" u="none" strike="noStrike" kern="1200" cap="none" spc="30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華康少女文字W7" pitchFamily="81" charset="-120"/>
                <a:ea typeface="華康少女文字W7" pitchFamily="81" charset="-120"/>
              </a:rPr>
              <a:t>:</a:t>
            </a:r>
            <a:r>
              <a:rPr kumimoji="0" lang="zh-TW" altLang="en-US" sz="1200" i="0" u="none" strike="noStrike" kern="1200" cap="none" spc="30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華康少女文字W7" pitchFamily="81" charset="-120"/>
                <a:ea typeface="華康少女文字W7" pitchFamily="81" charset="-120"/>
              </a:rPr>
              <a:t>宜蘭縣員山鄉粗坑路</a:t>
            </a:r>
            <a:r>
              <a:rPr kumimoji="0" lang="en-US" altLang="zh-TW" sz="1200" i="0" u="none" strike="noStrike" kern="1200" cap="none" spc="30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華康少女文字W7" pitchFamily="81" charset="-120"/>
                <a:ea typeface="華康少女文字W7" pitchFamily="81" charset="-120"/>
              </a:rPr>
              <a:t>245</a:t>
            </a:r>
            <a:r>
              <a:rPr kumimoji="0" lang="zh-TW" altLang="en-US" sz="1200" i="0" u="none" strike="noStrike" kern="1200" cap="none" spc="30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華康少女文字W7" pitchFamily="81" charset="-120"/>
                <a:ea typeface="華康少女文字W7" pitchFamily="81" charset="-120"/>
              </a:rPr>
              <a:t>號</a:t>
            </a:r>
            <a:endParaRPr kumimoji="0" lang="en-US" altLang="zh-TW" sz="1200" i="0" u="none" strike="noStrike" kern="1200" cap="none" spc="300" normalizeH="0" baseline="0" noProof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華康少女文字W7" pitchFamily="81" charset="-120"/>
              <a:ea typeface="華康少女文字W7" pitchFamily="81" charset="-120"/>
            </a:endParaRPr>
          </a:p>
          <a:p>
            <a:pPr marL="27432" marR="0" lvl="0" indent="0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>
                <a:tab pos="2690813" algn="l"/>
              </a:tabLst>
              <a:defRPr/>
            </a:pPr>
            <a:r>
              <a:rPr lang="zh-TW" altLang="en-US" sz="1200" spc="300" dirty="0">
                <a:solidFill>
                  <a:schemeClr val="accent3">
                    <a:lumMod val="75000"/>
                  </a:schemeClr>
                </a:solidFill>
                <a:latin typeface="華康少女文字W7" pitchFamily="81" charset="-120"/>
                <a:ea typeface="華康少女文字W7" pitchFamily="81" charset="-120"/>
              </a:rPr>
              <a:t>電話</a:t>
            </a:r>
            <a:r>
              <a:rPr lang="en-US" altLang="zh-TW" sz="1200" spc="300" dirty="0">
                <a:solidFill>
                  <a:schemeClr val="accent3">
                    <a:lumMod val="75000"/>
                  </a:schemeClr>
                </a:solidFill>
                <a:latin typeface="華康少女文字W7" pitchFamily="81" charset="-120"/>
                <a:ea typeface="華康少女文字W7" pitchFamily="81" charset="-120"/>
              </a:rPr>
              <a:t>:</a:t>
            </a:r>
            <a:r>
              <a:rPr lang="en-US" altLang="zh-TW" sz="1200" spc="300" dirty="0" smtClean="0">
                <a:solidFill>
                  <a:schemeClr val="accent3">
                    <a:lumMod val="75000"/>
                  </a:schemeClr>
                </a:solidFill>
                <a:latin typeface="華康少女文字W7" pitchFamily="81" charset="-120"/>
                <a:ea typeface="華康少女文字W7" pitchFamily="81" charset="-120"/>
              </a:rPr>
              <a:t>03-923-1208</a:t>
            </a:r>
          </a:p>
          <a:p>
            <a:pPr marL="27432" marR="0" lvl="0" indent="0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>
                <a:tab pos="2690813" algn="l"/>
              </a:tabLst>
              <a:defRPr/>
            </a:pPr>
            <a:r>
              <a:rPr kumimoji="0" lang="zh-TW" altLang="en-US" sz="1200" i="0" u="none" strike="noStrike" kern="1200" cap="none" spc="30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華康少女文字W7" pitchFamily="81" charset="-120"/>
                <a:ea typeface="華康少女文字W7" pitchFamily="81" charset="-120"/>
              </a:rPr>
              <a:t>郵政劃撥帳號</a:t>
            </a:r>
            <a:r>
              <a:rPr kumimoji="0" lang="en-US" altLang="zh-TW" sz="1200" i="0" u="none" strike="noStrike" kern="1200" cap="none" spc="30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華康少女文字W7" pitchFamily="81" charset="-120"/>
                <a:ea typeface="華康少女文字W7" pitchFamily="81" charset="-120"/>
              </a:rPr>
              <a:t>:15174023</a:t>
            </a:r>
          </a:p>
          <a:p>
            <a:pPr marL="27432" lvl="0">
              <a:spcBef>
                <a:spcPts val="600"/>
              </a:spcBef>
              <a:buClr>
                <a:schemeClr val="accent1"/>
              </a:buClr>
              <a:buSzPct val="80000"/>
              <a:tabLst>
                <a:tab pos="2690813" algn="l"/>
              </a:tabLst>
            </a:pPr>
            <a:r>
              <a:rPr lang="zh-TW" altLang="en-US" sz="1200" spc="300" noProof="0" dirty="0">
                <a:solidFill>
                  <a:schemeClr val="accent3">
                    <a:lumMod val="75000"/>
                  </a:schemeClr>
                </a:solidFill>
                <a:latin typeface="華康少女文字W7" pitchFamily="81" charset="-120"/>
                <a:ea typeface="華康少女文字W7" pitchFamily="81" charset="-120"/>
              </a:rPr>
              <a:t>戶名</a:t>
            </a:r>
            <a:r>
              <a:rPr lang="en-US" altLang="zh-TW" sz="1200" spc="300" noProof="0" dirty="0" smtClean="0">
                <a:solidFill>
                  <a:schemeClr val="accent3">
                    <a:lumMod val="75000"/>
                  </a:schemeClr>
                </a:solidFill>
                <a:latin typeface="華康少女文字W7" pitchFamily="81" charset="-120"/>
                <a:ea typeface="華康少女文字W7" pitchFamily="81" charset="-120"/>
              </a:rPr>
              <a:t>:</a:t>
            </a:r>
            <a:r>
              <a:rPr lang="zh-TW" altLang="en-US" sz="1200" spc="300" dirty="0">
                <a:solidFill>
                  <a:schemeClr val="accent3">
                    <a:lumMod val="75000"/>
                  </a:schemeClr>
                </a:solidFill>
                <a:latin typeface="華康少女文字W7" pitchFamily="81" charset="-120"/>
                <a:ea typeface="華康少女文字W7" pitchFamily="81" charset="-120"/>
              </a:rPr>
              <a:t>財團法人慈懷社會福利基金會</a:t>
            </a:r>
            <a:endParaRPr kumimoji="0" lang="en-US" altLang="zh-TW" sz="1200" i="0" u="none" strike="noStrike" kern="1200" cap="none" spc="300" normalizeH="0" baseline="0" noProof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華康少女文字W7" pitchFamily="81" charset="-120"/>
              <a:ea typeface="華康少女文字W7" pitchFamily="81" charset="-120"/>
            </a:endParaRPr>
          </a:p>
        </p:txBody>
      </p:sp>
      <p:pic>
        <p:nvPicPr>
          <p:cNvPr id="22535" name="Picture 7" descr="U:\LOGO圖檔\logo+慈懷垂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5517232"/>
            <a:ext cx="1000125" cy="1082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043608" y="1628800"/>
            <a:ext cx="8100392" cy="2088232"/>
          </a:xfrm>
        </p:spPr>
        <p:txBody>
          <a:bodyPr>
            <a:normAutofit/>
          </a:bodyPr>
          <a:lstStyle/>
          <a:p>
            <a:r>
              <a:rPr lang="zh-TW" altLang="en-US" sz="4800" dirty="0" smtClean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一、性侵害、性騷擾</a:t>
            </a:r>
            <a:endParaRPr lang="en-US" altLang="zh-TW" sz="4800" dirty="0" smtClean="0">
              <a:solidFill>
                <a:schemeClr val="accent6">
                  <a:lumMod val="75000"/>
                </a:schemeClr>
              </a:solidFill>
              <a:latin typeface="華康方圓體W7(P)" pitchFamily="82" charset="-120"/>
              <a:ea typeface="華康方圓體W7(P)" pitchFamily="82" charset="-120"/>
            </a:endParaRPr>
          </a:p>
          <a:p>
            <a:r>
              <a:rPr lang="zh-TW" altLang="en-US" sz="4800" dirty="0" smtClean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           及霸凌案件預防與處理</a:t>
            </a:r>
            <a:endParaRPr lang="en-US" altLang="zh-TW" sz="4800" dirty="0" smtClean="0">
              <a:solidFill>
                <a:schemeClr val="accent6">
                  <a:lumMod val="75000"/>
                </a:schemeClr>
              </a:solidFill>
              <a:latin typeface="華康方圓體W7(P)" pitchFamily="82" charset="-120"/>
              <a:ea typeface="華康方圓體W7(P)" pitchFamily="82" charset="-120"/>
            </a:endParaRPr>
          </a:p>
          <a:p>
            <a:endParaRPr lang="zh-TW" altLang="en-US" dirty="0">
              <a:latin typeface="華康方圓體W7(P)" pitchFamily="82" charset="-120"/>
              <a:ea typeface="華康方圓體W7(P)" pitchFamily="82" charset="-120"/>
            </a:endParaRPr>
          </a:p>
        </p:txBody>
      </p:sp>
      <p:pic>
        <p:nvPicPr>
          <p:cNvPr id="4" name="圖片 3" descr="性騷擾因應策略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3789040"/>
            <a:ext cx="1977008" cy="1319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標題 2"/>
          <p:cNvSpPr txBox="1">
            <a:spLocks/>
          </p:cNvSpPr>
          <p:nvPr/>
        </p:nvSpPr>
        <p:spPr>
          <a:xfrm>
            <a:off x="827584" y="1844824"/>
            <a:ext cx="8100392" cy="3456384"/>
          </a:xfrm>
          <a:prstGeom prst="rect">
            <a:avLst/>
          </a:prstGeom>
        </p:spPr>
        <p:txBody>
          <a:bodyPr tIns="0">
            <a:normAutofit/>
          </a:bodyPr>
          <a:lstStyle/>
          <a:p>
            <a:pPr marL="27432" marR="0" lvl="0" indent="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zh-TW" altLang="en-US" sz="4400" dirty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二</a:t>
            </a: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華康方圓體W7(P)" pitchFamily="82" charset="-120"/>
                <a:ea typeface="華康方圓體W7(P)" pitchFamily="82" charset="-120"/>
                <a:cs typeface="+mn-cs"/>
              </a:rPr>
              <a:t>、執行查閱應徵者</a:t>
            </a:r>
            <a:r>
              <a:rPr lang="zh-TW" altLang="en-US" sz="4400" dirty="0" smtClean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或</a:t>
            </a:r>
            <a:endParaRPr lang="en-US" altLang="zh-TW" sz="4400" dirty="0" smtClean="0">
              <a:solidFill>
                <a:schemeClr val="accent6">
                  <a:lumMod val="75000"/>
                </a:schemeClr>
              </a:solidFill>
              <a:latin typeface="華康方圓體W7(P)" pitchFamily="82" charset="-120"/>
              <a:ea typeface="華康方圓體W7(P)" pitchFamily="82" charset="-120"/>
            </a:endParaRPr>
          </a:p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zh-TW" altLang="en-US" sz="4400" dirty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 </a:t>
            </a:r>
            <a:r>
              <a:rPr lang="zh-TW" altLang="en-US" sz="4400" dirty="0" smtClean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     從事</a:t>
            </a:r>
            <a:r>
              <a:rPr lang="zh-TW" altLang="en-US" sz="4400" dirty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服務者有否</a:t>
            </a:r>
            <a:r>
              <a:rPr lang="zh-TW" altLang="en-US" sz="4400" dirty="0" smtClean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違反</a:t>
            </a:r>
            <a:endParaRPr lang="en-US" altLang="zh-TW" sz="4400" dirty="0" smtClean="0">
              <a:solidFill>
                <a:schemeClr val="accent6">
                  <a:lumMod val="75000"/>
                </a:schemeClr>
              </a:solidFill>
              <a:latin typeface="華康方圓體W7(P)" pitchFamily="82" charset="-120"/>
              <a:ea typeface="華康方圓體W7(P)" pitchFamily="82" charset="-120"/>
            </a:endParaRPr>
          </a:p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altLang="zh-TW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華康方圓體W7(P)" pitchFamily="82" charset="-120"/>
                <a:ea typeface="華康方圓體W7(P)" pitchFamily="82" charset="-120"/>
                <a:cs typeface="+mn-cs"/>
              </a:rPr>
              <a:t>『</a:t>
            </a:r>
            <a:r>
              <a:rPr kumimoji="0" lang="zh-TW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華康方圓體W7(P)" pitchFamily="82" charset="-120"/>
                <a:ea typeface="華康方圓體W7(P)" pitchFamily="82" charset="-120"/>
                <a:cs typeface="+mn-cs"/>
              </a:rPr>
              <a:t>兒童及少年福利與權益保障法</a:t>
            </a:r>
            <a:r>
              <a:rPr kumimoji="0" lang="en-US" altLang="zh-TW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華康方圓體W7(P)" pitchFamily="82" charset="-120"/>
                <a:ea typeface="華康方圓體W7(P)" pitchFamily="82" charset="-120"/>
                <a:cs typeface="+mn-cs"/>
              </a:rPr>
              <a:t>』</a:t>
            </a:r>
          </a:p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zh-TW" altLang="en-US" sz="4400" dirty="0" smtClean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                         第</a:t>
            </a:r>
            <a:r>
              <a:rPr lang="en-US" altLang="zh-TW" sz="4400" dirty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81</a:t>
            </a:r>
            <a:r>
              <a:rPr lang="zh-TW" altLang="en-US" sz="4400" dirty="0" smtClean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條情事</a:t>
            </a:r>
            <a:endParaRPr kumimoji="0" lang="zh-TW" altLang="en-US" sz="2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華康方圓體W7(P)" pitchFamily="82" charset="-120"/>
              <a:ea typeface="華康方圓體W7(P)" pitchFamily="82" charset="-120"/>
              <a:cs typeface="+mn-cs"/>
            </a:endParaRPr>
          </a:p>
        </p:txBody>
      </p:sp>
      <p:pic>
        <p:nvPicPr>
          <p:cNvPr id="20482" name="Picture 2" descr="https://tse2.mm.bing.net/th?id=OIP.453CCZe2ZEcfaNDcwhwKlQHaGr&amp;pid=15.1&amp;P=0&amp;w=185&amp;h=1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836712"/>
            <a:ext cx="1368152" cy="12350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標題 2"/>
          <p:cNvSpPr txBox="1">
            <a:spLocks/>
          </p:cNvSpPr>
          <p:nvPr/>
        </p:nvSpPr>
        <p:spPr>
          <a:xfrm>
            <a:off x="1043608" y="1772816"/>
            <a:ext cx="8100392" cy="3456384"/>
          </a:xfrm>
          <a:prstGeom prst="rect">
            <a:avLst/>
          </a:prstGeom>
        </p:spPr>
        <p:txBody>
          <a:bodyPr tIns="0">
            <a:normAutofit/>
          </a:bodyPr>
          <a:lstStyle/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zh-TW" altLang="en-US" sz="4400" noProof="0" dirty="0" smtClean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三</a:t>
            </a: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華康方圓體W7(P)" pitchFamily="82" charset="-120"/>
                <a:ea typeface="華康方圓體W7(P)" pitchFamily="82" charset="-120"/>
                <a:cs typeface="+mn-cs"/>
              </a:rPr>
              <a:t>、加強安置對象</a:t>
            </a:r>
            <a:endParaRPr kumimoji="0" lang="en-US" altLang="zh-TW" sz="4400" b="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華康方圓體W7(P)" pitchFamily="82" charset="-120"/>
              <a:ea typeface="華康方圓體W7(P)" pitchFamily="82" charset="-120"/>
              <a:cs typeface="+mn-cs"/>
            </a:endParaRPr>
          </a:p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zh-TW" altLang="en-US" sz="4400" dirty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 </a:t>
            </a:r>
            <a:r>
              <a:rPr lang="zh-TW" altLang="en-US" sz="4400" dirty="0" smtClean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   性侵害防治相關法規及</a:t>
            </a:r>
            <a:endParaRPr lang="en-US" altLang="zh-TW" sz="4400" dirty="0" smtClean="0">
              <a:solidFill>
                <a:schemeClr val="accent6">
                  <a:lumMod val="75000"/>
                </a:schemeClr>
              </a:solidFill>
              <a:latin typeface="華康方圓體W7(P)" pitchFamily="82" charset="-120"/>
              <a:ea typeface="華康方圓體W7(P)" pitchFamily="82" charset="-120"/>
            </a:endParaRPr>
          </a:p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zh-TW" altLang="en-US" sz="4400" dirty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 </a:t>
            </a:r>
            <a:r>
              <a:rPr lang="zh-TW" altLang="en-US" sz="4400" dirty="0" smtClean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                自我保護能力訓練</a:t>
            </a:r>
            <a:endParaRPr lang="en-US" altLang="zh-TW" sz="4400" dirty="0" smtClean="0">
              <a:solidFill>
                <a:schemeClr val="accent6">
                  <a:lumMod val="75000"/>
                </a:schemeClr>
              </a:solidFill>
              <a:latin typeface="華康方圓體W7(P)" pitchFamily="82" charset="-120"/>
              <a:ea typeface="華康方圓體W7(P)" pitchFamily="82" charset="-120"/>
            </a:endParaRPr>
          </a:p>
        </p:txBody>
      </p:sp>
      <p:pic>
        <p:nvPicPr>
          <p:cNvPr id="19460" name="Picture 4" descr="https://tse1.mm.bing.net/th?id=OIP.6_gFDwCqGKeXdwcWOuYu8QHaDB&amp;pid=15.1&amp;P=0&amp;w=429&amp;h=17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869160"/>
            <a:ext cx="4086225" cy="1666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decel="10000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decel="10000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標題 2"/>
          <p:cNvSpPr txBox="1">
            <a:spLocks/>
          </p:cNvSpPr>
          <p:nvPr/>
        </p:nvSpPr>
        <p:spPr>
          <a:xfrm>
            <a:off x="1043608" y="1700808"/>
            <a:ext cx="8100392" cy="3456384"/>
          </a:xfrm>
          <a:prstGeom prst="rect">
            <a:avLst/>
          </a:prstGeom>
        </p:spPr>
        <p:txBody>
          <a:bodyPr tIns="0">
            <a:normAutofit/>
          </a:bodyPr>
          <a:lstStyle/>
          <a:p>
            <a:pPr marL="27432" marR="0" lvl="0" indent="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zh-TW" altLang="en-US" sz="4400" dirty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四</a:t>
            </a: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華康方圓體W7(P)" pitchFamily="82" charset="-120"/>
                <a:ea typeface="華康方圓體W7(P)" pitchFamily="82" charset="-120"/>
                <a:cs typeface="+mn-cs"/>
              </a:rPr>
              <a:t>、提高工作人員</a:t>
            </a:r>
            <a:endParaRPr kumimoji="0" lang="en-US" altLang="zh-TW" sz="4400" b="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華康方圓體W7(P)" pitchFamily="82" charset="-120"/>
              <a:ea typeface="華康方圓體W7(P)" pitchFamily="82" charset="-120"/>
              <a:cs typeface="+mn-cs"/>
            </a:endParaRPr>
          </a:p>
          <a:p>
            <a:pPr marL="27432" marR="0" lvl="0" indent="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zh-TW" altLang="en-US" sz="4400" dirty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 </a:t>
            </a:r>
            <a:r>
              <a:rPr lang="zh-TW" altLang="en-US" sz="4400" dirty="0" smtClean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  </a:t>
            </a: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華康方圓體W7(P)" pitchFamily="82" charset="-120"/>
                <a:ea typeface="華康方圓體W7(P)" pitchFamily="82" charset="-120"/>
                <a:cs typeface="+mn-cs"/>
              </a:rPr>
              <a:t>性教育、性侵害與性騷擾防治  </a:t>
            </a:r>
            <a:r>
              <a:rPr kumimoji="0" lang="zh-TW" alt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華康方圓體W7(P)" pitchFamily="82" charset="-120"/>
                <a:ea typeface="華康方圓體W7(P)" pitchFamily="82" charset="-120"/>
                <a:cs typeface="+mn-cs"/>
              </a:rPr>
              <a:t>   </a:t>
            </a:r>
            <a:r>
              <a:rPr lang="zh-TW" altLang="en-US" sz="4400" dirty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 </a:t>
            </a:r>
            <a:r>
              <a:rPr lang="zh-TW" altLang="en-US" sz="4400" dirty="0" smtClean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 </a:t>
            </a:r>
            <a:r>
              <a:rPr lang="zh-TW" altLang="en-US" sz="4400" dirty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 </a:t>
            </a:r>
            <a:endParaRPr lang="en-US" altLang="zh-TW" sz="4400" dirty="0" smtClean="0">
              <a:solidFill>
                <a:schemeClr val="accent6">
                  <a:lumMod val="75000"/>
                </a:schemeClr>
              </a:solidFill>
              <a:latin typeface="華康方圓體W7(P)" pitchFamily="82" charset="-120"/>
              <a:ea typeface="華康方圓體W7(P)" pitchFamily="82" charset="-120"/>
            </a:endParaRPr>
          </a:p>
          <a:p>
            <a:pPr marL="27432" marR="0" lvl="0" indent="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zh-TW" altLang="en-US" sz="4400" b="0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華康方圓體W7(P)" pitchFamily="82" charset="-120"/>
                <a:ea typeface="華康方圓體W7(P)" pitchFamily="82" charset="-120"/>
                <a:cs typeface="+mn-cs"/>
              </a:rPr>
              <a:t> </a:t>
            </a:r>
            <a:r>
              <a:rPr kumimoji="0" lang="zh-TW" alt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華康方圓體W7(P)" pitchFamily="82" charset="-120"/>
                <a:ea typeface="華康方圓體W7(P)" pitchFamily="82" charset="-120"/>
                <a:cs typeface="+mn-cs"/>
              </a:rPr>
              <a:t>  </a:t>
            </a: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華康方圓體W7(P)" pitchFamily="82" charset="-120"/>
                <a:ea typeface="華康方圓體W7(P)" pitchFamily="82" charset="-120"/>
                <a:cs typeface="+mn-cs"/>
              </a:rPr>
              <a:t>反霸凌之知識、能力及敏感度</a:t>
            </a:r>
            <a:endParaRPr lang="en-US" altLang="zh-TW" sz="4400" dirty="0" smtClean="0">
              <a:solidFill>
                <a:schemeClr val="accent6">
                  <a:lumMod val="75000"/>
                </a:schemeClr>
              </a:solidFill>
              <a:latin typeface="華康方圓體W7(P)" pitchFamily="82" charset="-120"/>
              <a:ea typeface="華康方圓體W7(P)" pitchFamily="82" charset="-120"/>
            </a:endParaRPr>
          </a:p>
        </p:txBody>
      </p:sp>
      <p:pic>
        <p:nvPicPr>
          <p:cNvPr id="18436" name="Picture 4" descr="https://tse3.mm.bing.net/th?id=OIP.tMnhma6cxl-kTEQEVVQ2OQAAAA&amp;pid=15.1&amp;P=0&amp;w=318&amp;h=1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5085184"/>
            <a:ext cx="3028950" cy="15335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標題 2"/>
          <p:cNvSpPr txBox="1">
            <a:spLocks/>
          </p:cNvSpPr>
          <p:nvPr/>
        </p:nvSpPr>
        <p:spPr>
          <a:xfrm>
            <a:off x="899592" y="1772816"/>
            <a:ext cx="8100392" cy="3456384"/>
          </a:xfrm>
          <a:prstGeom prst="rect">
            <a:avLst/>
          </a:prstGeom>
        </p:spPr>
        <p:txBody>
          <a:bodyPr tIns="0">
            <a:normAutofit/>
          </a:bodyPr>
          <a:lstStyle/>
          <a:p>
            <a:pPr marL="27432" marR="0" lvl="0" indent="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zh-TW" altLang="en-US" sz="4400" dirty="0" smtClean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五</a:t>
            </a: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華康方圓體W7(P)" pitchFamily="82" charset="-120"/>
                <a:ea typeface="華康方圓體W7(P)" pitchFamily="82" charset="-120"/>
                <a:cs typeface="+mn-cs"/>
              </a:rPr>
              <a:t>、保育及生輔人員接受</a:t>
            </a:r>
            <a:endParaRPr kumimoji="0" lang="en-US" altLang="zh-TW" sz="4400" b="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華康方圓體W7(P)" pitchFamily="82" charset="-120"/>
              <a:ea typeface="華康方圓體W7(P)" pitchFamily="82" charset="-120"/>
              <a:cs typeface="+mn-cs"/>
            </a:endParaRPr>
          </a:p>
          <a:p>
            <a:pPr marL="27432" marR="0" lvl="0" indent="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zh-TW" altLang="en-US" sz="4400" dirty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 </a:t>
            </a:r>
            <a:r>
              <a:rPr lang="zh-TW" altLang="en-US" sz="4400" dirty="0" smtClean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  </a:t>
            </a: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華康方圓體W7(P)" pitchFamily="82" charset="-120"/>
                <a:ea typeface="華康方圓體W7(P)" pitchFamily="82" charset="-120"/>
                <a:cs typeface="+mn-cs"/>
              </a:rPr>
              <a:t>性侵害及性騷擾防治訓練課程 </a:t>
            </a:r>
            <a:endParaRPr kumimoji="0" lang="en-US" altLang="zh-TW" sz="4400" b="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華康方圓體W7(P)" pitchFamily="82" charset="-120"/>
              <a:ea typeface="華康方圓體W7(P)" pitchFamily="82" charset="-120"/>
              <a:cs typeface="+mn-cs"/>
            </a:endParaRPr>
          </a:p>
          <a:p>
            <a:pPr marL="27432" marR="0" lvl="0" indent="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zh-TW" altLang="en-US" sz="4400" dirty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 </a:t>
            </a:r>
            <a:r>
              <a:rPr lang="zh-TW" altLang="en-US" sz="4400" dirty="0" smtClean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                       </a:t>
            </a: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華康方圓體W7(P)" pitchFamily="82" charset="-120"/>
                <a:ea typeface="華康方圓體W7(P)" pitchFamily="82" charset="-120"/>
                <a:cs typeface="+mn-cs"/>
              </a:rPr>
              <a:t>之參訓情形</a:t>
            </a:r>
            <a:endParaRPr kumimoji="0" lang="en-US" altLang="zh-TW" sz="4400" b="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華康方圓體W7(P)" pitchFamily="82" charset="-120"/>
              <a:ea typeface="華康方圓體W7(P)" pitchFamily="82" charset="-120"/>
              <a:cs typeface="+mn-cs"/>
            </a:endParaRPr>
          </a:p>
        </p:txBody>
      </p:sp>
      <p:pic>
        <p:nvPicPr>
          <p:cNvPr id="5" name="圖片 4" descr="IMAG278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4458162"/>
            <a:ext cx="3384376" cy="2067182"/>
          </a:xfrm>
          <a:prstGeom prst="rect">
            <a:avLst/>
          </a:prstGeom>
        </p:spPr>
      </p:pic>
      <p:pic>
        <p:nvPicPr>
          <p:cNvPr id="6" name="圖片 5" descr="IMG_91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4509120"/>
            <a:ext cx="3167844" cy="2111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標題 2"/>
          <p:cNvSpPr txBox="1">
            <a:spLocks/>
          </p:cNvSpPr>
          <p:nvPr/>
        </p:nvSpPr>
        <p:spPr>
          <a:xfrm>
            <a:off x="1043608" y="1412776"/>
            <a:ext cx="8100392" cy="1656184"/>
          </a:xfrm>
          <a:prstGeom prst="rect">
            <a:avLst/>
          </a:prstGeom>
        </p:spPr>
        <p:txBody>
          <a:bodyPr tIns="0">
            <a:normAutofit/>
          </a:bodyPr>
          <a:lstStyle/>
          <a:p>
            <a:pPr marL="27432" marR="0" lvl="0" indent="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zh-TW" altLang="en-US" sz="4400" noProof="0" dirty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六</a:t>
            </a: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華康方圓體W7(P)" pitchFamily="82" charset="-120"/>
                <a:ea typeface="華康方圓體W7(P)" pitchFamily="82" charset="-120"/>
                <a:cs typeface="+mn-cs"/>
              </a:rPr>
              <a:t>、設置預防</a:t>
            </a:r>
            <a:endParaRPr kumimoji="0" lang="en-US" altLang="zh-TW" sz="4400" b="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華康方圓體W7(P)" pitchFamily="82" charset="-120"/>
              <a:ea typeface="華康方圓體W7(P)" pitchFamily="82" charset="-120"/>
              <a:cs typeface="+mn-cs"/>
            </a:endParaRPr>
          </a:p>
          <a:p>
            <a:pPr marL="27432" marR="0" lvl="0" indent="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zh-TW" altLang="en-US" sz="4400" dirty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 </a:t>
            </a:r>
            <a:r>
              <a:rPr lang="zh-TW" altLang="en-US" sz="4400" dirty="0" smtClean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          </a:t>
            </a: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華康方圓體W7(P)" pitchFamily="82" charset="-120"/>
                <a:ea typeface="華康方圓體W7(P)" pitchFamily="82" charset="-120"/>
                <a:cs typeface="+mn-cs"/>
              </a:rPr>
              <a:t>性措施之硬體設備設施</a:t>
            </a:r>
            <a:endParaRPr kumimoji="0" lang="en-US" altLang="zh-TW" sz="4400" b="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華康方圓體W7(P)" pitchFamily="82" charset="-120"/>
              <a:ea typeface="華康方圓體W7(P)" pitchFamily="82" charset="-120"/>
              <a:cs typeface="+mn-cs"/>
            </a:endParaRPr>
          </a:p>
        </p:txBody>
      </p:sp>
      <p:sp>
        <p:nvSpPr>
          <p:cNvPr id="5" name="副標題 2"/>
          <p:cNvSpPr txBox="1">
            <a:spLocks/>
          </p:cNvSpPr>
          <p:nvPr/>
        </p:nvSpPr>
        <p:spPr>
          <a:xfrm>
            <a:off x="1115616" y="3573016"/>
            <a:ext cx="7920880" cy="1584176"/>
          </a:xfrm>
          <a:prstGeom prst="rect">
            <a:avLst/>
          </a:prstGeom>
          <a:ln w="28575">
            <a:solidFill>
              <a:schemeClr val="bg2">
                <a:lumMod val="75000"/>
              </a:schemeClr>
            </a:solidFill>
            <a:prstDash val="lgDashDotDot"/>
          </a:ln>
        </p:spPr>
        <p:txBody>
          <a:bodyPr tIns="0" anchor="ctr">
            <a:normAutofit/>
          </a:bodyPr>
          <a:lstStyle/>
          <a:p>
            <a:pPr marL="27432" marR="0" lvl="0" indent="0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>
                <a:tab pos="2690813" algn="l"/>
              </a:tabLst>
              <a:defRPr/>
            </a:pPr>
            <a:r>
              <a:rPr kumimoji="0" lang="zh-TW" altLang="en-US" sz="210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華康少女文字W7" pitchFamily="81" charset="-120"/>
                <a:ea typeface="華康少女文字W7" pitchFamily="81" charset="-120"/>
              </a:rPr>
              <a:t> 機構死角等處所設置具預防性侵害或霸凌等行為之硬體設施設備</a:t>
            </a:r>
            <a:endParaRPr kumimoji="0" lang="en-US" altLang="zh-TW" sz="210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華康少女文字W7" pitchFamily="81" charset="-120"/>
              <a:ea typeface="華康少女文字W7" pitchFamily="81" charset="-120"/>
            </a:endParaRPr>
          </a:p>
          <a:p>
            <a:pPr marL="27432" marR="0" lvl="0" indent="0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>
                <a:tab pos="2690813" algn="l"/>
              </a:tabLst>
              <a:defRPr/>
            </a:pPr>
            <a:r>
              <a:rPr lang="zh-TW" altLang="en-US" sz="2100" dirty="0">
                <a:solidFill>
                  <a:srgbClr val="0070C0"/>
                </a:solidFill>
                <a:latin typeface="華康少女文字W7" pitchFamily="81" charset="-120"/>
                <a:ea typeface="華康少女文字W7" pitchFamily="81" charset="-120"/>
              </a:rPr>
              <a:t> </a:t>
            </a:r>
            <a:r>
              <a:rPr kumimoji="0" lang="en-US" altLang="zh-TW" sz="210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華康少女文字W7" pitchFamily="81" charset="-120"/>
                <a:ea typeface="華康少女文字W7" pitchFamily="81" charset="-120"/>
              </a:rPr>
              <a:t>(</a:t>
            </a:r>
            <a:r>
              <a:rPr kumimoji="0" lang="zh-TW" altLang="en-US" sz="210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華康少女文字W7" pitchFamily="81" charset="-120"/>
                <a:ea typeface="華康少女文字W7" pitchFamily="81" charset="-120"/>
              </a:rPr>
              <a:t>如監視器、探照燈</a:t>
            </a:r>
            <a:r>
              <a:rPr lang="zh-TW" altLang="en-US" sz="2100" dirty="0" smtClean="0">
                <a:solidFill>
                  <a:srgbClr val="0070C0"/>
                </a:solidFill>
                <a:latin typeface="華康少女文字W7" pitchFamily="81" charset="-120"/>
                <a:ea typeface="華康少女文字W7" pitchFamily="81" charset="-120"/>
              </a:rPr>
              <a:t>、感應式照明等</a:t>
            </a:r>
            <a:r>
              <a:rPr lang="en-US" altLang="zh-TW" sz="2100" dirty="0" smtClean="0">
                <a:solidFill>
                  <a:srgbClr val="0070C0"/>
                </a:solidFill>
                <a:latin typeface="華康少女文字W7" pitchFamily="81" charset="-120"/>
                <a:ea typeface="華康少女文字W7" pitchFamily="81" charset="-120"/>
              </a:rPr>
              <a:t>)</a:t>
            </a:r>
            <a:endParaRPr kumimoji="0" lang="en-US" altLang="zh-TW" sz="210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華康少女文字W7" pitchFamily="81" charset="-120"/>
              <a:ea typeface="華康少女文字W7" pitchFamily="81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標題 2"/>
          <p:cNvSpPr txBox="1">
            <a:spLocks/>
          </p:cNvSpPr>
          <p:nvPr/>
        </p:nvSpPr>
        <p:spPr>
          <a:xfrm>
            <a:off x="1043608" y="1700808"/>
            <a:ext cx="8100392" cy="1656184"/>
          </a:xfrm>
          <a:prstGeom prst="rect">
            <a:avLst/>
          </a:prstGeom>
        </p:spPr>
        <p:txBody>
          <a:bodyPr tIns="0">
            <a:normAutofit/>
          </a:bodyPr>
          <a:lstStyle/>
          <a:p>
            <a:pPr marL="27432" marR="0" lvl="0" indent="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zh-TW" altLang="en-US" sz="4400" dirty="0" smtClean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七</a:t>
            </a: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華康方圓體W7(P)" pitchFamily="82" charset="-120"/>
                <a:ea typeface="華康方圓體W7(P)" pitchFamily="82" charset="-120"/>
                <a:cs typeface="+mn-cs"/>
              </a:rPr>
              <a:t>、危機預防處理及通報機制</a:t>
            </a:r>
            <a:endParaRPr kumimoji="0" lang="en-US" altLang="zh-TW" sz="4400" b="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華康方圓體W7(P)" pitchFamily="82" charset="-120"/>
              <a:ea typeface="華康方圓體W7(P)" pitchFamily="82" charset="-120"/>
              <a:cs typeface="+mn-cs"/>
            </a:endParaRPr>
          </a:p>
        </p:txBody>
      </p:sp>
      <p:sp>
        <p:nvSpPr>
          <p:cNvPr id="5" name="副標題 2"/>
          <p:cNvSpPr txBox="1">
            <a:spLocks/>
          </p:cNvSpPr>
          <p:nvPr/>
        </p:nvSpPr>
        <p:spPr>
          <a:xfrm>
            <a:off x="1115616" y="3356992"/>
            <a:ext cx="7776864" cy="2592288"/>
          </a:xfrm>
          <a:prstGeom prst="rect">
            <a:avLst/>
          </a:prstGeom>
          <a:ln w="28575">
            <a:solidFill>
              <a:schemeClr val="bg2">
                <a:lumMod val="75000"/>
              </a:schemeClr>
            </a:solidFill>
            <a:prstDash val="lgDashDotDot"/>
          </a:ln>
        </p:spPr>
        <p:txBody>
          <a:bodyPr tIns="0" anchor="ctr">
            <a:normAutofit fontScale="47500" lnSpcReduction="20000"/>
          </a:bodyPr>
          <a:lstStyle/>
          <a:p>
            <a:pPr marL="27432" marR="0" lvl="0" indent="0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zh-TW" altLang="en-US" sz="440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華康少女文字W7" pitchFamily="81" charset="-120"/>
                <a:ea typeface="華康少女文字W7" pitchFamily="81" charset="-120"/>
              </a:rPr>
              <a:t> </a:t>
            </a:r>
            <a:r>
              <a:rPr kumimoji="0" lang="en-US" altLang="zh-TW" sz="440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華康少女文字W7" pitchFamily="81" charset="-120"/>
                <a:ea typeface="華康少女文字W7" pitchFamily="81" charset="-120"/>
              </a:rPr>
              <a:t>1.</a:t>
            </a:r>
            <a:r>
              <a:rPr kumimoji="0" lang="zh-TW" altLang="en-US" sz="440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華康少女文字W7" pitchFamily="81" charset="-120"/>
                <a:ea typeface="華康少女文字W7" pitchFamily="81" charset="-120"/>
              </a:rPr>
              <a:t>定有危機事件處理作業須知</a:t>
            </a:r>
            <a:endParaRPr kumimoji="0" lang="en-US" altLang="zh-TW" sz="440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華康少女文字W7" pitchFamily="81" charset="-120"/>
              <a:ea typeface="華康少女文字W7" pitchFamily="81" charset="-120"/>
            </a:endParaRPr>
          </a:p>
          <a:p>
            <a:pPr marL="27432" marR="0" lvl="0" indent="0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altLang="zh-TW" sz="440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華康少女文字W7" pitchFamily="81" charset="-120"/>
                <a:ea typeface="華康少女文字W7" pitchFamily="81" charset="-120"/>
              </a:rPr>
              <a:t>(</a:t>
            </a:r>
            <a:r>
              <a:rPr kumimoji="0" lang="zh-TW" altLang="en-US" sz="440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華康少女文字W7" pitchFamily="81" charset="-120"/>
                <a:ea typeface="華康少女文字W7" pitchFamily="81" charset="-120"/>
              </a:rPr>
              <a:t>危機事件系指天然災害、意外事件、公共安全事件、暴力衝</a:t>
            </a:r>
            <a:endParaRPr kumimoji="0" lang="en-US" altLang="zh-TW" sz="440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華康少女文字W7" pitchFamily="81" charset="-120"/>
              <a:ea typeface="華康少女文字W7" pitchFamily="81" charset="-120"/>
            </a:endParaRPr>
          </a:p>
          <a:p>
            <a:pPr marL="27432" marR="0" lvl="0" indent="0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zh-TW" altLang="en-US" sz="4400" dirty="0">
                <a:solidFill>
                  <a:srgbClr val="0070C0"/>
                </a:solidFill>
                <a:latin typeface="華康少女文字W7" pitchFamily="81" charset="-120"/>
                <a:ea typeface="華康少女文字W7" pitchFamily="81" charset="-120"/>
              </a:rPr>
              <a:t> </a:t>
            </a:r>
            <a:r>
              <a:rPr kumimoji="0" lang="zh-TW" altLang="en-US" sz="440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華康少女文字W7" pitchFamily="81" charset="-120"/>
                <a:ea typeface="華康少女文字W7" pitchFamily="81" charset="-120"/>
              </a:rPr>
              <a:t>突事件及其他重大危機事件等，訂有處理機制、通報作業流程  </a:t>
            </a:r>
            <a:endParaRPr kumimoji="0" lang="en-US" altLang="zh-TW" sz="440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華康少女文字W7" pitchFamily="81" charset="-120"/>
              <a:ea typeface="華康少女文字W7" pitchFamily="81" charset="-120"/>
            </a:endParaRPr>
          </a:p>
          <a:p>
            <a:pPr marL="27432" marR="0" lvl="0" indent="0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zh-TW" altLang="en-US" sz="4400" dirty="0">
                <a:solidFill>
                  <a:srgbClr val="0070C0"/>
                </a:solidFill>
                <a:latin typeface="華康少女文字W7" pitchFamily="81" charset="-120"/>
                <a:ea typeface="華康少女文字W7" pitchFamily="81" charset="-120"/>
              </a:rPr>
              <a:t> </a:t>
            </a:r>
            <a:r>
              <a:rPr kumimoji="0" lang="zh-TW" altLang="en-US" sz="440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華康少女文字W7" pitchFamily="81" charset="-120"/>
                <a:ea typeface="華康少女文字W7" pitchFamily="81" charset="-120"/>
              </a:rPr>
              <a:t>及緊急聯絡管道</a:t>
            </a:r>
            <a:r>
              <a:rPr kumimoji="0" lang="en-US" altLang="zh-TW" sz="440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華康少女文字W7" pitchFamily="81" charset="-120"/>
                <a:ea typeface="華康少女文字W7" pitchFamily="81" charset="-120"/>
              </a:rPr>
              <a:t>)</a:t>
            </a:r>
            <a:r>
              <a:rPr kumimoji="0" lang="zh-TW" altLang="en-US" sz="440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華康少女文字W7" pitchFamily="81" charset="-120"/>
                <a:ea typeface="華康少女文字W7" pitchFamily="81" charset="-120"/>
              </a:rPr>
              <a:t>。</a:t>
            </a:r>
            <a:endParaRPr kumimoji="0" lang="en-US" altLang="zh-TW" sz="440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華康少女文字W7" pitchFamily="81" charset="-120"/>
              <a:ea typeface="華康少女文字W7" pitchFamily="81" charset="-120"/>
            </a:endParaRPr>
          </a:p>
          <a:p>
            <a:pPr marL="27432" marR="0" lvl="0" indent="0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zh-TW" altLang="en-US" sz="4400" dirty="0" smtClean="0">
                <a:solidFill>
                  <a:srgbClr val="0070C0"/>
                </a:solidFill>
                <a:latin typeface="華康少女文字W7" pitchFamily="81" charset="-120"/>
                <a:ea typeface="華康少女文字W7" pitchFamily="81" charset="-120"/>
              </a:rPr>
              <a:t> </a:t>
            </a:r>
            <a:r>
              <a:rPr lang="en-US" altLang="zh-TW" sz="4400" dirty="0" smtClean="0">
                <a:solidFill>
                  <a:srgbClr val="0070C0"/>
                </a:solidFill>
                <a:latin typeface="華康少女文字W7" pitchFamily="81" charset="-120"/>
                <a:ea typeface="華康少女文字W7" pitchFamily="81" charset="-120"/>
              </a:rPr>
              <a:t>2.</a:t>
            </a:r>
            <a:r>
              <a:rPr lang="zh-TW" altLang="en-US" sz="4400" dirty="0" smtClean="0">
                <a:solidFill>
                  <a:srgbClr val="0070C0"/>
                </a:solidFill>
                <a:latin typeface="華康少女文字W7" pitchFamily="81" charset="-120"/>
                <a:ea typeface="華康少女文字W7" pitchFamily="81" charset="-120"/>
              </a:rPr>
              <a:t>依規範確實執行。</a:t>
            </a:r>
            <a:endParaRPr lang="en-US" altLang="zh-TW" sz="4400" dirty="0" smtClean="0">
              <a:solidFill>
                <a:srgbClr val="0070C0"/>
              </a:solidFill>
              <a:latin typeface="華康少女文字W7" pitchFamily="81" charset="-120"/>
              <a:ea typeface="華康少女文字W7" pitchFamily="81" charset="-120"/>
            </a:endParaRPr>
          </a:p>
          <a:p>
            <a:pPr marL="27432" marR="0" lvl="0" indent="0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zh-TW" altLang="en-US" sz="440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華康少女文字W7" pitchFamily="81" charset="-120"/>
                <a:ea typeface="華康少女文字W7" pitchFamily="81" charset="-120"/>
              </a:rPr>
              <a:t> </a:t>
            </a:r>
            <a:r>
              <a:rPr kumimoji="0" lang="en-US" altLang="zh-TW" sz="440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華康少女文字W7" pitchFamily="81" charset="-120"/>
                <a:ea typeface="華康少女文字W7" pitchFamily="81" charset="-120"/>
              </a:rPr>
              <a:t>3.</a:t>
            </a:r>
            <a:r>
              <a:rPr kumimoji="0" lang="zh-TW" altLang="en-US" sz="440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華康少女文字W7" pitchFamily="81" charset="-120"/>
                <a:ea typeface="華康少女文字W7" pitchFamily="81" charset="-120"/>
              </a:rPr>
              <a:t>危機事件應紀錄詳實、處遇適當。</a:t>
            </a:r>
            <a:endParaRPr kumimoji="0" lang="en-US" altLang="zh-TW" sz="440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華康少女文字W7" pitchFamily="81" charset="-120"/>
              <a:ea typeface="華康少女文字W7" pitchFamily="81" charset="-120"/>
            </a:endParaRPr>
          </a:p>
          <a:p>
            <a:pPr marL="27432" marR="0" lvl="0" indent="0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zh-TW" altLang="en-US" sz="4400" dirty="0" smtClean="0">
                <a:solidFill>
                  <a:srgbClr val="0070C0"/>
                </a:solidFill>
                <a:latin typeface="華康少女文字W7" pitchFamily="81" charset="-120"/>
                <a:ea typeface="華康少女文字W7" pitchFamily="81" charset="-120"/>
              </a:rPr>
              <a:t> </a:t>
            </a:r>
            <a:r>
              <a:rPr lang="en-US" altLang="zh-TW" sz="4400" dirty="0" smtClean="0">
                <a:solidFill>
                  <a:srgbClr val="0070C0"/>
                </a:solidFill>
                <a:latin typeface="華康少女文字W7" pitchFamily="81" charset="-120"/>
                <a:ea typeface="華康少女文字W7" pitchFamily="81" charset="-120"/>
              </a:rPr>
              <a:t>4.</a:t>
            </a:r>
            <a:r>
              <a:rPr lang="zh-TW" altLang="en-US" sz="4400" dirty="0" smtClean="0">
                <a:solidFill>
                  <a:srgbClr val="0070C0"/>
                </a:solidFill>
                <a:latin typeface="華康少女文字W7" pitchFamily="81" charset="-120"/>
                <a:ea typeface="華康少女文字W7" pitchFamily="81" charset="-120"/>
              </a:rPr>
              <a:t>分析檢討並有改善方案或預防措施。</a:t>
            </a:r>
            <a:endParaRPr lang="en-US" altLang="zh-TW" sz="4400" dirty="0" smtClean="0">
              <a:solidFill>
                <a:srgbClr val="0070C0"/>
              </a:solidFill>
              <a:latin typeface="華康少女文字W7" pitchFamily="81" charset="-120"/>
              <a:ea typeface="華康少女文字W7" pitchFamily="81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標題 2"/>
          <p:cNvSpPr txBox="1">
            <a:spLocks/>
          </p:cNvSpPr>
          <p:nvPr/>
        </p:nvSpPr>
        <p:spPr>
          <a:xfrm>
            <a:off x="1043608" y="1700808"/>
            <a:ext cx="8100392" cy="1656184"/>
          </a:xfrm>
          <a:prstGeom prst="rect">
            <a:avLst/>
          </a:prstGeom>
        </p:spPr>
        <p:txBody>
          <a:bodyPr tIns="0">
            <a:normAutofit/>
          </a:bodyPr>
          <a:lstStyle/>
          <a:p>
            <a:pPr marL="27432" marR="0" lvl="0" indent="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華康方圓體W7(P)" pitchFamily="82" charset="-120"/>
                <a:ea typeface="華康方圓體W7(P)" pitchFamily="82" charset="-120"/>
                <a:cs typeface="+mn-cs"/>
              </a:rPr>
              <a:t>八、事故預防教育訓練</a:t>
            </a:r>
            <a:endParaRPr kumimoji="0" lang="en-US" altLang="zh-TW" sz="4400" b="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華康方圓體W7(P)" pitchFamily="82" charset="-120"/>
              <a:ea typeface="華康方圓體W7(P)" pitchFamily="82" charset="-120"/>
              <a:cs typeface="+mn-cs"/>
            </a:endParaRPr>
          </a:p>
          <a:p>
            <a:pPr marL="27432" marR="0" lvl="0" indent="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zh-TW" altLang="en-US" sz="4400" dirty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 </a:t>
            </a:r>
            <a:r>
              <a:rPr lang="zh-TW" altLang="en-US" sz="4400" dirty="0" smtClean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    </a:t>
            </a:r>
            <a:r>
              <a:rPr lang="en-US" altLang="zh-TW" sz="4400" dirty="0" smtClean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(</a:t>
            </a:r>
            <a:r>
              <a:rPr lang="zh-TW" altLang="en-US" sz="4400" dirty="0" smtClean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含急救訓練與實習演練</a:t>
            </a:r>
            <a:r>
              <a:rPr lang="en-US" altLang="zh-TW" sz="4400" dirty="0" smtClean="0">
                <a:solidFill>
                  <a:schemeClr val="accent6">
                    <a:lumMod val="75000"/>
                  </a:schemeClr>
                </a:solidFill>
                <a:latin typeface="華康方圓體W7(P)" pitchFamily="82" charset="-120"/>
                <a:ea typeface="華康方圓體W7(P)" pitchFamily="82" charset="-120"/>
              </a:rPr>
              <a:t>)</a:t>
            </a:r>
            <a:endParaRPr kumimoji="0" lang="en-US" altLang="zh-TW" sz="4400" b="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華康方圓體W7(P)" pitchFamily="82" charset="-120"/>
              <a:ea typeface="華康方圓體W7(P)" pitchFamily="82" charset="-120"/>
              <a:cs typeface="+mn-cs"/>
            </a:endParaRPr>
          </a:p>
        </p:txBody>
      </p:sp>
      <p:sp>
        <p:nvSpPr>
          <p:cNvPr id="5" name="副標題 2"/>
          <p:cNvSpPr txBox="1">
            <a:spLocks/>
          </p:cNvSpPr>
          <p:nvPr/>
        </p:nvSpPr>
        <p:spPr>
          <a:xfrm>
            <a:off x="1115616" y="3573016"/>
            <a:ext cx="7776864" cy="1584176"/>
          </a:xfrm>
          <a:prstGeom prst="rect">
            <a:avLst/>
          </a:prstGeom>
          <a:ln w="28575">
            <a:solidFill>
              <a:schemeClr val="bg2">
                <a:lumMod val="75000"/>
              </a:schemeClr>
            </a:solidFill>
            <a:prstDash val="lgDashDotDot"/>
          </a:ln>
        </p:spPr>
        <p:txBody>
          <a:bodyPr tIns="0" anchor="ctr">
            <a:normAutofit/>
          </a:bodyPr>
          <a:lstStyle/>
          <a:p>
            <a:pPr marL="27432" marR="0" lvl="0" indent="0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>
                <a:tab pos="2690813" algn="l"/>
              </a:tabLst>
              <a:defRPr/>
            </a:pPr>
            <a:r>
              <a:rPr kumimoji="0" lang="zh-TW" altLang="en-US" sz="210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華康少女文字W7" pitchFamily="81" charset="-120"/>
                <a:ea typeface="華康少女文字W7" pitchFamily="81" charset="-120"/>
              </a:rPr>
              <a:t> 機構規劃員工對事故傷害防治制</a:t>
            </a:r>
            <a:r>
              <a:rPr lang="zh-TW" altLang="en-US" sz="2100" dirty="0" smtClean="0">
                <a:solidFill>
                  <a:srgbClr val="0070C0"/>
                </a:solidFill>
                <a:latin typeface="華康少女文字W7" pitchFamily="81" charset="-120"/>
                <a:ea typeface="華康少女文字W7" pitchFamily="81" charset="-120"/>
              </a:rPr>
              <a:t>及安全促</a:t>
            </a:r>
            <a:r>
              <a:rPr kumimoji="0" lang="zh-TW" altLang="en-US" sz="210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華康少女文字W7" pitchFamily="81" charset="-120"/>
                <a:ea typeface="華康少女文字W7" pitchFamily="81" charset="-120"/>
              </a:rPr>
              <a:t>進之相關訓練及教育</a:t>
            </a:r>
            <a:endParaRPr kumimoji="0" lang="en-US" altLang="zh-TW" sz="210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華康少女文字W7" pitchFamily="81" charset="-120"/>
              <a:ea typeface="華康少女文字W7" pitchFamily="81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夏至">
  <a:themeElements>
    <a:clrScheme name="行雲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夏至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107</TotalTime>
  <Words>300</Words>
  <Application>Microsoft Office PowerPoint</Application>
  <PresentationFormat>如螢幕大小 (4:3)</PresentationFormat>
  <Paragraphs>37</Paragraphs>
  <Slides>10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1" baseType="lpstr">
      <vt:lpstr>夏至</vt:lpstr>
      <vt:lpstr>  兒少安置教養機構             人身安全檢視</vt:lpstr>
      <vt:lpstr>投影片 2</vt:lpstr>
      <vt:lpstr>投影片 3</vt:lpstr>
      <vt:lpstr>投影片 4</vt:lpstr>
      <vt:lpstr>投影片 5</vt:lpstr>
      <vt:lpstr>投影片 6</vt:lpstr>
      <vt:lpstr>投影片 7</vt:lpstr>
      <vt:lpstr>投影片 8</vt:lpstr>
      <vt:lpstr>投影片 9</vt:lpstr>
      <vt:lpstr>謝謝聆聽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兒少安置教養機構                   人身安全檢視</dc:title>
  <dc:creator>林慈薇</dc:creator>
  <cp:lastModifiedBy>WS-11</cp:lastModifiedBy>
  <cp:revision>14</cp:revision>
  <dcterms:created xsi:type="dcterms:W3CDTF">2018-10-17T05:41:17Z</dcterms:created>
  <dcterms:modified xsi:type="dcterms:W3CDTF">2018-10-17T08:13:43Z</dcterms:modified>
</cp:coreProperties>
</file>