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1"/>
  </p:notesMasterIdLst>
  <p:handoutMasterIdLst>
    <p:handoutMasterId r:id="rId52"/>
  </p:handoutMasterIdLst>
  <p:sldIdLst>
    <p:sldId id="256" r:id="rId3"/>
    <p:sldId id="276" r:id="rId4"/>
    <p:sldId id="319" r:id="rId5"/>
    <p:sldId id="257" r:id="rId6"/>
    <p:sldId id="270" r:id="rId7"/>
    <p:sldId id="271" r:id="rId8"/>
    <p:sldId id="272" r:id="rId9"/>
    <p:sldId id="324" r:id="rId10"/>
    <p:sldId id="325" r:id="rId11"/>
    <p:sldId id="278" r:id="rId12"/>
    <p:sldId id="280" r:id="rId13"/>
    <p:sldId id="302" r:id="rId14"/>
    <p:sldId id="334" r:id="rId15"/>
    <p:sldId id="335" r:id="rId16"/>
    <p:sldId id="282" r:id="rId17"/>
    <p:sldId id="286" r:id="rId18"/>
    <p:sldId id="283" r:id="rId19"/>
    <p:sldId id="279" r:id="rId20"/>
    <p:sldId id="290" r:id="rId21"/>
    <p:sldId id="273" r:id="rId22"/>
    <p:sldId id="291" r:id="rId23"/>
    <p:sldId id="293" r:id="rId24"/>
    <p:sldId id="298" r:id="rId25"/>
    <p:sldId id="294" r:id="rId26"/>
    <p:sldId id="297" r:id="rId27"/>
    <p:sldId id="296" r:id="rId28"/>
    <p:sldId id="262" r:id="rId29"/>
    <p:sldId id="300" r:id="rId30"/>
    <p:sldId id="318" r:id="rId31"/>
    <p:sldId id="299" r:id="rId32"/>
    <p:sldId id="295" r:id="rId33"/>
    <p:sldId id="303" r:id="rId34"/>
    <p:sldId id="304" r:id="rId35"/>
    <p:sldId id="305" r:id="rId36"/>
    <p:sldId id="307" r:id="rId37"/>
    <p:sldId id="314" r:id="rId38"/>
    <p:sldId id="312" r:id="rId39"/>
    <p:sldId id="313" r:id="rId40"/>
    <p:sldId id="306" r:id="rId41"/>
    <p:sldId id="309" r:id="rId42"/>
    <p:sldId id="323" r:id="rId43"/>
    <p:sldId id="326" r:id="rId44"/>
    <p:sldId id="327" r:id="rId45"/>
    <p:sldId id="328" r:id="rId46"/>
    <p:sldId id="329" r:id="rId47"/>
    <p:sldId id="336" r:id="rId48"/>
    <p:sldId id="331" r:id="rId49"/>
    <p:sldId id="31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A689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96"/>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2F3BCB-C650-4FB9-A1B6-1C748EDA92B4}" type="doc">
      <dgm:prSet loTypeId="urn:microsoft.com/office/officeart/2005/8/layout/arrow5" loCatId="relationship" qsTypeId="urn:microsoft.com/office/officeart/2005/8/quickstyle/3d3" qsCatId="3D" csTypeId="urn:microsoft.com/office/officeart/2005/8/colors/colorful2" csCatId="colorful" phldr="1"/>
      <dgm:spPr/>
      <dgm:t>
        <a:bodyPr/>
        <a:lstStyle/>
        <a:p>
          <a:endParaRPr lang="zh-TW" altLang="en-US"/>
        </a:p>
      </dgm:t>
    </dgm:pt>
    <dgm:pt modelId="{6AE33F33-2D3D-420F-9378-6ED03E85C246}">
      <dgm:prSet phldrT="[文字]"/>
      <dgm:spPr/>
      <dgm:t>
        <a:bodyPr/>
        <a:lstStyle/>
        <a:p>
          <a:r>
            <a:rPr lang="zh-TW" altLang="en-US" dirty="0"/>
            <a:t>保障</a:t>
          </a:r>
        </a:p>
      </dgm:t>
    </dgm:pt>
    <dgm:pt modelId="{A09B6060-8347-4D58-B245-A565FD87659E}" type="parTrans" cxnId="{C766EE10-5924-460E-92BF-939DC94B810F}">
      <dgm:prSet/>
      <dgm:spPr/>
      <dgm:t>
        <a:bodyPr/>
        <a:lstStyle/>
        <a:p>
          <a:endParaRPr lang="zh-TW" altLang="en-US"/>
        </a:p>
      </dgm:t>
    </dgm:pt>
    <dgm:pt modelId="{87EE5B51-3815-4ECC-B05E-66C1B515E6B1}" type="sibTrans" cxnId="{C766EE10-5924-460E-92BF-939DC94B810F}">
      <dgm:prSet/>
      <dgm:spPr/>
      <dgm:t>
        <a:bodyPr/>
        <a:lstStyle/>
        <a:p>
          <a:endParaRPr lang="zh-TW" altLang="en-US"/>
        </a:p>
      </dgm:t>
    </dgm:pt>
    <dgm:pt modelId="{7E1E2648-1920-40E2-A96A-216F1821C11C}">
      <dgm:prSet phldrT="[文字]"/>
      <dgm:spPr/>
      <dgm:t>
        <a:bodyPr/>
        <a:lstStyle/>
        <a:p>
          <a:r>
            <a:rPr lang="zh-TW" altLang="en-US" dirty="0"/>
            <a:t>限制</a:t>
          </a:r>
        </a:p>
      </dgm:t>
    </dgm:pt>
    <dgm:pt modelId="{A6DA9D31-E117-4061-A9B3-3EF2AE01CE9F}" type="parTrans" cxnId="{0822095B-DA21-45AD-A39E-E1DA90D00B44}">
      <dgm:prSet/>
      <dgm:spPr/>
      <dgm:t>
        <a:bodyPr/>
        <a:lstStyle/>
        <a:p>
          <a:endParaRPr lang="zh-TW" altLang="en-US"/>
        </a:p>
      </dgm:t>
    </dgm:pt>
    <dgm:pt modelId="{2B80EC8E-4FD2-4CE8-8719-0C1A9810DA0C}" type="sibTrans" cxnId="{0822095B-DA21-45AD-A39E-E1DA90D00B44}">
      <dgm:prSet/>
      <dgm:spPr/>
      <dgm:t>
        <a:bodyPr/>
        <a:lstStyle/>
        <a:p>
          <a:endParaRPr lang="zh-TW" altLang="en-US"/>
        </a:p>
      </dgm:t>
    </dgm:pt>
    <dgm:pt modelId="{F1934C6B-6C01-4502-8E2D-FBCEB4ADEBE0}" type="pres">
      <dgm:prSet presAssocID="{B32F3BCB-C650-4FB9-A1B6-1C748EDA92B4}" presName="diagram" presStyleCnt="0">
        <dgm:presLayoutVars>
          <dgm:dir/>
          <dgm:resizeHandles val="exact"/>
        </dgm:presLayoutVars>
      </dgm:prSet>
      <dgm:spPr/>
    </dgm:pt>
    <dgm:pt modelId="{697A585E-494A-43F1-A389-CAE70C22D519}" type="pres">
      <dgm:prSet presAssocID="{6AE33F33-2D3D-420F-9378-6ED03E85C246}" presName="arrow" presStyleLbl="node1" presStyleIdx="0" presStyleCnt="2">
        <dgm:presLayoutVars>
          <dgm:bulletEnabled val="1"/>
        </dgm:presLayoutVars>
      </dgm:prSet>
      <dgm:spPr/>
    </dgm:pt>
    <dgm:pt modelId="{991FD5D1-88D1-4BBA-AE3D-59D456804816}" type="pres">
      <dgm:prSet presAssocID="{7E1E2648-1920-40E2-A96A-216F1821C11C}" presName="arrow" presStyleLbl="node1" presStyleIdx="1" presStyleCnt="2">
        <dgm:presLayoutVars>
          <dgm:bulletEnabled val="1"/>
        </dgm:presLayoutVars>
      </dgm:prSet>
      <dgm:spPr/>
    </dgm:pt>
  </dgm:ptLst>
  <dgm:cxnLst>
    <dgm:cxn modelId="{0D1BCA06-0E7E-4F8B-8FBB-D5B58811FA5B}" type="presOf" srcId="{B32F3BCB-C650-4FB9-A1B6-1C748EDA92B4}" destId="{F1934C6B-6C01-4502-8E2D-FBCEB4ADEBE0}" srcOrd="0" destOrd="0" presId="urn:microsoft.com/office/officeart/2005/8/layout/arrow5"/>
    <dgm:cxn modelId="{C766EE10-5924-460E-92BF-939DC94B810F}" srcId="{B32F3BCB-C650-4FB9-A1B6-1C748EDA92B4}" destId="{6AE33F33-2D3D-420F-9378-6ED03E85C246}" srcOrd="0" destOrd="0" parTransId="{A09B6060-8347-4D58-B245-A565FD87659E}" sibTransId="{87EE5B51-3815-4ECC-B05E-66C1B515E6B1}"/>
    <dgm:cxn modelId="{44FFC818-43A9-4A05-9939-1C195C48E464}" type="presOf" srcId="{7E1E2648-1920-40E2-A96A-216F1821C11C}" destId="{991FD5D1-88D1-4BBA-AE3D-59D456804816}" srcOrd="0" destOrd="0" presId="urn:microsoft.com/office/officeart/2005/8/layout/arrow5"/>
    <dgm:cxn modelId="{0822095B-DA21-45AD-A39E-E1DA90D00B44}" srcId="{B32F3BCB-C650-4FB9-A1B6-1C748EDA92B4}" destId="{7E1E2648-1920-40E2-A96A-216F1821C11C}" srcOrd="1" destOrd="0" parTransId="{A6DA9D31-E117-4061-A9B3-3EF2AE01CE9F}" sibTransId="{2B80EC8E-4FD2-4CE8-8719-0C1A9810DA0C}"/>
    <dgm:cxn modelId="{C44D4277-395D-40F9-A136-BC2D3A6874E2}" type="presOf" srcId="{6AE33F33-2D3D-420F-9378-6ED03E85C246}" destId="{697A585E-494A-43F1-A389-CAE70C22D519}" srcOrd="0" destOrd="0" presId="urn:microsoft.com/office/officeart/2005/8/layout/arrow5"/>
    <dgm:cxn modelId="{A641B8D9-5D2A-41DA-B2F0-B6C077613F7C}" type="presParOf" srcId="{F1934C6B-6C01-4502-8E2D-FBCEB4ADEBE0}" destId="{697A585E-494A-43F1-A389-CAE70C22D519}" srcOrd="0" destOrd="0" presId="urn:microsoft.com/office/officeart/2005/8/layout/arrow5"/>
    <dgm:cxn modelId="{851D5748-8AE8-4AA8-8879-D9DAA430D79A}" type="presParOf" srcId="{F1934C6B-6C01-4502-8E2D-FBCEB4ADEBE0}" destId="{991FD5D1-88D1-4BBA-AE3D-59D456804816}"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A585E-494A-43F1-A389-CAE70C22D519}">
      <dsp:nvSpPr>
        <dsp:cNvPr id="0" name=""/>
        <dsp:cNvSpPr/>
      </dsp:nvSpPr>
      <dsp:spPr>
        <a:xfrm rot="16200000">
          <a:off x="1423" y="279"/>
          <a:ext cx="4114241" cy="4114241"/>
        </a:xfrm>
        <a:prstGeom prst="downArrow">
          <a:avLst>
            <a:gd name="adj1" fmla="val 50000"/>
            <a:gd name="adj2" fmla="val 35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r>
            <a:rPr lang="zh-TW" altLang="en-US" sz="6100" kern="1200" dirty="0"/>
            <a:t>保障</a:t>
          </a:r>
        </a:p>
      </dsp:txBody>
      <dsp:txXfrm rot="5400000">
        <a:off x="1423" y="1028839"/>
        <a:ext cx="3394249" cy="2057121"/>
      </dsp:txXfrm>
    </dsp:sp>
    <dsp:sp modelId="{991FD5D1-88D1-4BBA-AE3D-59D456804816}">
      <dsp:nvSpPr>
        <dsp:cNvPr id="0" name=""/>
        <dsp:cNvSpPr/>
      </dsp:nvSpPr>
      <dsp:spPr>
        <a:xfrm rot="5400000">
          <a:off x="5256934" y="279"/>
          <a:ext cx="4114241" cy="4114241"/>
        </a:xfrm>
        <a:prstGeom prst="downArrow">
          <a:avLst>
            <a:gd name="adj1" fmla="val 50000"/>
            <a:gd name="adj2" fmla="val 35000"/>
          </a:avLst>
        </a:prstGeom>
        <a:solidFill>
          <a:schemeClr val="accent2">
            <a:hueOff val="1378517"/>
            <a:satOff val="25807"/>
            <a:lumOff val="-156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r>
            <a:rPr lang="zh-TW" altLang="en-US" sz="6100" kern="1200" dirty="0"/>
            <a:t>限制</a:t>
          </a:r>
        </a:p>
      </dsp:txBody>
      <dsp:txXfrm rot="-5400000">
        <a:off x="5976926" y="1028839"/>
        <a:ext cx="3394249" cy="2057121"/>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TW" sz="1200"/>
            </a:lvl1pPr>
          </a:lstStyle>
          <a:p>
            <a:endParaRPr lang="zh-TW"/>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zh-TW" sz="1200"/>
            </a:lvl1pPr>
          </a:lstStyle>
          <a:p>
            <a:fld id="{8EB33BB8-6C7A-4BE0-9B55-9EAC48D52EC6}" type="datetimeFigureOut">
              <a:rPr lang="en-US" altLang="zh-TW"/>
              <a:pPr/>
              <a:t>3/4/2019</a:t>
            </a:fld>
            <a:endParaRPr lang="zh-TW"/>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zh-TW" sz="1200"/>
            </a:lvl1pPr>
          </a:lstStyle>
          <a:p>
            <a:endParaRPr lang="zh-TW"/>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zh-TW" sz="1200"/>
            </a:lvl1pPr>
          </a:lstStyle>
          <a:p>
            <a:fld id="{73F7AA83-DE31-4E93-AB07-EF7FB05F6670}" type="slidenum">
              <a:rPr lang="zh-TW"/>
              <a:pPr/>
              <a:t>‹#›</a:t>
            </a:fld>
            <a:endParaRPr lang="zh-TW"/>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TW" sz="1200"/>
            </a:lvl1pPr>
          </a:lstStyle>
          <a:p>
            <a:endParaRPr lang="zh-TW"/>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zh-TW" sz="1200"/>
            </a:lvl1pPr>
          </a:lstStyle>
          <a:p>
            <a:fld id="{C611EF64-F73B-4314-BB6F-BC0937BBDF19}" type="datetimeFigureOut">
              <a:rPr lang="zh-TW" altLang="en-US"/>
              <a:pPr/>
              <a:t>2019/3/4</a:t>
            </a:fld>
            <a:endParaRPr lang="zh-TW"/>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zh-TW" sz="1200"/>
            </a:lvl1pPr>
          </a:lstStyle>
          <a:p>
            <a:endParaRPr lang="zh-TW"/>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zh-TW" sz="1200"/>
            </a:lvl1pPr>
          </a:lstStyle>
          <a:p>
            <a:fld id="{935E2820-AFE1-45FA-949E-17BDB534E1DC}" type="slidenum">
              <a:rPr/>
              <a:pPr/>
              <a:t>‹#›</a:t>
            </a:fld>
            <a:endParaRPr lang="zh-TW"/>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lang="zh-TW" sz="1200" kern="1200">
        <a:solidFill>
          <a:schemeClr val="tx1"/>
        </a:solidFill>
        <a:latin typeface="+mn-lt"/>
        <a:ea typeface="+mn-ea"/>
        <a:cs typeface="+mn-cs"/>
      </a:defRPr>
    </a:lvl1pPr>
    <a:lvl2pPr marL="457200" algn="l" defTabSz="914400" rtl="0" eaLnBrk="1" latinLnBrk="0" hangingPunct="1">
      <a:defRPr lang="zh-TW" sz="1200" kern="1200">
        <a:solidFill>
          <a:schemeClr val="tx1"/>
        </a:solidFill>
        <a:latin typeface="+mn-lt"/>
        <a:ea typeface="+mn-ea"/>
        <a:cs typeface="+mn-cs"/>
      </a:defRPr>
    </a:lvl2pPr>
    <a:lvl3pPr marL="914400" algn="l" defTabSz="914400" rtl="0" eaLnBrk="1" latinLnBrk="0" hangingPunct="1">
      <a:defRPr lang="zh-TW" sz="1200" kern="1200">
        <a:solidFill>
          <a:schemeClr val="tx1"/>
        </a:solidFill>
        <a:latin typeface="+mn-lt"/>
        <a:ea typeface="+mn-ea"/>
        <a:cs typeface="+mn-cs"/>
      </a:defRPr>
    </a:lvl3pPr>
    <a:lvl4pPr marL="1371600" algn="l" defTabSz="914400" rtl="0" eaLnBrk="1" latinLnBrk="0" hangingPunct="1">
      <a:defRPr lang="zh-TW" sz="1200" kern="1200">
        <a:solidFill>
          <a:schemeClr val="tx1"/>
        </a:solidFill>
        <a:latin typeface="+mn-lt"/>
        <a:ea typeface="+mn-ea"/>
        <a:cs typeface="+mn-cs"/>
      </a:defRPr>
    </a:lvl4pPr>
    <a:lvl5pPr marL="1828800" algn="l" defTabSz="914400" rtl="0" eaLnBrk="1" latinLnBrk="0" hangingPunct="1">
      <a:defRPr lang="zh-TW" sz="1200" kern="1200">
        <a:solidFill>
          <a:schemeClr val="tx1"/>
        </a:solidFill>
        <a:latin typeface="+mn-lt"/>
        <a:ea typeface="+mn-ea"/>
        <a:cs typeface="+mn-cs"/>
      </a:defRPr>
    </a:lvl5pPr>
    <a:lvl6pPr marL="2286000" algn="l" defTabSz="914400" rtl="0" eaLnBrk="1" latinLnBrk="0" hangingPunct="1">
      <a:defRPr lang="zh-TW" sz="1200" kern="1200">
        <a:solidFill>
          <a:schemeClr val="tx1"/>
        </a:solidFill>
        <a:latin typeface="+mn-lt"/>
        <a:ea typeface="+mn-ea"/>
        <a:cs typeface="+mn-cs"/>
      </a:defRPr>
    </a:lvl6pPr>
    <a:lvl7pPr marL="2743200" algn="l" defTabSz="914400" rtl="0" eaLnBrk="1" latinLnBrk="0" hangingPunct="1">
      <a:defRPr lang="zh-TW" sz="1200" kern="1200">
        <a:solidFill>
          <a:schemeClr val="tx1"/>
        </a:solidFill>
        <a:latin typeface="+mn-lt"/>
        <a:ea typeface="+mn-ea"/>
        <a:cs typeface="+mn-cs"/>
      </a:defRPr>
    </a:lvl7pPr>
    <a:lvl8pPr marL="3200400" algn="l" defTabSz="914400" rtl="0" eaLnBrk="1" latinLnBrk="0" hangingPunct="1">
      <a:defRPr lang="zh-TW" sz="1200" kern="1200">
        <a:solidFill>
          <a:schemeClr val="tx1"/>
        </a:solidFill>
        <a:latin typeface="+mn-lt"/>
        <a:ea typeface="+mn-ea"/>
        <a:cs typeface="+mn-cs"/>
      </a:defRPr>
    </a:lvl8pPr>
    <a:lvl9pPr marL="3657600" algn="l" defTabSz="914400" rtl="0" eaLnBrk="1" latinLnBrk="0" hangingPunct="1">
      <a:defRPr lang="zh-TW"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p>
        </p:txBody>
      </p:sp>
      <p:sp>
        <p:nvSpPr>
          <p:cNvPr id="4" name="投影片編號版面配置區 3"/>
          <p:cNvSpPr>
            <a:spLocks noGrp="1"/>
          </p:cNvSpPr>
          <p:nvPr>
            <p:ph type="sldNum" sz="quarter" idx="10"/>
          </p:nvPr>
        </p:nvSpPr>
        <p:spPr/>
        <p:txBody>
          <a:bodyPr/>
          <a:lstStyle/>
          <a:p>
            <a:fld id="{935E2820-AFE1-45FA-949E-17BDB534E1DC}" type="slidenum">
              <a:rPr lang="zh-TW" smtClean="0"/>
              <a:pPr/>
              <a:t>1</a:t>
            </a:fld>
            <a:endParaRPr lang="zh-TW"/>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p>
        </p:txBody>
      </p:sp>
      <p:sp>
        <p:nvSpPr>
          <p:cNvPr id="4" name="投影片編號版面配置區 3"/>
          <p:cNvSpPr>
            <a:spLocks noGrp="1"/>
          </p:cNvSpPr>
          <p:nvPr>
            <p:ph type="sldNum" sz="quarter" idx="10"/>
          </p:nvPr>
        </p:nvSpPr>
        <p:spPr/>
        <p:txBody>
          <a:bodyPr/>
          <a:lstStyle/>
          <a:p>
            <a:fld id="{77542409-6A04-4DC6-AC3A-D3758287A8F2}" type="slidenum">
              <a:rPr lang="en-US" altLang="zh-TW" smtClean="0"/>
              <a:pPr/>
              <a:t>4</a:t>
            </a:fld>
            <a:endParaRPr lang="zh-TW"/>
          </a:p>
        </p:txBody>
      </p:sp>
    </p:spTree>
    <p:extLst>
      <p:ext uri="{BB962C8B-B14F-4D97-AF65-F5344CB8AC3E}">
        <p14:creationId xmlns:p14="http://schemas.microsoft.com/office/powerpoint/2010/main" val="660935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065213" y="304800"/>
            <a:ext cx="7091361" cy="2793906"/>
          </a:xfrm>
        </p:spPr>
        <p:txBody>
          <a:bodyPr anchor="b">
            <a:normAutofit/>
          </a:bodyPr>
          <a:lstStyle>
            <a:lvl1pPr algn="l" latinLnBrk="0">
              <a:lnSpc>
                <a:spcPct val="80000"/>
              </a:lnSpc>
              <a:defRPr lang="zh-TW" sz="6600" b="1"/>
            </a:lvl1pPr>
          </a:lstStyle>
          <a:p>
            <a:r>
              <a:rPr lang="zh-TW" altLang="en-US"/>
              <a:t>按一下以編輯母片標題樣式</a:t>
            </a:r>
            <a:endParaRPr lang="zh-TW" dirty="0"/>
          </a:p>
        </p:txBody>
      </p:sp>
      <p:sp>
        <p:nvSpPr>
          <p:cNvPr id="3" name="副標題 2"/>
          <p:cNvSpPr>
            <a:spLocks noGrp="1"/>
          </p:cNvSpPr>
          <p:nvPr>
            <p:ph type="subTitle" idx="1"/>
          </p:nvPr>
        </p:nvSpPr>
        <p:spPr>
          <a:xfrm>
            <a:off x="1065213" y="3108804"/>
            <a:ext cx="7091361" cy="838200"/>
          </a:xfrm>
        </p:spPr>
        <p:txBody>
          <a:bodyPr/>
          <a:lstStyle>
            <a:lvl1pPr marL="0" indent="0" algn="l" latinLnBrk="0">
              <a:spcBef>
                <a:spcPts val="0"/>
              </a:spcBef>
              <a:buNone/>
              <a:defRPr lang="zh-TW" sz="2400">
                <a:solidFill>
                  <a:schemeClr val="accent2"/>
                </a:solidFill>
              </a:defRPr>
            </a:lvl1pPr>
            <a:lvl2pPr marL="457200" indent="0" algn="ctr" latinLnBrk="0">
              <a:buNone/>
              <a:defRPr lang="zh-TW" sz="2000"/>
            </a:lvl2pPr>
            <a:lvl3pPr marL="914400" indent="0" algn="ctr" latinLnBrk="0">
              <a:buNone/>
              <a:defRPr lang="zh-TW" sz="1800"/>
            </a:lvl3pPr>
            <a:lvl4pPr marL="1371600" indent="0" algn="ctr" latinLnBrk="0">
              <a:buNone/>
              <a:defRPr lang="zh-TW" sz="1600"/>
            </a:lvl4pPr>
            <a:lvl5pPr marL="1828800" indent="0" algn="ctr" latinLnBrk="0">
              <a:buNone/>
              <a:defRPr lang="zh-TW" sz="1600"/>
            </a:lvl5pPr>
            <a:lvl6pPr marL="2286000" indent="0" algn="ctr" latinLnBrk="0">
              <a:buNone/>
              <a:defRPr lang="zh-TW" sz="1600"/>
            </a:lvl6pPr>
            <a:lvl7pPr marL="2743200" indent="0" algn="ctr" latinLnBrk="0">
              <a:buNone/>
              <a:defRPr lang="zh-TW" sz="1600"/>
            </a:lvl7pPr>
            <a:lvl8pPr marL="3200400" indent="0" algn="ctr" latinLnBrk="0">
              <a:buNone/>
              <a:defRPr lang="zh-TW" sz="1600"/>
            </a:lvl8pPr>
            <a:lvl9pPr marL="3657600" indent="0" algn="ctr" latinLnBrk="0">
              <a:buNone/>
              <a:defRPr lang="zh-TW" sz="1600"/>
            </a:lvl9pPr>
          </a:lstStyle>
          <a:p>
            <a:r>
              <a:rPr lang="zh-TW" altLang="en-US"/>
              <a:t>按一下以編輯母片副標題樣式</a:t>
            </a:r>
            <a:endParaRPr lang="zh-TW"/>
          </a:p>
        </p:txBody>
      </p:sp>
      <p:sp>
        <p:nvSpPr>
          <p:cNvPr id="8" name="日期版面配置區 7"/>
          <p:cNvSpPr>
            <a:spLocks noGrp="1"/>
          </p:cNvSpPr>
          <p:nvPr>
            <p:ph type="dt" sz="half" idx="10"/>
          </p:nvPr>
        </p:nvSpPr>
        <p:spPr/>
        <p:txBody>
          <a:bodyPr/>
          <a:lstStyle/>
          <a:p>
            <a:fld id="{550C10A6-16B2-4C91-A471-25F78174788C}" type="datetime1">
              <a:rPr lang="zh-TW" altLang="en-US" smtClean="0"/>
              <a:pPr/>
              <a:t>2019/3/4</a:t>
            </a:fld>
            <a:endParaRPr lang="zh-TW"/>
          </a:p>
        </p:txBody>
      </p:sp>
      <p:sp>
        <p:nvSpPr>
          <p:cNvPr id="9" name="頁尾版面配置區 8"/>
          <p:cNvSpPr>
            <a:spLocks noGrp="1"/>
          </p:cNvSpPr>
          <p:nvPr>
            <p:ph type="ftr" sz="quarter" idx="11"/>
          </p:nvPr>
        </p:nvSpPr>
        <p:spPr/>
        <p:txBody>
          <a:bodyPr/>
          <a:lstStyle/>
          <a:p>
            <a:endParaRPr lang="zh-TW"/>
          </a:p>
        </p:txBody>
      </p:sp>
      <p:sp>
        <p:nvSpPr>
          <p:cNvPr id="10" name="投影片編號版面配置區 9"/>
          <p:cNvSpPr>
            <a:spLocks noGrp="1"/>
          </p:cNvSpPr>
          <p:nvPr>
            <p:ph type="sldNum" sz="quarter" idx="12"/>
          </p:nvPr>
        </p:nvSpPr>
        <p:spPr/>
        <p:txBody>
          <a:bodyPr/>
          <a:lstStyle/>
          <a:p>
            <a:fld id="{8FDBFFB2-86D9-4B8F-A59A-553A60B94BBE}" type="slidenum">
              <a:rPr/>
              <a:pPr/>
              <a:t>‹#›</a:t>
            </a:fld>
            <a:endParaRPr lang="zh-TW"/>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垂直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lvl1pPr>
          </a:lstStyle>
          <a:p>
            <a:r>
              <a:rPr lang="zh-TW" altLang="en-US"/>
              <a:t>按一下以編輯母片標題樣式</a:t>
            </a:r>
            <a:endParaRPr lang="zh-TW"/>
          </a:p>
        </p:txBody>
      </p:sp>
      <p:sp>
        <p:nvSpPr>
          <p:cNvPr id="3" name="垂直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日期版面配置區 3"/>
          <p:cNvSpPr>
            <a:spLocks noGrp="1"/>
          </p:cNvSpPr>
          <p:nvPr>
            <p:ph type="dt" sz="half" idx="10"/>
          </p:nvPr>
        </p:nvSpPr>
        <p:spPr/>
        <p:txBody>
          <a:bodyPr/>
          <a:lstStyle/>
          <a:p>
            <a:fld id="{6ACF3564-3A9A-4437-B08B-76B41ED63560}" type="datetime1">
              <a:rPr lang="zh-TW" altLang="en-US" smtClean="0"/>
              <a:pPr/>
              <a:t>2019/3/4</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8FDBFFB2-86D9-4B8F-A59A-553A60B94BBE}" type="slidenum">
              <a:rPr/>
              <a:pPr/>
              <a:t>‹#›</a:t>
            </a:fld>
            <a:endParaRPr lang="zh-TW"/>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9865014" y="304801"/>
            <a:ext cx="1715800" cy="5410200"/>
          </a:xfrm>
        </p:spPr>
        <p:txBody>
          <a:bodyPr vert="eaVert"/>
          <a:lstStyle>
            <a:lvl1pPr>
              <a:defRPr b="1"/>
            </a:lvl1pPr>
          </a:lstStyle>
          <a:p>
            <a:r>
              <a:rPr lang="zh-TW" altLang="en-US"/>
              <a:t>按一下以編輯母片標題樣式</a:t>
            </a:r>
            <a:endParaRPr lang="zh-TW"/>
          </a:p>
        </p:txBody>
      </p:sp>
      <p:sp>
        <p:nvSpPr>
          <p:cNvPr id="3" name="垂直文字版面配置區 2"/>
          <p:cNvSpPr>
            <a:spLocks noGrp="1"/>
          </p:cNvSpPr>
          <p:nvPr>
            <p:ph type="body" orient="vert" idx="1"/>
          </p:nvPr>
        </p:nvSpPr>
        <p:spPr>
          <a:xfrm>
            <a:off x="2209800" y="304801"/>
            <a:ext cx="7502814" cy="541020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日期版面配置區 3"/>
          <p:cNvSpPr>
            <a:spLocks noGrp="1"/>
          </p:cNvSpPr>
          <p:nvPr>
            <p:ph type="dt" sz="half" idx="10"/>
          </p:nvPr>
        </p:nvSpPr>
        <p:spPr/>
        <p:txBody>
          <a:bodyPr/>
          <a:lstStyle/>
          <a:p>
            <a:fld id="{DCDA6E4F-9D48-4B7E-BAF1-B152480ED54D}" type="datetime1">
              <a:rPr lang="zh-TW" altLang="en-US" smtClean="0"/>
              <a:pPr/>
              <a:t>2019/3/4</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8FDBFFB2-86D9-4B8F-A59A-553A60B94BBE}" type="slidenum">
              <a:rPr/>
              <a:pPr/>
              <a:t>‹#›</a:t>
            </a:fld>
            <a:endParaRPr lang="zh-TW"/>
          </a:p>
        </p:txBody>
      </p:sp>
    </p:spTree>
    <p:extLst>
      <p:ext uri="{BB962C8B-B14F-4D97-AF65-F5344CB8AC3E}">
        <p14:creationId xmlns:p14="http://schemas.microsoft.com/office/powerpoint/2010/main" val="129949773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lvl1pPr>
          </a:lstStyle>
          <a:p>
            <a:r>
              <a:rPr lang="zh-TW" altLang="en-US"/>
              <a:t>按一下以編輯母片標題樣式</a:t>
            </a:r>
            <a:endParaRPr lang="zh-TW"/>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日期版面配置區 3"/>
          <p:cNvSpPr>
            <a:spLocks noGrp="1"/>
          </p:cNvSpPr>
          <p:nvPr>
            <p:ph type="dt" sz="half" idx="10"/>
          </p:nvPr>
        </p:nvSpPr>
        <p:spPr/>
        <p:txBody>
          <a:bodyPr/>
          <a:lstStyle/>
          <a:p>
            <a:fld id="{3E6711E5-4353-4C27-8397-7CA597D40EC6}" type="datetime1">
              <a:rPr lang="zh-TW" altLang="en-US" smtClean="0"/>
              <a:pPr/>
              <a:t>2019/3/4</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8FDBFFB2-86D9-4B8F-A59A-553A60B94BBE}" type="slidenum">
              <a:rPr/>
              <a:pPr/>
              <a:t>‹#›</a:t>
            </a:fld>
            <a:endParaRPr lang="zh-TW"/>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5180013" y="1600200"/>
            <a:ext cx="6400801" cy="2486025"/>
          </a:xfrm>
        </p:spPr>
        <p:txBody>
          <a:bodyPr anchor="b">
            <a:normAutofit/>
          </a:bodyPr>
          <a:lstStyle>
            <a:lvl1pPr latinLnBrk="0">
              <a:defRPr lang="zh-TW" sz="5200" b="1"/>
            </a:lvl1pPr>
          </a:lstStyle>
          <a:p>
            <a:r>
              <a:rPr lang="zh-TW" altLang="en-US"/>
              <a:t>按一下以編輯母片標題樣式</a:t>
            </a:r>
            <a:endParaRPr lang="zh-TW"/>
          </a:p>
        </p:txBody>
      </p:sp>
      <p:sp>
        <p:nvSpPr>
          <p:cNvPr id="3" name="文字版面配置區 2"/>
          <p:cNvSpPr>
            <a:spLocks noGrp="1"/>
          </p:cNvSpPr>
          <p:nvPr>
            <p:ph type="body" idx="1"/>
          </p:nvPr>
        </p:nvSpPr>
        <p:spPr>
          <a:xfrm>
            <a:off x="5180011" y="4105029"/>
            <a:ext cx="6400801" cy="914400"/>
          </a:xfrm>
        </p:spPr>
        <p:txBody>
          <a:bodyPr>
            <a:normAutofit/>
          </a:bodyPr>
          <a:lstStyle>
            <a:lvl1pPr marL="0" indent="0" latinLnBrk="0">
              <a:buNone/>
              <a:defRPr lang="zh-TW" sz="2000">
                <a:solidFill>
                  <a:schemeClr val="accent2"/>
                </a:solidFill>
              </a:defRPr>
            </a:lvl1pPr>
            <a:lvl2pPr marL="457200" indent="0" latinLnBrk="0">
              <a:buNone/>
              <a:defRPr lang="zh-TW" sz="2000">
                <a:solidFill>
                  <a:schemeClr val="tx1">
                    <a:tint val="75000"/>
                  </a:schemeClr>
                </a:solidFill>
              </a:defRPr>
            </a:lvl2pPr>
            <a:lvl3pPr marL="914400" indent="0" latinLnBrk="0">
              <a:buNone/>
              <a:defRPr lang="zh-TW" sz="1800">
                <a:solidFill>
                  <a:schemeClr val="tx1">
                    <a:tint val="75000"/>
                  </a:schemeClr>
                </a:solidFill>
              </a:defRPr>
            </a:lvl3pPr>
            <a:lvl4pPr marL="1371600" indent="0" latinLnBrk="0">
              <a:buNone/>
              <a:defRPr lang="zh-TW" sz="1600">
                <a:solidFill>
                  <a:schemeClr val="tx1">
                    <a:tint val="75000"/>
                  </a:schemeClr>
                </a:solidFill>
              </a:defRPr>
            </a:lvl4pPr>
            <a:lvl5pPr marL="1828800" indent="0" latinLnBrk="0">
              <a:buNone/>
              <a:defRPr lang="zh-TW" sz="1600">
                <a:solidFill>
                  <a:schemeClr val="tx1">
                    <a:tint val="75000"/>
                  </a:schemeClr>
                </a:solidFill>
              </a:defRPr>
            </a:lvl5pPr>
            <a:lvl6pPr marL="2286000" indent="0" latinLnBrk="0">
              <a:buNone/>
              <a:defRPr lang="zh-TW" sz="1600">
                <a:solidFill>
                  <a:schemeClr val="tx1">
                    <a:tint val="75000"/>
                  </a:schemeClr>
                </a:solidFill>
              </a:defRPr>
            </a:lvl6pPr>
            <a:lvl7pPr marL="2743200" indent="0" latinLnBrk="0">
              <a:buNone/>
              <a:defRPr lang="zh-TW" sz="1600">
                <a:solidFill>
                  <a:schemeClr val="tx1">
                    <a:tint val="75000"/>
                  </a:schemeClr>
                </a:solidFill>
              </a:defRPr>
            </a:lvl7pPr>
            <a:lvl8pPr marL="3200400" indent="0" latinLnBrk="0">
              <a:buNone/>
              <a:defRPr lang="zh-TW" sz="1600">
                <a:solidFill>
                  <a:schemeClr val="tx1">
                    <a:tint val="75000"/>
                  </a:schemeClr>
                </a:solidFill>
              </a:defRPr>
            </a:lvl8pPr>
            <a:lvl9pPr marL="3657600" indent="0" latinLnBrk="0">
              <a:buNone/>
              <a:defRPr lang="zh-TW"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5E7AA6F3-E2BA-4807-B304-88CF3DAA749B}" type="datetime1">
              <a:rPr lang="zh-TW" altLang="en-US" smtClean="0"/>
              <a:pPr/>
              <a:t>2019/3/4</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8FDBFFB2-86D9-4B8F-A59A-553A60B94BBE}" type="slidenum">
              <a:rPr/>
              <a:pPr/>
              <a:t>‹#›</a:t>
            </a:fld>
            <a:endParaRPr lang="zh-TW"/>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lvl1pPr>
          </a:lstStyle>
          <a:p>
            <a:r>
              <a:rPr lang="zh-TW" altLang="en-US"/>
              <a:t>按一下以編輯母片標題樣式</a:t>
            </a:r>
            <a:endParaRPr lang="zh-TW"/>
          </a:p>
        </p:txBody>
      </p:sp>
      <p:sp>
        <p:nvSpPr>
          <p:cNvPr id="3" name="內容版面配置區 2"/>
          <p:cNvSpPr>
            <a:spLocks noGrp="1"/>
          </p:cNvSpPr>
          <p:nvPr>
            <p:ph sz="half" idx="1"/>
          </p:nvPr>
        </p:nvSpPr>
        <p:spPr>
          <a:xfrm>
            <a:off x="2208213" y="1600200"/>
            <a:ext cx="4572000" cy="41148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內容版面配置區 3"/>
          <p:cNvSpPr>
            <a:spLocks noGrp="1"/>
          </p:cNvSpPr>
          <p:nvPr>
            <p:ph sz="half" idx="2"/>
          </p:nvPr>
        </p:nvSpPr>
        <p:spPr>
          <a:xfrm>
            <a:off x="7008813" y="1600200"/>
            <a:ext cx="4572000" cy="41148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5" name="日期版面配置區 4"/>
          <p:cNvSpPr>
            <a:spLocks noGrp="1"/>
          </p:cNvSpPr>
          <p:nvPr>
            <p:ph type="dt" sz="half" idx="10"/>
          </p:nvPr>
        </p:nvSpPr>
        <p:spPr/>
        <p:txBody>
          <a:bodyPr/>
          <a:lstStyle/>
          <a:p>
            <a:fld id="{6172B40B-DF5C-46E8-8A68-3559C2CB25CC}" type="datetime1">
              <a:rPr lang="zh-TW" altLang="en-US" smtClean="0"/>
              <a:pPr/>
              <a:t>2019/3/4</a:t>
            </a:fld>
            <a:endParaRPr lang="zh-TW"/>
          </a:p>
        </p:txBody>
      </p:sp>
      <p:sp>
        <p:nvSpPr>
          <p:cNvPr id="6" name="頁尾版面配置區 5"/>
          <p:cNvSpPr>
            <a:spLocks noGrp="1"/>
          </p:cNvSpPr>
          <p:nvPr>
            <p:ph type="ftr" sz="quarter" idx="11"/>
          </p:nvPr>
        </p:nvSpPr>
        <p:spPr/>
        <p:txBody>
          <a:bodyPr/>
          <a:lstStyle/>
          <a:p>
            <a:endParaRPr lang="zh-TW"/>
          </a:p>
        </p:txBody>
      </p:sp>
      <p:sp>
        <p:nvSpPr>
          <p:cNvPr id="7" name="投影片編號版面配置區 6"/>
          <p:cNvSpPr>
            <a:spLocks noGrp="1"/>
          </p:cNvSpPr>
          <p:nvPr>
            <p:ph type="sldNum" sz="quarter" idx="12"/>
          </p:nvPr>
        </p:nvSpPr>
        <p:spPr/>
        <p:txBody>
          <a:bodyPr/>
          <a:lstStyle/>
          <a:p>
            <a:fld id="{8FDBFFB2-86D9-4B8F-A59A-553A60B94BBE}" type="slidenum">
              <a:rPr/>
              <a:pPr/>
              <a:t>‹#›</a:t>
            </a:fld>
            <a:endParaRPr lang="zh-TW"/>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lvl1pPr>
          </a:lstStyle>
          <a:p>
            <a:r>
              <a:rPr lang="zh-TW" altLang="en-US"/>
              <a:t>按一下以編輯母片標題樣式</a:t>
            </a:r>
            <a:endParaRPr lang="zh-TW"/>
          </a:p>
        </p:txBody>
      </p:sp>
      <p:sp>
        <p:nvSpPr>
          <p:cNvPr id="3" name="文字版面配置區 2"/>
          <p:cNvSpPr>
            <a:spLocks noGrp="1"/>
          </p:cNvSpPr>
          <p:nvPr>
            <p:ph type="body" idx="1"/>
          </p:nvPr>
        </p:nvSpPr>
        <p:spPr>
          <a:xfrm>
            <a:off x="2208213" y="1600200"/>
            <a:ext cx="4572000" cy="823912"/>
          </a:xfrm>
        </p:spPr>
        <p:txBody>
          <a:bodyPr anchor="ctr">
            <a:noAutofit/>
          </a:bodyPr>
          <a:lstStyle>
            <a:lvl1pPr marL="0" indent="0" latinLnBrk="0">
              <a:spcBef>
                <a:spcPts val="0"/>
              </a:spcBef>
              <a:buNone/>
              <a:defRPr lang="zh-TW" sz="2100" b="0">
                <a:solidFill>
                  <a:schemeClr val="accent2"/>
                </a:solidFill>
              </a:defRPr>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altLang="en-US"/>
              <a:t>編輯母片文字樣式</a:t>
            </a:r>
          </a:p>
        </p:txBody>
      </p:sp>
      <p:sp>
        <p:nvSpPr>
          <p:cNvPr id="4" name="內容版面配置區 3"/>
          <p:cNvSpPr>
            <a:spLocks noGrp="1"/>
          </p:cNvSpPr>
          <p:nvPr>
            <p:ph sz="half" idx="2"/>
          </p:nvPr>
        </p:nvSpPr>
        <p:spPr>
          <a:xfrm>
            <a:off x="2208213" y="2505075"/>
            <a:ext cx="4572000" cy="33375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5" name="文字版面配置區 4"/>
          <p:cNvSpPr>
            <a:spLocks noGrp="1"/>
          </p:cNvSpPr>
          <p:nvPr>
            <p:ph type="body" sz="quarter" idx="3"/>
          </p:nvPr>
        </p:nvSpPr>
        <p:spPr>
          <a:xfrm>
            <a:off x="7008813" y="1600200"/>
            <a:ext cx="4572000" cy="823912"/>
          </a:xfrm>
        </p:spPr>
        <p:txBody>
          <a:bodyPr anchor="ctr">
            <a:noAutofit/>
          </a:bodyPr>
          <a:lstStyle>
            <a:lvl1pPr marL="0" indent="0" latinLnBrk="0">
              <a:spcBef>
                <a:spcPts val="0"/>
              </a:spcBef>
              <a:buNone/>
              <a:defRPr lang="zh-TW" sz="2100" b="0">
                <a:solidFill>
                  <a:schemeClr val="accent2"/>
                </a:solidFill>
              </a:defRPr>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altLang="en-US"/>
              <a:t>編輯母片文字樣式</a:t>
            </a:r>
          </a:p>
        </p:txBody>
      </p:sp>
      <p:sp>
        <p:nvSpPr>
          <p:cNvPr id="6" name="內容版面配置區 5"/>
          <p:cNvSpPr>
            <a:spLocks noGrp="1"/>
          </p:cNvSpPr>
          <p:nvPr>
            <p:ph sz="quarter" idx="4"/>
          </p:nvPr>
        </p:nvSpPr>
        <p:spPr>
          <a:xfrm>
            <a:off x="7008813" y="2505075"/>
            <a:ext cx="4572000" cy="33375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7" name="日期版面配置區 6"/>
          <p:cNvSpPr>
            <a:spLocks noGrp="1"/>
          </p:cNvSpPr>
          <p:nvPr>
            <p:ph type="dt" sz="half" idx="10"/>
          </p:nvPr>
        </p:nvSpPr>
        <p:spPr/>
        <p:txBody>
          <a:bodyPr/>
          <a:lstStyle/>
          <a:p>
            <a:fld id="{DB25C3A6-4474-48FF-91F7-1810BCB095E3}" type="datetime1">
              <a:rPr lang="zh-TW" altLang="en-US" smtClean="0"/>
              <a:pPr/>
              <a:t>2019/3/4</a:t>
            </a:fld>
            <a:endParaRPr lang="zh-TW"/>
          </a:p>
        </p:txBody>
      </p:sp>
      <p:sp>
        <p:nvSpPr>
          <p:cNvPr id="8" name="頁尾版面配置區 7"/>
          <p:cNvSpPr>
            <a:spLocks noGrp="1"/>
          </p:cNvSpPr>
          <p:nvPr>
            <p:ph type="ftr" sz="quarter" idx="11"/>
          </p:nvPr>
        </p:nvSpPr>
        <p:spPr/>
        <p:txBody>
          <a:bodyPr/>
          <a:lstStyle/>
          <a:p>
            <a:endParaRPr lang="zh-TW"/>
          </a:p>
        </p:txBody>
      </p:sp>
      <p:sp>
        <p:nvSpPr>
          <p:cNvPr id="9" name="投影片編號版面配置區 8"/>
          <p:cNvSpPr>
            <a:spLocks noGrp="1"/>
          </p:cNvSpPr>
          <p:nvPr>
            <p:ph type="sldNum" sz="quarter" idx="12"/>
          </p:nvPr>
        </p:nvSpPr>
        <p:spPr/>
        <p:txBody>
          <a:bodyPr/>
          <a:lstStyle/>
          <a:p>
            <a:fld id="{8FDBFFB2-86D9-4B8F-A59A-553A60B94BBE}" type="slidenum">
              <a:rPr/>
              <a:pPr/>
              <a:t>‹#›</a:t>
            </a:fld>
            <a:endParaRPr lang="zh-TW"/>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lvl1pPr>
          </a:lstStyle>
          <a:p>
            <a:r>
              <a:rPr lang="zh-TW" altLang="en-US"/>
              <a:t>按一下以編輯母片標題樣式</a:t>
            </a:r>
            <a:endParaRPr lang="zh-TW"/>
          </a:p>
        </p:txBody>
      </p:sp>
      <p:sp>
        <p:nvSpPr>
          <p:cNvPr id="3" name="日期版面配置區 2"/>
          <p:cNvSpPr>
            <a:spLocks noGrp="1"/>
          </p:cNvSpPr>
          <p:nvPr>
            <p:ph type="dt" sz="half" idx="10"/>
          </p:nvPr>
        </p:nvSpPr>
        <p:spPr/>
        <p:txBody>
          <a:bodyPr/>
          <a:lstStyle/>
          <a:p>
            <a:fld id="{0257BE07-61DE-43B0-B415-B2A26FA23433}" type="datetime1">
              <a:rPr lang="zh-TW" altLang="en-US" smtClean="0"/>
              <a:pPr/>
              <a:t>2019/3/4</a:t>
            </a:fld>
            <a:endParaRPr lang="zh-TW"/>
          </a:p>
        </p:txBody>
      </p:sp>
      <p:sp>
        <p:nvSpPr>
          <p:cNvPr id="4" name="頁尾版面配置區 3"/>
          <p:cNvSpPr>
            <a:spLocks noGrp="1"/>
          </p:cNvSpPr>
          <p:nvPr>
            <p:ph type="ftr" sz="quarter" idx="11"/>
          </p:nvPr>
        </p:nvSpPr>
        <p:spPr/>
        <p:txBody>
          <a:bodyPr/>
          <a:lstStyle/>
          <a:p>
            <a:endParaRPr lang="zh-TW"/>
          </a:p>
        </p:txBody>
      </p:sp>
      <p:sp>
        <p:nvSpPr>
          <p:cNvPr id="5" name="投影片編號版面配置區 4"/>
          <p:cNvSpPr>
            <a:spLocks noGrp="1"/>
          </p:cNvSpPr>
          <p:nvPr>
            <p:ph type="sldNum" sz="quarter" idx="12"/>
          </p:nvPr>
        </p:nvSpPr>
        <p:spPr/>
        <p:txBody>
          <a:bodyPr/>
          <a:lstStyle/>
          <a:p>
            <a:fld id="{8FDBFFB2-86D9-4B8F-A59A-553A60B94BBE}" type="slidenum">
              <a:rPr/>
              <a:pPr/>
              <a:t>‹#›</a:t>
            </a:fld>
            <a:endParaRPr lang="zh-TW"/>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8857E0B-693F-4BFF-8181-C8B02512ECC1}" type="datetime1">
              <a:rPr lang="zh-TW" altLang="en-US" smtClean="0"/>
              <a:pPr/>
              <a:t>2019/3/4</a:t>
            </a:fld>
            <a:endParaRPr lang="zh-TW"/>
          </a:p>
        </p:txBody>
      </p:sp>
      <p:sp>
        <p:nvSpPr>
          <p:cNvPr id="3" name="頁尾版面配置區 2"/>
          <p:cNvSpPr>
            <a:spLocks noGrp="1"/>
          </p:cNvSpPr>
          <p:nvPr>
            <p:ph type="ftr" sz="quarter" idx="11"/>
          </p:nvPr>
        </p:nvSpPr>
        <p:spPr/>
        <p:txBody>
          <a:bodyPr/>
          <a:lstStyle/>
          <a:p>
            <a:endParaRPr lang="zh-TW"/>
          </a:p>
        </p:txBody>
      </p:sp>
      <p:sp>
        <p:nvSpPr>
          <p:cNvPr id="4" name="投影片編號版面配置區 3"/>
          <p:cNvSpPr>
            <a:spLocks noGrp="1"/>
          </p:cNvSpPr>
          <p:nvPr>
            <p:ph type="sldNum" sz="quarter" idx="12"/>
          </p:nvPr>
        </p:nvSpPr>
        <p:spPr/>
        <p:txBody>
          <a:bodyPr/>
          <a:lstStyle/>
          <a:p>
            <a:fld id="{8FDBFFB2-86D9-4B8F-A59A-553A60B94BBE}" type="slidenum">
              <a:rPr/>
              <a:pPr/>
              <a:t>‹#›</a:t>
            </a:fld>
            <a:endParaRPr lang="zh-TW"/>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8837612" y="2277477"/>
            <a:ext cx="2743201" cy="2322178"/>
          </a:xfrm>
        </p:spPr>
        <p:txBody>
          <a:bodyPr anchor="b">
            <a:normAutofit/>
          </a:bodyPr>
          <a:lstStyle>
            <a:lvl1pPr latinLnBrk="0">
              <a:defRPr lang="zh-TW" sz="2600" b="1">
                <a:solidFill>
                  <a:schemeClr val="accent2"/>
                </a:solidFill>
              </a:defRPr>
            </a:lvl1pPr>
          </a:lstStyle>
          <a:p>
            <a:r>
              <a:rPr lang="zh-TW" altLang="en-US"/>
              <a:t>按一下以編輯母片標題樣式</a:t>
            </a:r>
            <a:endParaRPr lang="zh-TW"/>
          </a:p>
        </p:txBody>
      </p:sp>
      <p:sp>
        <p:nvSpPr>
          <p:cNvPr id="3" name="內容版面配置區 2"/>
          <p:cNvSpPr>
            <a:spLocks noGrp="1"/>
          </p:cNvSpPr>
          <p:nvPr>
            <p:ph idx="1"/>
          </p:nvPr>
        </p:nvSpPr>
        <p:spPr>
          <a:xfrm>
            <a:off x="1293813" y="533400"/>
            <a:ext cx="6858000" cy="4800600"/>
          </a:xfrm>
        </p:spPr>
        <p:txBody>
          <a:bodyPr>
            <a:normAutofit/>
          </a:bodyPr>
          <a:lstStyle>
            <a:lvl1pPr latinLnBrk="0">
              <a:defRPr lang="zh-TW" sz="2400"/>
            </a:lvl1pPr>
            <a:lvl2pPr latinLnBrk="0">
              <a:defRPr lang="zh-TW" sz="2000"/>
            </a:lvl2pPr>
            <a:lvl3pPr latinLnBrk="0">
              <a:defRPr lang="zh-TW" sz="1800"/>
            </a:lvl3pPr>
            <a:lvl4pPr latinLnBrk="0">
              <a:defRPr lang="zh-TW" sz="1600"/>
            </a:lvl4pPr>
            <a:lvl5pPr latinLnBrk="0">
              <a:defRPr lang="zh-TW" sz="1400"/>
            </a:lvl5pPr>
            <a:lvl6pPr latinLnBrk="0">
              <a:defRPr lang="zh-TW" sz="1400"/>
            </a:lvl6pPr>
            <a:lvl7pPr latinLnBrk="0">
              <a:defRPr lang="zh-TW" sz="1400"/>
            </a:lvl7pPr>
            <a:lvl8pPr latinLnBrk="0">
              <a:defRPr lang="zh-TW" sz="1400"/>
            </a:lvl8pPr>
            <a:lvl9pPr latinLnBrk="0">
              <a:defRPr lang="zh-TW"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文字版面配置區 3"/>
          <p:cNvSpPr>
            <a:spLocks noGrp="1"/>
          </p:cNvSpPr>
          <p:nvPr>
            <p:ph type="body" sz="half" idx="2"/>
          </p:nvPr>
        </p:nvSpPr>
        <p:spPr>
          <a:xfrm>
            <a:off x="8837614" y="4583187"/>
            <a:ext cx="2743200" cy="1131813"/>
          </a:xfrm>
        </p:spPr>
        <p:txBody>
          <a:bodyPr>
            <a:normAutofit/>
          </a:bodyPr>
          <a:lstStyle>
            <a:lvl1pPr marL="0" indent="0" latinLnBrk="0">
              <a:spcBef>
                <a:spcPts val="1000"/>
              </a:spcBef>
              <a:buNone/>
              <a:defRPr lang="zh-TW" sz="1400"/>
            </a:lvl1pPr>
            <a:lvl2pPr marL="457200" indent="0" latinLnBrk="0">
              <a:buNone/>
              <a:defRPr lang="zh-TW" sz="1400"/>
            </a:lvl2pPr>
            <a:lvl3pPr marL="914400" indent="0" latinLnBrk="0">
              <a:buNone/>
              <a:defRPr lang="zh-TW" sz="1200"/>
            </a:lvl3pPr>
            <a:lvl4pPr marL="1371600" indent="0" latinLnBrk="0">
              <a:buNone/>
              <a:defRPr lang="zh-TW" sz="1000"/>
            </a:lvl4pPr>
            <a:lvl5pPr marL="1828800" indent="0" latinLnBrk="0">
              <a:buNone/>
              <a:defRPr lang="zh-TW" sz="1000"/>
            </a:lvl5pPr>
            <a:lvl6pPr marL="2286000" indent="0" latinLnBrk="0">
              <a:buNone/>
              <a:defRPr lang="zh-TW" sz="1000"/>
            </a:lvl6pPr>
            <a:lvl7pPr marL="2743200" indent="0" latinLnBrk="0">
              <a:buNone/>
              <a:defRPr lang="zh-TW" sz="1000"/>
            </a:lvl7pPr>
            <a:lvl8pPr marL="3200400" indent="0" latinLnBrk="0">
              <a:buNone/>
              <a:defRPr lang="zh-TW" sz="1000"/>
            </a:lvl8pPr>
            <a:lvl9pPr marL="3657600" indent="0" latinLnBrk="0">
              <a:buNone/>
              <a:defRPr lang="zh-TW"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1377F5D1-D643-44AF-BB11-9279FFA5E5C2}" type="datetime1">
              <a:rPr lang="zh-TW" altLang="en-US" smtClean="0"/>
              <a:pPr/>
              <a:t>2019/3/4</a:t>
            </a:fld>
            <a:endParaRPr lang="zh-TW"/>
          </a:p>
        </p:txBody>
      </p:sp>
      <p:sp>
        <p:nvSpPr>
          <p:cNvPr id="6" name="頁尾版面配置區 5"/>
          <p:cNvSpPr>
            <a:spLocks noGrp="1"/>
          </p:cNvSpPr>
          <p:nvPr>
            <p:ph type="ftr" sz="quarter" idx="11"/>
          </p:nvPr>
        </p:nvSpPr>
        <p:spPr/>
        <p:txBody>
          <a:bodyPr/>
          <a:lstStyle/>
          <a:p>
            <a:endParaRPr lang="zh-TW"/>
          </a:p>
        </p:txBody>
      </p:sp>
      <p:sp>
        <p:nvSpPr>
          <p:cNvPr id="7" name="投影片編號版面配置區 6"/>
          <p:cNvSpPr>
            <a:spLocks noGrp="1"/>
          </p:cNvSpPr>
          <p:nvPr>
            <p:ph type="sldNum" sz="quarter" idx="12"/>
          </p:nvPr>
        </p:nvSpPr>
        <p:spPr/>
        <p:txBody>
          <a:bodyPr/>
          <a:lstStyle/>
          <a:p>
            <a:fld id="{8FDBFFB2-86D9-4B8F-A59A-553A60B94BBE}" type="slidenum">
              <a:rPr/>
              <a:pPr/>
              <a:t>‹#›</a:t>
            </a:fld>
            <a:endParaRPr lang="zh-TW"/>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8837612" y="2277477"/>
            <a:ext cx="2743201" cy="2322178"/>
          </a:xfrm>
        </p:spPr>
        <p:txBody>
          <a:bodyPr anchor="b">
            <a:normAutofit/>
          </a:bodyPr>
          <a:lstStyle>
            <a:lvl1pPr latinLnBrk="0">
              <a:defRPr lang="zh-TW" sz="2600" b="1">
                <a:solidFill>
                  <a:schemeClr val="accent2"/>
                </a:solidFill>
              </a:defRPr>
            </a:lvl1pPr>
          </a:lstStyle>
          <a:p>
            <a:r>
              <a:rPr lang="zh-TW" altLang="en-US"/>
              <a:t>按一下以編輯母片標題樣式</a:t>
            </a:r>
            <a:endParaRPr lang="zh-TW"/>
          </a:p>
        </p:txBody>
      </p:sp>
      <p:sp>
        <p:nvSpPr>
          <p:cNvPr id="4" name="文字版面配置區 3"/>
          <p:cNvSpPr>
            <a:spLocks noGrp="1"/>
          </p:cNvSpPr>
          <p:nvPr>
            <p:ph type="body" sz="half" idx="2"/>
          </p:nvPr>
        </p:nvSpPr>
        <p:spPr>
          <a:xfrm>
            <a:off x="8837614" y="4583187"/>
            <a:ext cx="2743200" cy="1131813"/>
          </a:xfrm>
        </p:spPr>
        <p:txBody>
          <a:bodyPr>
            <a:normAutofit/>
          </a:bodyPr>
          <a:lstStyle>
            <a:lvl1pPr marL="0" indent="0" latinLnBrk="0">
              <a:spcBef>
                <a:spcPts val="1000"/>
              </a:spcBef>
              <a:buNone/>
              <a:defRPr lang="zh-TW" sz="1400"/>
            </a:lvl1pPr>
            <a:lvl2pPr marL="457200" indent="0" latinLnBrk="0">
              <a:buNone/>
              <a:defRPr lang="zh-TW" sz="1400"/>
            </a:lvl2pPr>
            <a:lvl3pPr marL="914400" indent="0" latinLnBrk="0">
              <a:buNone/>
              <a:defRPr lang="zh-TW" sz="1200"/>
            </a:lvl3pPr>
            <a:lvl4pPr marL="1371600" indent="0" latinLnBrk="0">
              <a:buNone/>
              <a:defRPr lang="zh-TW" sz="1000"/>
            </a:lvl4pPr>
            <a:lvl5pPr marL="1828800" indent="0" latinLnBrk="0">
              <a:buNone/>
              <a:defRPr lang="zh-TW" sz="1000"/>
            </a:lvl5pPr>
            <a:lvl6pPr marL="2286000" indent="0" latinLnBrk="0">
              <a:buNone/>
              <a:defRPr lang="zh-TW" sz="1000"/>
            </a:lvl6pPr>
            <a:lvl7pPr marL="2743200" indent="0" latinLnBrk="0">
              <a:buNone/>
              <a:defRPr lang="zh-TW" sz="1000"/>
            </a:lvl7pPr>
            <a:lvl8pPr marL="3200400" indent="0" latinLnBrk="0">
              <a:buNone/>
              <a:defRPr lang="zh-TW" sz="1000"/>
            </a:lvl8pPr>
            <a:lvl9pPr marL="3657600" indent="0" latinLnBrk="0">
              <a:buNone/>
              <a:defRPr lang="zh-TW"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23C9D89C-1483-4963-B03A-5717F7AB5E24}" type="datetime1">
              <a:rPr lang="zh-TW" altLang="en-US" smtClean="0"/>
              <a:pPr/>
              <a:t>2019/3/4</a:t>
            </a:fld>
            <a:endParaRPr lang="zh-TW"/>
          </a:p>
        </p:txBody>
      </p:sp>
      <p:sp>
        <p:nvSpPr>
          <p:cNvPr id="6" name="頁尾版面配置區 5"/>
          <p:cNvSpPr>
            <a:spLocks noGrp="1"/>
          </p:cNvSpPr>
          <p:nvPr>
            <p:ph type="ftr" sz="quarter" idx="11"/>
          </p:nvPr>
        </p:nvSpPr>
        <p:spPr/>
        <p:txBody>
          <a:bodyPr/>
          <a:lstStyle/>
          <a:p>
            <a:endParaRPr lang="zh-TW"/>
          </a:p>
        </p:txBody>
      </p:sp>
      <p:sp>
        <p:nvSpPr>
          <p:cNvPr id="7" name="投影片編號版面配置區 6"/>
          <p:cNvSpPr>
            <a:spLocks noGrp="1"/>
          </p:cNvSpPr>
          <p:nvPr>
            <p:ph type="sldNum" sz="quarter" idx="12"/>
          </p:nvPr>
        </p:nvSpPr>
        <p:spPr/>
        <p:txBody>
          <a:bodyPr/>
          <a:lstStyle/>
          <a:p>
            <a:fld id="{8FDBFFB2-86D9-4B8F-A59A-553A60B94BBE}" type="slidenum">
              <a:rPr/>
              <a:pPr/>
              <a:t>‹#›</a:t>
            </a:fld>
            <a:endParaRPr lang="zh-TW"/>
          </a:p>
        </p:txBody>
      </p:sp>
      <p:sp>
        <p:nvSpPr>
          <p:cNvPr id="8" name="圓角矩形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p>
        </p:txBody>
      </p:sp>
      <p:sp>
        <p:nvSpPr>
          <p:cNvPr id="3" name="圖片版面配置區 2"/>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latinLnBrk="0">
              <a:buNone/>
              <a:defRPr lang="zh-TW" sz="2400"/>
            </a:lvl1pPr>
            <a:lvl2pPr marL="457200" indent="0" latinLnBrk="0">
              <a:buNone/>
              <a:defRPr lang="zh-TW" sz="2800"/>
            </a:lvl2pPr>
            <a:lvl3pPr marL="914400" indent="0" latinLnBrk="0">
              <a:buNone/>
              <a:defRPr lang="zh-TW" sz="2400"/>
            </a:lvl3pPr>
            <a:lvl4pPr marL="1371600" indent="0" latinLnBrk="0">
              <a:buNone/>
              <a:defRPr lang="zh-TW" sz="2000"/>
            </a:lvl4pPr>
            <a:lvl5pPr marL="1828800" indent="0" latinLnBrk="0">
              <a:buNone/>
              <a:defRPr lang="zh-TW" sz="2000"/>
            </a:lvl5pPr>
            <a:lvl6pPr marL="2286000" indent="0" latinLnBrk="0">
              <a:buNone/>
              <a:defRPr lang="zh-TW" sz="2000"/>
            </a:lvl6pPr>
            <a:lvl7pPr marL="2743200" indent="0" latinLnBrk="0">
              <a:buNone/>
              <a:defRPr lang="zh-TW" sz="2000"/>
            </a:lvl7pPr>
            <a:lvl8pPr marL="3200400" indent="0" latinLnBrk="0">
              <a:buNone/>
              <a:defRPr lang="zh-TW" sz="2000"/>
            </a:lvl8pPr>
            <a:lvl9pPr marL="3657600" indent="0" latinLnBrk="0">
              <a:buNone/>
              <a:defRPr lang="zh-TW" sz="2000"/>
            </a:lvl9pPr>
          </a:lstStyle>
          <a:p>
            <a:r>
              <a:rPr lang="zh-TW" altLang="en-US"/>
              <a:t>按一下圖示以新增圖片</a:t>
            </a:r>
            <a:endParaRPr lang="zh-TW"/>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zh-TW"/>
              <a:t>按一下以編輯母片標題樣式</a:t>
            </a:r>
          </a:p>
        </p:txBody>
      </p:sp>
      <p:sp>
        <p:nvSpPr>
          <p:cNvPr id="3" name="文字版面配置區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4" name="日期版面配置區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latinLnBrk="0">
              <a:defRPr lang="zh-TW" sz="900">
                <a:solidFill>
                  <a:schemeClr val="bg1"/>
                </a:solidFill>
              </a:defRPr>
            </a:lvl1pPr>
          </a:lstStyle>
          <a:p>
            <a:fld id="{C5F118E1-2A73-4F12-B096-9B0AD8F97AA6}" type="datetime1">
              <a:rPr lang="zh-TW" altLang="en-US" smtClean="0"/>
              <a:pPr/>
              <a:t>2019/3/4</a:t>
            </a:fld>
            <a:endParaRPr lang="zh-TW"/>
          </a:p>
        </p:txBody>
      </p:sp>
      <p:sp>
        <p:nvSpPr>
          <p:cNvPr id="5" name="頁尾版面配置區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latinLnBrk="0">
              <a:defRPr lang="zh-TW" sz="900">
                <a:solidFill>
                  <a:schemeClr val="bg1"/>
                </a:solidFill>
              </a:defRPr>
            </a:lvl1pPr>
          </a:lstStyle>
          <a:p>
            <a:endParaRPr lang="zh-TW"/>
          </a:p>
        </p:txBody>
      </p:sp>
      <p:sp>
        <p:nvSpPr>
          <p:cNvPr id="6" name="投影片編號版面配置區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latinLnBrk="0">
              <a:defRPr lang="zh-TW" sz="1050" b="1">
                <a:solidFill>
                  <a:schemeClr val="accent2"/>
                </a:solidFill>
              </a:defRPr>
            </a:lvl1pPr>
          </a:lstStyle>
          <a:p>
            <a:fld id="{8FDBFFB2-86D9-4B8F-A59A-553A60B94BBE}" type="slidenum">
              <a:rPr/>
              <a:pPr/>
              <a:t>‹#›</a:t>
            </a:fld>
            <a:endParaRPr lang="zh-TW"/>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lang="zh-TW"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lang="zh-TW"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lang="zh-TW"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lang="zh-TW"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lang="zh-TW"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lang="zh-TW"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lang="zh-TW"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lang="zh-TW"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lang="zh-TW"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lang="zh-TW" sz="1400" kern="1200">
          <a:solidFill>
            <a:schemeClr val="tx1"/>
          </a:solidFill>
          <a:latin typeface="+mn-lt"/>
          <a:ea typeface="+mn-ea"/>
          <a:cs typeface="+mn-cs"/>
        </a:defRPr>
      </a:lvl9pPr>
    </p:bodyStyle>
    <p:otherStyle>
      <a:defPPr>
        <a:defRPr lang="zh-TW"/>
      </a:defPPr>
      <a:lvl1pPr marL="0" algn="l" defTabSz="914400" rtl="0" eaLnBrk="1" latinLnBrk="0" hangingPunct="1">
        <a:defRPr lang="zh-TW" sz="1800" kern="1200">
          <a:solidFill>
            <a:schemeClr val="tx1"/>
          </a:solidFill>
          <a:latin typeface="+mn-lt"/>
          <a:ea typeface="+mn-ea"/>
          <a:cs typeface="+mn-cs"/>
        </a:defRPr>
      </a:lvl1pPr>
      <a:lvl2pPr marL="457200" algn="l" defTabSz="914400" rtl="0" eaLnBrk="1" latinLnBrk="0" hangingPunct="1">
        <a:defRPr lang="zh-TW" sz="1800" kern="1200">
          <a:solidFill>
            <a:schemeClr val="tx1"/>
          </a:solidFill>
          <a:latin typeface="+mn-lt"/>
          <a:ea typeface="+mn-ea"/>
          <a:cs typeface="+mn-cs"/>
        </a:defRPr>
      </a:lvl2pPr>
      <a:lvl3pPr marL="914400" algn="l" defTabSz="914400" rtl="0" eaLnBrk="1" latinLnBrk="0" hangingPunct="1">
        <a:defRPr lang="zh-TW" sz="1800" kern="1200">
          <a:solidFill>
            <a:schemeClr val="tx1"/>
          </a:solidFill>
          <a:latin typeface="+mn-lt"/>
          <a:ea typeface="+mn-ea"/>
          <a:cs typeface="+mn-cs"/>
        </a:defRPr>
      </a:lvl3pPr>
      <a:lvl4pPr marL="1371600" algn="l" defTabSz="914400" rtl="0" eaLnBrk="1" latinLnBrk="0" hangingPunct="1">
        <a:defRPr lang="zh-TW" sz="1800" kern="1200">
          <a:solidFill>
            <a:schemeClr val="tx1"/>
          </a:solidFill>
          <a:latin typeface="+mn-lt"/>
          <a:ea typeface="+mn-ea"/>
          <a:cs typeface="+mn-cs"/>
        </a:defRPr>
      </a:lvl4pPr>
      <a:lvl5pPr marL="1828800" algn="l" defTabSz="914400" rtl="0" eaLnBrk="1" latinLnBrk="0" hangingPunct="1">
        <a:defRPr lang="zh-TW" sz="1800" kern="1200">
          <a:solidFill>
            <a:schemeClr val="tx1"/>
          </a:solidFill>
          <a:latin typeface="+mn-lt"/>
          <a:ea typeface="+mn-ea"/>
          <a:cs typeface="+mn-cs"/>
        </a:defRPr>
      </a:lvl5pPr>
      <a:lvl6pPr marL="2286000" algn="l" defTabSz="914400" rtl="0" eaLnBrk="1" latinLnBrk="0" hangingPunct="1">
        <a:defRPr lang="zh-TW" sz="1800" kern="1200">
          <a:solidFill>
            <a:schemeClr val="tx1"/>
          </a:solidFill>
          <a:latin typeface="+mn-lt"/>
          <a:ea typeface="+mn-ea"/>
          <a:cs typeface="+mn-cs"/>
        </a:defRPr>
      </a:lvl6pPr>
      <a:lvl7pPr marL="2743200" algn="l" defTabSz="914400" rtl="0" eaLnBrk="1" latinLnBrk="0" hangingPunct="1">
        <a:defRPr lang="zh-TW" sz="1800" kern="1200">
          <a:solidFill>
            <a:schemeClr val="tx1"/>
          </a:solidFill>
          <a:latin typeface="+mn-lt"/>
          <a:ea typeface="+mn-ea"/>
          <a:cs typeface="+mn-cs"/>
        </a:defRPr>
      </a:lvl7pPr>
      <a:lvl8pPr marL="3200400" algn="l" defTabSz="914400" rtl="0" eaLnBrk="1" latinLnBrk="0" hangingPunct="1">
        <a:defRPr lang="zh-TW" sz="1800" kern="1200">
          <a:solidFill>
            <a:schemeClr val="tx1"/>
          </a:solidFill>
          <a:latin typeface="+mn-lt"/>
          <a:ea typeface="+mn-ea"/>
          <a:cs typeface="+mn-cs"/>
        </a:defRPr>
      </a:lvl8pPr>
      <a:lvl9pPr marL="3657600" algn="l" defTabSz="914400" rtl="0" eaLnBrk="1" latinLnBrk="0" hangingPunct="1">
        <a:defRPr lang="zh-TW"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32913" y="1493239"/>
            <a:ext cx="11478119" cy="1328629"/>
          </a:xfrm>
        </p:spPr>
        <p:txBody>
          <a:bodyPr>
            <a:normAutofit fontScale="90000"/>
          </a:bodyPr>
          <a:lstStyle/>
          <a:p>
            <a:r>
              <a:rPr lang="zh-TW" altLang="en-US" dirty="0"/>
              <a:t>兒童權利公約及其國內施行法簡介</a:t>
            </a:r>
            <a:endParaRPr lang="zh-TW" dirty="0"/>
          </a:p>
        </p:txBody>
      </p:sp>
      <p:sp>
        <p:nvSpPr>
          <p:cNvPr id="3" name="副標題 2"/>
          <p:cNvSpPr>
            <a:spLocks noGrp="1"/>
          </p:cNvSpPr>
          <p:nvPr>
            <p:ph type="subTitle" idx="1"/>
          </p:nvPr>
        </p:nvSpPr>
        <p:spPr>
          <a:xfrm>
            <a:off x="1065213" y="3098706"/>
            <a:ext cx="8951242" cy="838200"/>
          </a:xfrm>
        </p:spPr>
        <p:txBody>
          <a:bodyPr>
            <a:normAutofit/>
          </a:bodyPr>
          <a:lstStyle/>
          <a:p>
            <a:endParaRPr lang="zh-TW" sz="2800" b="1" dirty="0"/>
          </a:p>
        </p:txBody>
      </p:sp>
      <p:sp>
        <p:nvSpPr>
          <p:cNvPr id="4" name="矩形 3"/>
          <p:cNvSpPr/>
          <p:nvPr/>
        </p:nvSpPr>
        <p:spPr>
          <a:xfrm>
            <a:off x="1661021" y="5103674"/>
            <a:ext cx="5712902" cy="1200329"/>
          </a:xfrm>
          <a:prstGeom prst="rect">
            <a:avLst/>
          </a:prstGeom>
        </p:spPr>
        <p:txBody>
          <a:bodyPr wrap="square">
            <a:spAutoFit/>
          </a:bodyPr>
          <a:lstStyle/>
          <a:p>
            <a:r>
              <a:rPr lang="zh-TW" altLang="en-US" dirty="0"/>
              <a:t>講師</a:t>
            </a:r>
            <a:r>
              <a:rPr lang="en-US" altLang="zh-TW" dirty="0"/>
              <a:t>:</a:t>
            </a:r>
            <a:r>
              <a:rPr lang="zh-TW" altLang="en-US" dirty="0"/>
              <a:t>王枝燦 南華大學生死學系社會工作組助理教授</a:t>
            </a:r>
            <a:endParaRPr lang="en-US" altLang="zh-TW" dirty="0"/>
          </a:p>
          <a:p>
            <a:r>
              <a:rPr lang="zh-TW" altLang="en-US" dirty="0"/>
              <a:t>日期：</a:t>
            </a:r>
            <a:r>
              <a:rPr lang="en-US" altLang="zh-TW" dirty="0"/>
              <a:t>2019.3.14</a:t>
            </a:r>
          </a:p>
          <a:p>
            <a:endParaRPr lang="en-US" altLang="zh-TW" dirty="0"/>
          </a:p>
          <a:p>
            <a:r>
              <a:rPr lang="zh-TW" altLang="en-US" dirty="0"/>
              <a:t>地點：衛生福利部雲林教養院</a:t>
            </a:r>
            <a:endParaRPr lang="en-US" altLang="zh-TW" dirty="0"/>
          </a:p>
        </p:txBody>
      </p:sp>
      <p:sp>
        <p:nvSpPr>
          <p:cNvPr id="5" name="AutoShape 2" descr="「兒童」的圖片搜尋結果"/>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6" name="Picture 4" descr="「兒童」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52" y="3581400"/>
            <a:ext cx="6095100" cy="2042017"/>
          </a:xfrm>
          <a:prstGeom prst="rect">
            <a:avLst/>
          </a:prstGeom>
          <a:noFill/>
          <a:extLst>
            <a:ext uri="{909E8E84-426E-40DD-AFC4-6F175D3DCCD1}">
              <a14:hiddenFill xmlns:a14="http://schemas.microsoft.com/office/drawing/2010/main">
                <a:solidFill>
                  <a:srgbClr val="FFFFFF"/>
                </a:solidFill>
              </a14:hiddenFill>
            </a:ext>
          </a:extLst>
        </p:spPr>
      </p:pic>
      <p:sp>
        <p:nvSpPr>
          <p:cNvPr id="7" name="投影片編號版面配置區 6"/>
          <p:cNvSpPr>
            <a:spLocks noGrp="1"/>
          </p:cNvSpPr>
          <p:nvPr>
            <p:ph type="sldNum" sz="quarter" idx="12"/>
          </p:nvPr>
        </p:nvSpPr>
        <p:spPr/>
        <p:txBody>
          <a:bodyPr/>
          <a:lstStyle/>
          <a:p>
            <a:fld id="{8FDBFFB2-86D9-4B8F-A59A-553A60B94BBE}" type="slidenum">
              <a:rPr lang="en-US" altLang="zh-TW" smtClean="0"/>
              <a:pPr/>
              <a:t>1</a:t>
            </a:fld>
            <a:endParaRPr lang="zh-TW" altLang="en-US"/>
          </a:p>
        </p:txBody>
      </p:sp>
    </p:spTree>
    <p:extLst>
      <p:ext uri="{BB962C8B-B14F-4D97-AF65-F5344CB8AC3E}">
        <p14:creationId xmlns:p14="http://schemas.microsoft.com/office/powerpoint/2010/main" val="3578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cstate="print"/>
          <a:stretch>
            <a:fillRect/>
          </a:stretch>
        </p:blipFill>
        <p:spPr>
          <a:xfrm>
            <a:off x="0" y="0"/>
            <a:ext cx="12192000" cy="6858000"/>
          </a:xfrm>
          <a:prstGeom prst="rect">
            <a:avLst/>
          </a:prstGeom>
        </p:spPr>
      </p:pic>
      <p:sp>
        <p:nvSpPr>
          <p:cNvPr id="5" name="AutoShape 2" descr="「小天使」的圖片搜尋結果"/>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 name="AutoShape 4" descr="「小天使」的圖片搜尋結果"/>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5126" name="Picture 6" descr="「小天使」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568" y="109888"/>
            <a:ext cx="2295525" cy="19907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接點 7"/>
          <p:cNvCxnSpPr/>
          <p:nvPr/>
        </p:nvCxnSpPr>
        <p:spPr>
          <a:xfrm flipV="1">
            <a:off x="1057012" y="5176006"/>
            <a:ext cx="1476000" cy="0"/>
          </a:xfrm>
          <a:prstGeom prst="line">
            <a:avLst/>
          </a:prstGeom>
          <a:ln w="76200"/>
        </p:spPr>
        <p:style>
          <a:lnRef idx="3">
            <a:schemeClr val="accent2"/>
          </a:lnRef>
          <a:fillRef idx="0">
            <a:schemeClr val="accent2"/>
          </a:fillRef>
          <a:effectRef idx="2">
            <a:schemeClr val="accent2"/>
          </a:effectRef>
          <a:fontRef idx="minor">
            <a:schemeClr val="tx1"/>
          </a:fontRef>
        </p:style>
      </p:cxnSp>
      <p:sp>
        <p:nvSpPr>
          <p:cNvPr id="7" name="投影片編號版面配置區 6"/>
          <p:cNvSpPr>
            <a:spLocks noGrp="1"/>
          </p:cNvSpPr>
          <p:nvPr>
            <p:ph type="sldNum" sz="quarter" idx="12"/>
          </p:nvPr>
        </p:nvSpPr>
        <p:spPr/>
        <p:txBody>
          <a:bodyPr/>
          <a:lstStyle/>
          <a:p>
            <a:fld id="{8FDBFFB2-86D9-4B8F-A59A-553A60B94BBE}" type="slidenum">
              <a:rPr lang="en-US" altLang="zh-TW" smtClean="0"/>
              <a:pPr/>
              <a:t>10</a:t>
            </a:fld>
            <a:endParaRPr lang="zh-TW" altLang="en-US"/>
          </a:p>
        </p:txBody>
      </p:sp>
    </p:spTree>
    <p:extLst>
      <p:ext uri="{BB962C8B-B14F-4D97-AF65-F5344CB8AC3E}">
        <p14:creationId xmlns:p14="http://schemas.microsoft.com/office/powerpoint/2010/main" val="937776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cstate="print"/>
          <a:stretch>
            <a:fillRect/>
          </a:stretch>
        </p:blipFill>
        <p:spPr>
          <a:xfrm>
            <a:off x="0" y="0"/>
            <a:ext cx="12192000" cy="6858000"/>
          </a:xfrm>
          <a:prstGeom prst="rect">
            <a:avLst/>
          </a:prstGeom>
        </p:spPr>
      </p:pic>
      <p:pic>
        <p:nvPicPr>
          <p:cNvPr id="5" name="Picture 6" descr="「小天使」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568" y="109888"/>
            <a:ext cx="1897179" cy="1990725"/>
          </a:xfrm>
          <a:prstGeom prst="rect">
            <a:avLst/>
          </a:prstGeom>
          <a:noFill/>
          <a:extLst>
            <a:ext uri="{909E8E84-426E-40DD-AFC4-6F175D3DCCD1}">
              <a14:hiddenFill xmlns:a14="http://schemas.microsoft.com/office/drawing/2010/main">
                <a:solidFill>
                  <a:srgbClr val="FFFFFF"/>
                </a:solidFill>
              </a14:hiddenFill>
            </a:ext>
          </a:extLst>
        </p:spPr>
      </p:pic>
      <p:sp>
        <p:nvSpPr>
          <p:cNvPr id="6" name="投影片編號版面配置區 5"/>
          <p:cNvSpPr>
            <a:spLocks noGrp="1"/>
          </p:cNvSpPr>
          <p:nvPr>
            <p:ph type="sldNum" sz="quarter" idx="12"/>
          </p:nvPr>
        </p:nvSpPr>
        <p:spPr/>
        <p:txBody>
          <a:bodyPr/>
          <a:lstStyle/>
          <a:p>
            <a:fld id="{8FDBFFB2-86D9-4B8F-A59A-553A60B94BBE}" type="slidenum">
              <a:rPr lang="en-US" altLang="zh-TW" smtClean="0"/>
              <a:pPr/>
              <a:t>11</a:t>
            </a:fld>
            <a:endParaRPr lang="zh-TW" altLang="en-US"/>
          </a:p>
        </p:txBody>
      </p:sp>
    </p:spTree>
    <p:extLst>
      <p:ext uri="{BB962C8B-B14F-4D97-AF65-F5344CB8AC3E}">
        <p14:creationId xmlns:p14="http://schemas.microsoft.com/office/powerpoint/2010/main" val="597879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7532" y="758596"/>
            <a:ext cx="11145110" cy="4247317"/>
          </a:xfrm>
          <a:prstGeom prst="rect">
            <a:avLst/>
          </a:prstGeom>
          <a:noFill/>
        </p:spPr>
        <p:txBody>
          <a:bodyPr wrap="square" lIns="91440" tIns="45720" rIns="91440" bIns="45720">
            <a:spAutoFit/>
          </a:bodyPr>
          <a:lstStyle/>
          <a:p>
            <a:pPr algn="ctr"/>
            <a:r>
              <a:rPr lang="en-US" altLang="zh-TW" sz="54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11</a:t>
            </a:r>
            <a:r>
              <a:rPr lang="zh-TW" altLang="en-US" sz="54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月</a:t>
            </a:r>
            <a:r>
              <a:rPr lang="en-US" altLang="zh-TW" sz="54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20</a:t>
            </a:r>
            <a:r>
              <a:rPr lang="zh-TW" altLang="en-US" sz="54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日是兒童人權日。</a:t>
            </a:r>
            <a:endParaRPr lang="en-US" altLang="zh-TW" sz="5400" b="1" dirty="0">
              <a:ln w="10160">
                <a:solidFill>
                  <a:schemeClr val="accent5"/>
                </a:solidFill>
                <a:prstDash val="solid"/>
              </a:ln>
              <a:solidFill>
                <a:srgbClr val="FF0000"/>
              </a:solidFill>
              <a:effectLst>
                <a:outerShdw blurRad="38100" dist="22860" dir="5400000" algn="tl" rotWithShape="0">
                  <a:srgbClr val="000000">
                    <a:alpha val="30000"/>
                  </a:srgbClr>
                </a:outerShdw>
              </a:effectLst>
            </a:endParaRPr>
          </a:p>
          <a:p>
            <a:pPr algn="ctr"/>
            <a:r>
              <a:rPr lang="en-US" altLang="zh-TW" sz="54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1990</a:t>
            </a:r>
            <a:r>
              <a:rPr lang="zh-TW" altLang="en-US" sz="54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年，</a:t>
            </a:r>
            <a:r>
              <a:rPr lang="en-US" altLang="zh-TW" sz="54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192</a:t>
            </a:r>
            <a:r>
              <a:rPr lang="zh-TW" altLang="en-US" sz="54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個國家共同締約生效史上第一份具法律效力的國際公約─</a:t>
            </a:r>
            <a:r>
              <a:rPr lang="en-US" altLang="zh-TW" sz="54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a:t>
            </a:r>
            <a:r>
              <a:rPr lang="zh-TW" altLang="en-US" sz="54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兒童權利公約</a:t>
            </a:r>
            <a:r>
              <a:rPr lang="en-US" altLang="zh-TW" sz="54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a:t>
            </a:r>
          </a:p>
          <a:p>
            <a:pPr algn="ctr"/>
            <a:r>
              <a:rPr lang="zh-TW" altLang="en-US" sz="5400" dirty="0"/>
              <a:t>兒童權利公約至今已有</a:t>
            </a:r>
            <a:r>
              <a:rPr lang="en-US" altLang="zh-TW" sz="5400" dirty="0"/>
              <a:t>195</a:t>
            </a:r>
            <a:r>
              <a:rPr lang="zh-TW" altLang="en-US" sz="5400" dirty="0"/>
              <a:t>個締約國</a:t>
            </a:r>
            <a:endParaRPr lang="en-US" altLang="zh-TW" sz="5400" b="1" dirty="0">
              <a:ln w="10160">
                <a:solidFill>
                  <a:schemeClr val="accent5"/>
                </a:solidFill>
                <a:prstDash val="solid"/>
              </a:ln>
              <a:solidFill>
                <a:srgbClr val="FF0000"/>
              </a:solidFill>
              <a:effectLst>
                <a:outerShdw blurRad="38100" dist="22860" dir="5400000" algn="tl" rotWithShape="0">
                  <a:srgbClr val="000000">
                    <a:alpha val="30000"/>
                  </a:srgbClr>
                </a:outerShdw>
              </a:effectLst>
            </a:endParaRPr>
          </a:p>
        </p:txBody>
      </p:sp>
      <p:sp>
        <p:nvSpPr>
          <p:cNvPr id="5" name="投影片編號版面配置區 4"/>
          <p:cNvSpPr>
            <a:spLocks noGrp="1"/>
          </p:cNvSpPr>
          <p:nvPr>
            <p:ph type="sldNum" sz="quarter" idx="12"/>
          </p:nvPr>
        </p:nvSpPr>
        <p:spPr/>
        <p:txBody>
          <a:bodyPr/>
          <a:lstStyle/>
          <a:p>
            <a:fld id="{8FDBFFB2-86D9-4B8F-A59A-553A60B94BBE}" type="slidenum">
              <a:rPr lang="en-US" altLang="zh-TW" smtClean="0"/>
              <a:pPr/>
              <a:t>12</a:t>
            </a:fld>
            <a:endParaRPr lang="zh-TW" altLang="en-US"/>
          </a:p>
        </p:txBody>
      </p:sp>
    </p:spTree>
    <p:extLst>
      <p:ext uri="{BB962C8B-B14F-4D97-AF65-F5344CB8AC3E}">
        <p14:creationId xmlns:p14="http://schemas.microsoft.com/office/powerpoint/2010/main" val="160658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7648" y="610734"/>
            <a:ext cx="11264622" cy="1569660"/>
          </a:xfrm>
          <a:prstGeom prst="rect">
            <a:avLst/>
          </a:prstGeom>
          <a:noFill/>
        </p:spPr>
        <p:txBody>
          <a:bodyPr wrap="none" lIns="91440" tIns="45720" rIns="91440" bIns="45720">
            <a:spAutoFit/>
          </a:bodyPr>
          <a:lstStyle/>
          <a:p>
            <a:pPr algn="ctr"/>
            <a:r>
              <a:rPr lang="zh-TW" altLang="en-US" sz="9600" b="1" dirty="0">
                <a:ln w="6600">
                  <a:solidFill>
                    <a:schemeClr val="accent2"/>
                  </a:solidFill>
                  <a:prstDash val="solid"/>
                </a:ln>
                <a:solidFill>
                  <a:srgbClr val="FFFFFF"/>
                </a:solidFill>
                <a:effectLst>
                  <a:outerShdw dist="38100" dir="2700000" algn="tl" rotWithShape="0">
                    <a:schemeClr val="accent2"/>
                  </a:outerShdw>
                </a:effectLst>
              </a:rPr>
              <a:t>兒童權利公約施行法</a:t>
            </a:r>
            <a:endParaRPr lang="zh-TW" altLang="en-US" sz="9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箭號: 向下 4"/>
          <p:cNvSpPr/>
          <p:nvPr/>
        </p:nvSpPr>
        <p:spPr>
          <a:xfrm>
            <a:off x="3659794" y="2180394"/>
            <a:ext cx="4161802" cy="23244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2363385" y="4504850"/>
            <a:ext cx="6989511" cy="1446550"/>
          </a:xfrm>
          <a:prstGeom prst="rect">
            <a:avLst/>
          </a:prstGeom>
          <a:noFill/>
        </p:spPr>
        <p:txBody>
          <a:bodyPr wrap="square" lIns="91440" tIns="45720" rIns="91440" bIns="45720">
            <a:spAutoFit/>
          </a:bodyPr>
          <a:lstStyle/>
          <a:p>
            <a:pPr algn="ctr"/>
            <a:r>
              <a:rPr lang="zh-TW" altLang="en-US" sz="88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國內法地位</a:t>
            </a:r>
            <a:endParaRPr lang="zh-TW" altLang="en-US" sz="8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矩形 7"/>
          <p:cNvSpPr/>
          <p:nvPr/>
        </p:nvSpPr>
        <p:spPr>
          <a:xfrm>
            <a:off x="9216073" y="2486404"/>
            <a:ext cx="1787669" cy="923330"/>
          </a:xfrm>
          <a:prstGeom prst="rect">
            <a:avLst/>
          </a:prstGeom>
          <a:noFill/>
        </p:spPr>
        <p:txBody>
          <a:bodyPr wrap="none" lIns="91440" tIns="45720" rIns="91440" bIns="45720">
            <a:spAutoFit/>
          </a:bodyPr>
          <a:lstStyle/>
          <a:p>
            <a:pPr algn="ctr"/>
            <a:r>
              <a:rPr lang="en-US" altLang="zh-TW" sz="5400" b="0" cap="none" spc="0" dirty="0">
                <a:ln w="0"/>
                <a:solidFill>
                  <a:schemeClr val="tx1"/>
                </a:solidFill>
                <a:effectLst>
                  <a:outerShdw blurRad="38100" dist="19050" dir="2700000" algn="tl" rotWithShape="0">
                    <a:schemeClr val="dk1">
                      <a:alpha val="40000"/>
                    </a:schemeClr>
                  </a:outerShdw>
                </a:effectLst>
              </a:rPr>
              <a:t>2014</a:t>
            </a:r>
            <a:endParaRPr lang="zh-TW" altLang="en-US" sz="5400" b="0" cap="none" spc="0" dirty="0">
              <a:ln w="0"/>
              <a:solidFill>
                <a:schemeClr val="tx1"/>
              </a:solidFill>
              <a:effectLst>
                <a:outerShdw blurRad="38100" dist="19050" dir="2700000" algn="tl" rotWithShape="0">
                  <a:schemeClr val="dk1">
                    <a:alpha val="40000"/>
                  </a:schemeClr>
                </a:outerShdw>
              </a:effectLst>
            </a:endParaRPr>
          </a:p>
        </p:txBody>
      </p:sp>
      <p:sp>
        <p:nvSpPr>
          <p:cNvPr id="2" name="投影片編號版面配置區 1"/>
          <p:cNvSpPr>
            <a:spLocks noGrp="1"/>
          </p:cNvSpPr>
          <p:nvPr>
            <p:ph type="sldNum" sz="quarter" idx="12"/>
          </p:nvPr>
        </p:nvSpPr>
        <p:spPr/>
        <p:txBody>
          <a:bodyPr/>
          <a:lstStyle/>
          <a:p>
            <a:fld id="{8FDBFFB2-86D9-4B8F-A59A-553A60B94BBE}" type="slidenum">
              <a:rPr lang="en-US" altLang="zh-TW" smtClean="0"/>
              <a:pPr/>
              <a:t>13</a:t>
            </a:fld>
            <a:endParaRPr lang="zh-TW" altLang="en-US"/>
          </a:p>
        </p:txBody>
      </p:sp>
    </p:spTree>
    <p:extLst>
      <p:ext uri="{BB962C8B-B14F-4D97-AF65-F5344CB8AC3E}">
        <p14:creationId xmlns:p14="http://schemas.microsoft.com/office/powerpoint/2010/main" val="1467780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cstate="print"/>
          <a:stretch>
            <a:fillRect/>
          </a:stretch>
        </p:blipFill>
        <p:spPr>
          <a:xfrm>
            <a:off x="0" y="1"/>
            <a:ext cx="12192000" cy="6857999"/>
          </a:xfrm>
          <a:prstGeom prst="rect">
            <a:avLst/>
          </a:prstGeom>
        </p:spPr>
      </p:pic>
      <p:sp>
        <p:nvSpPr>
          <p:cNvPr id="5" name="投影片編號版面配置區 4"/>
          <p:cNvSpPr>
            <a:spLocks noGrp="1"/>
          </p:cNvSpPr>
          <p:nvPr>
            <p:ph type="sldNum" sz="quarter" idx="12"/>
          </p:nvPr>
        </p:nvSpPr>
        <p:spPr/>
        <p:txBody>
          <a:bodyPr/>
          <a:lstStyle/>
          <a:p>
            <a:fld id="{8FDBFFB2-86D9-4B8F-A59A-553A60B94BBE}" type="slidenum">
              <a:rPr lang="en-US" altLang="zh-TW" smtClean="0"/>
              <a:pPr/>
              <a:t>14</a:t>
            </a:fld>
            <a:endParaRPr lang="zh-TW" altLang="en-US"/>
          </a:p>
        </p:txBody>
      </p:sp>
      <p:pic>
        <p:nvPicPr>
          <p:cNvPr id="5122" name="Picture 2" descr="「兒童」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9125" y="2833689"/>
            <a:ext cx="3333750"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151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1336" y="939567"/>
            <a:ext cx="11336323" cy="2646878"/>
          </a:xfrm>
          <a:prstGeom prst="rect">
            <a:avLst/>
          </a:prstGeom>
          <a:noFill/>
        </p:spPr>
        <p:txBody>
          <a:bodyPr wrap="square" lIns="91440" tIns="45720" rIns="91440" bIns="45720">
            <a:spAutoFit/>
          </a:bodyPr>
          <a:lstStyle/>
          <a:p>
            <a:pPr algn="ctr"/>
            <a:r>
              <a:rPr lang="zh-TW" altLang="en-US" sz="16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兒童的定義</a:t>
            </a:r>
          </a:p>
        </p:txBody>
      </p:sp>
      <p:sp>
        <p:nvSpPr>
          <p:cNvPr id="5" name="AutoShape 2" descr="「小天使」的圖片搜尋結果"/>
          <p:cNvSpPr>
            <a:spLocks noChangeAspect="1" noChangeArrowheads="1"/>
          </p:cNvSpPr>
          <p:nvPr/>
        </p:nvSpPr>
        <p:spPr bwMode="auto">
          <a:xfrm>
            <a:off x="5943599" y="3276599"/>
            <a:ext cx="2143387" cy="21433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6148" name="Picture 4" descr="「兒童」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2781" y="4348292"/>
            <a:ext cx="8892330" cy="2979162"/>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p:cNvSpPr>
            <a:spLocks noGrp="1"/>
          </p:cNvSpPr>
          <p:nvPr>
            <p:ph type="sldNum" sz="quarter" idx="12"/>
          </p:nvPr>
        </p:nvSpPr>
        <p:spPr/>
        <p:txBody>
          <a:bodyPr/>
          <a:lstStyle/>
          <a:p>
            <a:fld id="{8FDBFFB2-86D9-4B8F-A59A-553A60B94BBE}" type="slidenum">
              <a:rPr lang="en-US" altLang="zh-TW" smtClean="0"/>
              <a:pPr/>
              <a:t>15</a:t>
            </a:fld>
            <a:endParaRPr lang="zh-TW" altLang="en-US"/>
          </a:p>
        </p:txBody>
      </p:sp>
    </p:spTree>
    <p:extLst>
      <p:ext uri="{BB962C8B-B14F-4D97-AF65-F5344CB8AC3E}">
        <p14:creationId xmlns:p14="http://schemas.microsoft.com/office/powerpoint/2010/main" val="1153991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1266" name="Picture 2" descr="「柯南 照片」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19"/>
            <a:ext cx="12192000" cy="6833881"/>
          </a:xfrm>
          <a:prstGeom prst="rect">
            <a:avLst/>
          </a:prstGeom>
          <a:noFill/>
          <a:extLst>
            <a:ext uri="{909E8E84-426E-40DD-AFC4-6F175D3DCCD1}">
              <a14:hiddenFill xmlns:a14="http://schemas.microsoft.com/office/drawing/2010/main">
                <a:solidFill>
                  <a:srgbClr val="FFFFFF"/>
                </a:solidFill>
              </a14:hiddenFill>
            </a:ext>
          </a:extLst>
        </p:spPr>
      </p:pic>
      <p:sp>
        <p:nvSpPr>
          <p:cNvPr id="4" name="橢圓 3"/>
          <p:cNvSpPr/>
          <p:nvPr/>
        </p:nvSpPr>
        <p:spPr>
          <a:xfrm>
            <a:off x="7264867" y="-226502"/>
            <a:ext cx="4991450" cy="3514986"/>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8800" b="1" dirty="0">
                <a:ln w="22225">
                  <a:solidFill>
                    <a:schemeClr val="accent2"/>
                  </a:solidFill>
                  <a:prstDash val="solid"/>
                </a:ln>
                <a:solidFill>
                  <a:schemeClr val="accent2">
                    <a:lumMod val="40000"/>
                    <a:lumOff val="60000"/>
                  </a:schemeClr>
                </a:solidFill>
              </a:rPr>
              <a:t>兒童</a:t>
            </a:r>
            <a:endParaRPr lang="en-US" altLang="zh-TW" sz="8800" b="1" dirty="0">
              <a:ln w="22225">
                <a:solidFill>
                  <a:schemeClr val="accent2"/>
                </a:solidFill>
                <a:prstDash val="solid"/>
              </a:ln>
              <a:solidFill>
                <a:schemeClr val="accent2">
                  <a:lumMod val="40000"/>
                  <a:lumOff val="60000"/>
                </a:schemeClr>
              </a:solidFill>
            </a:endParaRPr>
          </a:p>
          <a:p>
            <a:pPr algn="ctr"/>
            <a:endParaRPr lang="zh-TW" altLang="en-US" dirty="0"/>
          </a:p>
        </p:txBody>
      </p:sp>
      <p:sp>
        <p:nvSpPr>
          <p:cNvPr id="5" name="箭號: 向下 4"/>
          <p:cNvSpPr/>
          <p:nvPr/>
        </p:nvSpPr>
        <p:spPr>
          <a:xfrm>
            <a:off x="8288323" y="2332139"/>
            <a:ext cx="2105637" cy="18875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381416" y="-242536"/>
            <a:ext cx="4986972" cy="3514986"/>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8800" b="1" dirty="0">
                <a:ln w="22225">
                  <a:solidFill>
                    <a:schemeClr val="accent2"/>
                  </a:solidFill>
                  <a:prstDash val="solid"/>
                </a:ln>
                <a:solidFill>
                  <a:schemeClr val="accent2">
                    <a:lumMod val="40000"/>
                    <a:lumOff val="60000"/>
                  </a:schemeClr>
                </a:solidFill>
              </a:rPr>
              <a:t>兒童</a:t>
            </a:r>
            <a:endParaRPr lang="en-US" altLang="zh-TW" sz="8800" b="1" dirty="0">
              <a:ln w="22225">
                <a:solidFill>
                  <a:schemeClr val="accent2"/>
                </a:solidFill>
                <a:prstDash val="solid"/>
              </a:ln>
              <a:solidFill>
                <a:schemeClr val="accent2">
                  <a:lumMod val="40000"/>
                  <a:lumOff val="60000"/>
                </a:schemeClr>
              </a:solidFill>
            </a:endParaRPr>
          </a:p>
          <a:p>
            <a:pPr algn="ctr"/>
            <a:endParaRPr lang="zh-TW" altLang="en-US" dirty="0"/>
          </a:p>
        </p:txBody>
      </p:sp>
      <p:sp>
        <p:nvSpPr>
          <p:cNvPr id="6" name="箭號: 向右 5"/>
          <p:cNvSpPr/>
          <p:nvPr/>
        </p:nvSpPr>
        <p:spPr>
          <a:xfrm>
            <a:off x="2976136" y="1461783"/>
            <a:ext cx="1954635" cy="1937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箭號: 向下 8"/>
          <p:cNvSpPr/>
          <p:nvPr/>
        </p:nvSpPr>
        <p:spPr>
          <a:xfrm>
            <a:off x="-115018" y="2455877"/>
            <a:ext cx="2105637" cy="23426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投影片編號版面配置區 7"/>
          <p:cNvSpPr>
            <a:spLocks noGrp="1"/>
          </p:cNvSpPr>
          <p:nvPr>
            <p:ph type="sldNum" sz="quarter" idx="12"/>
          </p:nvPr>
        </p:nvSpPr>
        <p:spPr/>
        <p:txBody>
          <a:bodyPr/>
          <a:lstStyle/>
          <a:p>
            <a:fld id="{8FDBFFB2-86D9-4B8F-A59A-553A60B94BBE}" type="slidenum">
              <a:rPr lang="en-US" altLang="zh-TW" smtClean="0"/>
              <a:pPr/>
              <a:t>16</a:t>
            </a:fld>
            <a:endParaRPr lang="zh-TW" altLang="en-US"/>
          </a:p>
        </p:txBody>
      </p:sp>
    </p:spTree>
    <p:extLst>
      <p:ext uri="{BB962C8B-B14F-4D97-AF65-F5344CB8AC3E}">
        <p14:creationId xmlns:p14="http://schemas.microsoft.com/office/powerpoint/2010/main" val="756425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兒童」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86250"/>
            <a:ext cx="2790825" cy="257175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728132" y="186035"/>
            <a:ext cx="6493079" cy="5386090"/>
          </a:xfrm>
          <a:prstGeom prst="rect">
            <a:avLst/>
          </a:prstGeom>
          <a:noFill/>
        </p:spPr>
        <p:txBody>
          <a:bodyPr wrap="square" lIns="91440" tIns="45720" rIns="91440" bIns="45720">
            <a:spAutoFit/>
          </a:bodyPr>
          <a:lstStyle/>
          <a:p>
            <a:pPr algn="ctr"/>
            <a:r>
              <a:rPr lang="en-US" altLang="zh-TW" sz="34400" b="1" i="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18</a:t>
            </a:r>
            <a:r>
              <a:rPr lang="zh-TW" altLang="en-US" sz="6000" b="1" i="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歲</a:t>
            </a:r>
            <a:endParaRPr lang="zh-TW" altLang="en-US" sz="34400" b="1" i="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5" name="箭號: 向下 4"/>
          <p:cNvSpPr/>
          <p:nvPr/>
        </p:nvSpPr>
        <p:spPr>
          <a:xfrm>
            <a:off x="8707772" y="629174"/>
            <a:ext cx="2007765" cy="479194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2" name="投影片編號版面配置區 1"/>
          <p:cNvSpPr>
            <a:spLocks noGrp="1"/>
          </p:cNvSpPr>
          <p:nvPr>
            <p:ph type="sldNum" sz="quarter" idx="12"/>
          </p:nvPr>
        </p:nvSpPr>
        <p:spPr/>
        <p:txBody>
          <a:bodyPr/>
          <a:lstStyle/>
          <a:p>
            <a:fld id="{8FDBFFB2-86D9-4B8F-A59A-553A60B94BBE}" type="slidenum">
              <a:rPr lang="en-US" altLang="zh-TW" smtClean="0"/>
              <a:pPr/>
              <a:t>17</a:t>
            </a:fld>
            <a:endParaRPr lang="zh-TW" altLang="en-US"/>
          </a:p>
        </p:txBody>
      </p:sp>
    </p:spTree>
    <p:extLst>
      <p:ext uri="{BB962C8B-B14F-4D97-AF65-F5344CB8AC3E}">
        <p14:creationId xmlns:p14="http://schemas.microsoft.com/office/powerpoint/2010/main" val="1176400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4226" y="1670918"/>
            <a:ext cx="9372600" cy="4114800"/>
          </a:xfrm>
        </p:spPr>
        <p:txBody>
          <a:bodyPr/>
          <a:lstStyle/>
          <a:p>
            <a:pPr marL="45720" indent="0">
              <a:buNone/>
            </a:pPr>
            <a:r>
              <a:rPr lang="en-US" altLang="zh-TW" sz="23900" b="1" i="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Why</a:t>
            </a:r>
            <a:r>
              <a:rPr lang="zh-TW" altLang="en-US" sz="23900" b="1" i="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a:t>
            </a:r>
          </a:p>
          <a:p>
            <a:endParaRPr lang="zh-TW" altLang="en-US" dirty="0"/>
          </a:p>
        </p:txBody>
      </p:sp>
      <p:sp>
        <p:nvSpPr>
          <p:cNvPr id="4" name="矩形 3"/>
          <p:cNvSpPr/>
          <p:nvPr/>
        </p:nvSpPr>
        <p:spPr>
          <a:xfrm>
            <a:off x="1070808" y="443343"/>
            <a:ext cx="7802136" cy="923330"/>
          </a:xfrm>
          <a:prstGeom prst="rect">
            <a:avLst/>
          </a:prstGeom>
          <a:noFill/>
        </p:spPr>
        <p:txBody>
          <a:bodyPr wrap="none" lIns="91440" tIns="45720" rIns="91440" bIns="45720">
            <a:spAutoFit/>
          </a:bodyPr>
          <a:lstStyle/>
          <a:p>
            <a:pPr algn="ctr"/>
            <a:r>
              <a:rPr lang="zh-TW" alt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為何要保障兒童的權利？</a:t>
            </a:r>
          </a:p>
        </p:txBody>
      </p:sp>
      <p:sp>
        <p:nvSpPr>
          <p:cNvPr id="2" name="投影片編號版面配置區 1"/>
          <p:cNvSpPr>
            <a:spLocks noGrp="1"/>
          </p:cNvSpPr>
          <p:nvPr>
            <p:ph type="sldNum" sz="quarter" idx="12"/>
          </p:nvPr>
        </p:nvSpPr>
        <p:spPr/>
        <p:txBody>
          <a:bodyPr/>
          <a:lstStyle/>
          <a:p>
            <a:fld id="{8FDBFFB2-86D9-4B8F-A59A-553A60B94BBE}" type="slidenum">
              <a:rPr lang="en-US" altLang="zh-TW" smtClean="0"/>
              <a:pPr/>
              <a:t>18</a:t>
            </a:fld>
            <a:endParaRPr lang="zh-TW" altLang="en-US"/>
          </a:p>
        </p:txBody>
      </p:sp>
    </p:spTree>
    <p:extLst>
      <p:ext uri="{BB962C8B-B14F-4D97-AF65-F5344CB8AC3E}">
        <p14:creationId xmlns:p14="http://schemas.microsoft.com/office/powerpoint/2010/main" val="2476865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13028" y="338983"/>
            <a:ext cx="9372600" cy="1200416"/>
          </a:xfrm>
        </p:spPr>
        <p:txBody>
          <a:bodyPr>
            <a:noAutofit/>
          </a:bodyPr>
          <a:lstStyle/>
          <a:p>
            <a:r>
              <a:rPr lang="zh-TW" altLang="en-US" sz="8800" dirty="0"/>
              <a:t>一體兩面</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819096849"/>
              </p:ext>
            </p:extLst>
          </p:nvPr>
        </p:nvGraphicFramePr>
        <p:xfrm>
          <a:off x="2208213" y="1600200"/>
          <a:ext cx="9372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投影片編號版面配置區 2"/>
          <p:cNvSpPr>
            <a:spLocks noGrp="1"/>
          </p:cNvSpPr>
          <p:nvPr>
            <p:ph type="sldNum" sz="quarter" idx="12"/>
          </p:nvPr>
        </p:nvSpPr>
        <p:spPr/>
        <p:txBody>
          <a:bodyPr/>
          <a:lstStyle/>
          <a:p>
            <a:fld id="{8FDBFFB2-86D9-4B8F-A59A-553A60B94BBE}" type="slidenum">
              <a:rPr lang="en-US" altLang="zh-TW" smtClean="0"/>
              <a:pPr/>
              <a:t>19</a:t>
            </a:fld>
            <a:endParaRPr lang="zh-TW" altLang="en-US"/>
          </a:p>
        </p:txBody>
      </p:sp>
    </p:spTree>
    <p:extLst>
      <p:ext uri="{BB962C8B-B14F-4D97-AF65-F5344CB8AC3E}">
        <p14:creationId xmlns:p14="http://schemas.microsoft.com/office/powerpoint/2010/main" val="3298775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自我介紹</a:t>
            </a:r>
          </a:p>
        </p:txBody>
      </p:sp>
      <p:sp>
        <p:nvSpPr>
          <p:cNvPr id="3" name="內容版面配置區 2"/>
          <p:cNvSpPr>
            <a:spLocks noGrp="1"/>
          </p:cNvSpPr>
          <p:nvPr>
            <p:ph idx="1"/>
          </p:nvPr>
        </p:nvSpPr>
        <p:spPr>
          <a:xfrm>
            <a:off x="664234" y="1572368"/>
            <a:ext cx="10222172" cy="3643952"/>
          </a:xfrm>
        </p:spPr>
        <p:txBody>
          <a:bodyPr>
            <a:normAutofit fontScale="25000" lnSpcReduction="20000"/>
          </a:bodyPr>
          <a:lstStyle/>
          <a:p>
            <a:pPr>
              <a:buNone/>
            </a:pPr>
            <a:r>
              <a:rPr lang="zh-TW" altLang="en-US" sz="6000" dirty="0"/>
              <a:t>★</a:t>
            </a:r>
            <a:r>
              <a:rPr lang="zh-TW" altLang="en-US" sz="8000" b="1" dirty="0"/>
              <a:t>學經歷：</a:t>
            </a:r>
          </a:p>
          <a:p>
            <a:r>
              <a:rPr lang="zh-TW" altLang="en-US" sz="8000" b="1" dirty="0"/>
              <a:t>學歷：政治大學社會學博士、社會工作師、高齡服務創新管理師、生命關懷師</a:t>
            </a:r>
          </a:p>
          <a:p>
            <a:r>
              <a:rPr lang="zh-TW" altLang="en-US" sz="8000" b="1" dirty="0"/>
              <a:t>經歷：  東吳大學社會系 兼任助理教授 　 </a:t>
            </a:r>
          </a:p>
          <a:p>
            <a:pPr>
              <a:buNone/>
            </a:pPr>
            <a:r>
              <a:rPr lang="zh-TW" altLang="en-US" sz="8000" b="1" dirty="0"/>
              <a:t>                 輔仁大學兒童與家庭學系 兼任講師、兼任助理教授 </a:t>
            </a:r>
          </a:p>
          <a:p>
            <a:pPr>
              <a:buNone/>
            </a:pPr>
            <a:r>
              <a:rPr lang="zh-TW" altLang="en-US" sz="8000" b="1" dirty="0"/>
              <a:t>                 實踐大學社會工作系兼任助理教授 </a:t>
            </a:r>
          </a:p>
          <a:p>
            <a:pPr>
              <a:buNone/>
            </a:pPr>
            <a:r>
              <a:rPr lang="zh-TW" altLang="en-US" sz="8000" b="1" dirty="0"/>
              <a:t>                 耕莘健康管理專科學校幼保系兼任講師 </a:t>
            </a:r>
          </a:p>
          <a:p>
            <a:pPr>
              <a:buNone/>
            </a:pPr>
            <a:r>
              <a:rPr lang="zh-TW" altLang="en-US" sz="8000" b="1" dirty="0"/>
              <a:t>                 財團法人中華民國兒童福利聯盟文教基金會研究員</a:t>
            </a:r>
            <a:endParaRPr lang="en-US" altLang="zh-TW" sz="8000" b="1" dirty="0"/>
          </a:p>
          <a:p>
            <a:pPr>
              <a:buNone/>
            </a:pPr>
            <a:endParaRPr lang="zh-TW" altLang="en-US" sz="8000" b="1" dirty="0"/>
          </a:p>
          <a:p>
            <a:endParaRPr lang="zh-TW" altLang="en-US" b="1"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2192" y="2302327"/>
            <a:ext cx="2292021" cy="3055482"/>
          </a:xfrm>
          <a:prstGeom prst="rect">
            <a:avLst/>
          </a:prstGeom>
        </p:spPr>
      </p:pic>
      <p:sp>
        <p:nvSpPr>
          <p:cNvPr id="5" name="投影片編號版面配置區 4"/>
          <p:cNvSpPr>
            <a:spLocks noGrp="1"/>
          </p:cNvSpPr>
          <p:nvPr>
            <p:ph type="sldNum" sz="quarter" idx="12"/>
          </p:nvPr>
        </p:nvSpPr>
        <p:spPr/>
        <p:txBody>
          <a:bodyPr/>
          <a:lstStyle/>
          <a:p>
            <a:fld id="{142EF6C8-2B69-4B96-B80D-2DA4DEE276DF}" type="slidenum">
              <a:rPr lang="zh-TW" altLang="en-US" smtClean="0"/>
              <a:pPr/>
              <a:t>2</a:t>
            </a:fld>
            <a:endParaRPr lang="zh-TW" altLang="en-US"/>
          </a:p>
        </p:txBody>
      </p:sp>
      <p:pic>
        <p:nvPicPr>
          <p:cNvPr id="6" name="圖片 5" descr="234768-14051F01P11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0886406" y="187785"/>
            <a:ext cx="957259" cy="1653297"/>
          </a:xfrm>
          <a:prstGeom prst="rect">
            <a:avLst/>
          </a:prstGeom>
        </p:spPr>
      </p:pic>
    </p:spTree>
    <p:extLst>
      <p:ext uri="{BB962C8B-B14F-4D97-AF65-F5344CB8AC3E}">
        <p14:creationId xmlns:p14="http://schemas.microsoft.com/office/powerpoint/2010/main" val="1018760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929468" y="562062"/>
            <a:ext cx="6955750" cy="1446550"/>
          </a:xfrm>
          <a:prstGeom prst="rect">
            <a:avLst/>
          </a:prstGeom>
          <a:noFill/>
        </p:spPr>
        <p:txBody>
          <a:bodyPr wrap="none" rtlCol="0">
            <a:spAutoFit/>
          </a:bodyPr>
          <a:lstStyle/>
          <a:p>
            <a:r>
              <a:rPr lang="zh-TW" altLang="en-US" sz="8800" b="1" dirty="0">
                <a:ln w="22225">
                  <a:solidFill>
                    <a:schemeClr val="accent2"/>
                  </a:solidFill>
                  <a:prstDash val="solid"/>
                </a:ln>
                <a:solidFill>
                  <a:schemeClr val="accent2">
                    <a:lumMod val="40000"/>
                    <a:lumOff val="60000"/>
                  </a:schemeClr>
                </a:solidFill>
              </a:rPr>
              <a:t>這是我的權利</a:t>
            </a:r>
          </a:p>
        </p:txBody>
      </p:sp>
      <p:sp>
        <p:nvSpPr>
          <p:cNvPr id="5" name="矩形 4"/>
          <p:cNvSpPr/>
          <p:nvPr/>
        </p:nvSpPr>
        <p:spPr>
          <a:xfrm>
            <a:off x="922789" y="2273417"/>
            <a:ext cx="8841996" cy="1569660"/>
          </a:xfrm>
          <a:prstGeom prst="rect">
            <a:avLst/>
          </a:prstGeom>
          <a:noFill/>
        </p:spPr>
        <p:txBody>
          <a:bodyPr wrap="square" lIns="91440" tIns="45720" rIns="91440" bIns="45720">
            <a:spAutoFit/>
          </a:bodyPr>
          <a:lstStyle/>
          <a:p>
            <a:pPr algn="ctr"/>
            <a:r>
              <a:rPr lang="zh-TW" altLang="en-US" sz="9600" b="1" dirty="0">
                <a:ln w="22225">
                  <a:solidFill>
                    <a:schemeClr val="accent2"/>
                  </a:solidFill>
                  <a:prstDash val="solid"/>
                </a:ln>
                <a:solidFill>
                  <a:schemeClr val="accent2">
                    <a:lumMod val="40000"/>
                    <a:lumOff val="60000"/>
                  </a:schemeClr>
                </a:solidFill>
              </a:rPr>
              <a:t>我有權利這樣做</a:t>
            </a:r>
          </a:p>
        </p:txBody>
      </p:sp>
      <p:sp>
        <p:nvSpPr>
          <p:cNvPr id="2" name="投影片編號版面配置區 1"/>
          <p:cNvSpPr>
            <a:spLocks noGrp="1"/>
          </p:cNvSpPr>
          <p:nvPr>
            <p:ph type="sldNum" sz="quarter" idx="12"/>
          </p:nvPr>
        </p:nvSpPr>
        <p:spPr/>
        <p:txBody>
          <a:bodyPr/>
          <a:lstStyle/>
          <a:p>
            <a:fld id="{8FDBFFB2-86D9-4B8F-A59A-553A60B94BBE}" type="slidenum">
              <a:rPr lang="en-US" altLang="zh-TW" smtClean="0"/>
              <a:pPr/>
              <a:t>20</a:t>
            </a:fld>
            <a:endParaRPr lang="zh-TW" altLang="en-US"/>
          </a:p>
        </p:txBody>
      </p:sp>
      <p:pic>
        <p:nvPicPr>
          <p:cNvPr id="6146" name="Picture 2" descr="相關圖片"/>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1521" y="3652563"/>
            <a:ext cx="3540416" cy="2802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867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6" name="Picture 10" descr="相關圖片"/>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0041" y="35653"/>
            <a:ext cx="7222921" cy="682234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禁止標誌」的圖片搜尋結果"/>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7" name="AutoShape 6" descr="「禁止標誌」的圖片搜尋結果"/>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8" name="AutoShape 8" descr="「禁止標誌」的圖片搜尋結果"/>
          <p:cNvSpPr>
            <a:spLocks noChangeAspect="1" noChangeArrowheads="1"/>
          </p:cNvSpPr>
          <p:nvPr/>
        </p:nvSpPr>
        <p:spPr bwMode="auto">
          <a:xfrm>
            <a:off x="2835479" y="168479"/>
            <a:ext cx="3870121" cy="38701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4" descr="「禁止標誌」的圖片搜尋結果"/>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9" name="矩形 8"/>
          <p:cNvSpPr/>
          <p:nvPr/>
        </p:nvSpPr>
        <p:spPr>
          <a:xfrm>
            <a:off x="3600381" y="2429470"/>
            <a:ext cx="4442243" cy="2646878"/>
          </a:xfrm>
          <a:prstGeom prst="rect">
            <a:avLst/>
          </a:prstGeom>
          <a:noFill/>
        </p:spPr>
        <p:txBody>
          <a:bodyPr wrap="none" lIns="91440" tIns="45720" rIns="91440" bIns="45720">
            <a:spAutoFit/>
          </a:bodyPr>
          <a:lstStyle/>
          <a:p>
            <a:pPr algn="ctr"/>
            <a:r>
              <a:rPr lang="zh-TW" altLang="en-US" sz="16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歧視</a:t>
            </a:r>
          </a:p>
        </p:txBody>
      </p:sp>
      <p:sp>
        <p:nvSpPr>
          <p:cNvPr id="2" name="投影片編號版面配置區 1"/>
          <p:cNvSpPr>
            <a:spLocks noGrp="1"/>
          </p:cNvSpPr>
          <p:nvPr>
            <p:ph type="sldNum" sz="quarter" idx="12"/>
          </p:nvPr>
        </p:nvSpPr>
        <p:spPr/>
        <p:txBody>
          <a:bodyPr/>
          <a:lstStyle/>
          <a:p>
            <a:fld id="{8FDBFFB2-86D9-4B8F-A59A-553A60B94BBE}" type="slidenum">
              <a:rPr lang="en-US" altLang="zh-TW" smtClean="0"/>
              <a:pPr/>
              <a:t>21</a:t>
            </a:fld>
            <a:endParaRPr lang="zh-TW" altLang="en-US"/>
          </a:p>
        </p:txBody>
      </p:sp>
    </p:spTree>
    <p:extLst>
      <p:ext uri="{BB962C8B-B14F-4D97-AF65-F5344CB8AC3E}">
        <p14:creationId xmlns:p14="http://schemas.microsoft.com/office/powerpoint/2010/main" val="143638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6859" y="272794"/>
            <a:ext cx="9372600" cy="1200416"/>
          </a:xfrm>
        </p:spPr>
        <p:txBody>
          <a:bodyPr>
            <a:normAutofit/>
          </a:bodyPr>
          <a:lstStyle/>
          <a:p>
            <a:r>
              <a:rPr lang="zh-TW" altLang="en-US" sz="7200" dirty="0"/>
              <a:t>無差別待遇</a:t>
            </a:r>
          </a:p>
        </p:txBody>
      </p:sp>
      <p:sp>
        <p:nvSpPr>
          <p:cNvPr id="3" name="內容版面配置區 2"/>
          <p:cNvSpPr>
            <a:spLocks noGrp="1"/>
          </p:cNvSpPr>
          <p:nvPr>
            <p:ph idx="1"/>
          </p:nvPr>
        </p:nvSpPr>
        <p:spPr/>
        <p:txBody>
          <a:bodyPr/>
          <a:lstStyle/>
          <a:p>
            <a:r>
              <a:rPr lang="zh-TW" altLang="en-US" sz="4000" dirty="0"/>
              <a:t>不因兒童或其父母的</a:t>
            </a:r>
            <a:endParaRPr lang="en-US" altLang="zh-TW" sz="4000" dirty="0"/>
          </a:p>
          <a:p>
            <a:r>
              <a:rPr lang="zh-TW" altLang="en-US" sz="4000" dirty="0"/>
              <a:t>先天條件（種族、外貌、性別</a:t>
            </a:r>
            <a:r>
              <a:rPr lang="en-US" altLang="zh-TW" sz="4000" dirty="0"/>
              <a:t>………..</a:t>
            </a:r>
            <a:r>
              <a:rPr lang="zh-TW" altLang="en-US" sz="4000" dirty="0"/>
              <a:t>）</a:t>
            </a:r>
            <a:endParaRPr lang="en-US" altLang="zh-TW" sz="4000" dirty="0"/>
          </a:p>
          <a:p>
            <a:r>
              <a:rPr lang="zh-TW" altLang="en-US" sz="4000" dirty="0"/>
              <a:t>或</a:t>
            </a:r>
            <a:endParaRPr lang="en-US" altLang="zh-TW" sz="4000" dirty="0"/>
          </a:p>
          <a:p>
            <a:r>
              <a:rPr lang="zh-TW" altLang="en-US" sz="4000" dirty="0"/>
              <a:t>後天地位</a:t>
            </a:r>
            <a:r>
              <a:rPr lang="en-US" altLang="zh-TW" sz="4000" dirty="0"/>
              <a:t>(</a:t>
            </a:r>
            <a:r>
              <a:rPr lang="zh-TW" altLang="en-US" sz="4000" dirty="0"/>
              <a:t>社會背景、財富</a:t>
            </a:r>
            <a:r>
              <a:rPr lang="en-US" altLang="zh-TW" sz="4000" dirty="0"/>
              <a:t>…………..)</a:t>
            </a:r>
            <a:endParaRPr lang="zh-TW" altLang="en-US" dirty="0"/>
          </a:p>
        </p:txBody>
      </p:sp>
      <p:sp>
        <p:nvSpPr>
          <p:cNvPr id="4" name="箭號: 向右 3"/>
          <p:cNvSpPr/>
          <p:nvPr/>
        </p:nvSpPr>
        <p:spPr>
          <a:xfrm>
            <a:off x="5570289" y="40394"/>
            <a:ext cx="1837189" cy="1518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7479049" y="272794"/>
            <a:ext cx="3877986" cy="1200329"/>
          </a:xfrm>
          <a:prstGeom prst="rect">
            <a:avLst/>
          </a:prstGeom>
          <a:noFill/>
        </p:spPr>
        <p:txBody>
          <a:bodyPr wrap="none" lIns="91440" tIns="45720" rIns="91440" bIns="45720">
            <a:spAutoFit/>
          </a:bodyPr>
          <a:lstStyle/>
          <a:p>
            <a:pPr algn="ctr"/>
            <a:r>
              <a:rPr lang="zh-TW" altLang="en-US"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實質平等</a:t>
            </a:r>
          </a:p>
        </p:txBody>
      </p:sp>
      <p:sp>
        <p:nvSpPr>
          <p:cNvPr id="6" name="投影片編號版面配置區 5"/>
          <p:cNvSpPr>
            <a:spLocks noGrp="1"/>
          </p:cNvSpPr>
          <p:nvPr>
            <p:ph type="sldNum" sz="quarter" idx="12"/>
          </p:nvPr>
        </p:nvSpPr>
        <p:spPr/>
        <p:txBody>
          <a:bodyPr/>
          <a:lstStyle/>
          <a:p>
            <a:fld id="{8FDBFFB2-86D9-4B8F-A59A-553A60B94BBE}" type="slidenum">
              <a:rPr lang="en-US" altLang="zh-TW" smtClean="0"/>
              <a:pPr/>
              <a:t>22</a:t>
            </a:fld>
            <a:endParaRPr lang="zh-TW" altLang="en-US"/>
          </a:p>
        </p:txBody>
      </p:sp>
    </p:spTree>
    <p:extLst>
      <p:ext uri="{BB962C8B-B14F-4D97-AF65-F5344CB8AC3E}">
        <p14:creationId xmlns:p14="http://schemas.microsoft.com/office/powerpoint/2010/main" val="526994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59228" y="4330812"/>
            <a:ext cx="3877986" cy="1200329"/>
          </a:xfrm>
          <a:prstGeom prst="rect">
            <a:avLst/>
          </a:prstGeom>
          <a:noFill/>
        </p:spPr>
        <p:txBody>
          <a:bodyPr wrap="none" lIns="91440" tIns="45720" rIns="91440" bIns="45720">
            <a:spAutoFit/>
          </a:bodyPr>
          <a:lstStyle/>
          <a:p>
            <a:pPr algn="ctr"/>
            <a:r>
              <a:rPr lang="zh-TW" altLang="en-US"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實質平等</a:t>
            </a:r>
          </a:p>
        </p:txBody>
      </p:sp>
      <p:sp>
        <p:nvSpPr>
          <p:cNvPr id="5" name="語音泡泡: 矩形 4"/>
          <p:cNvSpPr/>
          <p:nvPr/>
        </p:nvSpPr>
        <p:spPr>
          <a:xfrm>
            <a:off x="922789" y="251670"/>
            <a:ext cx="10628851" cy="359887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7200" b="1" dirty="0">
                <a:ln w="22225">
                  <a:solidFill>
                    <a:schemeClr val="accent2"/>
                  </a:solidFill>
                  <a:prstDash val="solid"/>
                </a:ln>
                <a:solidFill>
                  <a:schemeClr val="accent2">
                    <a:lumMod val="40000"/>
                    <a:lumOff val="60000"/>
                  </a:schemeClr>
                </a:solidFill>
              </a:rPr>
              <a:t>生命機會（食衣住行）、教育、休閒</a:t>
            </a:r>
          </a:p>
        </p:txBody>
      </p:sp>
      <p:sp>
        <p:nvSpPr>
          <p:cNvPr id="6" name="投影片編號版面配置區 5"/>
          <p:cNvSpPr>
            <a:spLocks noGrp="1"/>
          </p:cNvSpPr>
          <p:nvPr>
            <p:ph type="sldNum" sz="quarter" idx="12"/>
          </p:nvPr>
        </p:nvSpPr>
        <p:spPr/>
        <p:txBody>
          <a:bodyPr/>
          <a:lstStyle/>
          <a:p>
            <a:fld id="{8FDBFFB2-86D9-4B8F-A59A-553A60B94BBE}" type="slidenum">
              <a:rPr lang="en-US" altLang="zh-TW" smtClean="0"/>
              <a:pPr/>
              <a:t>23</a:t>
            </a:fld>
            <a:endParaRPr lang="zh-TW" altLang="en-US"/>
          </a:p>
        </p:txBody>
      </p:sp>
    </p:spTree>
    <p:extLst>
      <p:ext uri="{BB962C8B-B14F-4D97-AF65-F5344CB8AC3E}">
        <p14:creationId xmlns:p14="http://schemas.microsoft.com/office/powerpoint/2010/main" val="64437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55208" y="837086"/>
            <a:ext cx="9372600" cy="1293718"/>
          </a:xfrm>
        </p:spPr>
        <p:txBody>
          <a:bodyPr>
            <a:normAutofit fontScale="90000"/>
          </a:bodyPr>
          <a:lstStyle/>
          <a:p>
            <a:r>
              <a:rPr lang="zh-TW" altLang="en-US" sz="7300" dirty="0">
                <a:ln w="9525">
                  <a:solidFill>
                    <a:schemeClr val="bg1"/>
                  </a:solidFill>
                  <a:prstDash val="solid"/>
                </a:ln>
                <a:effectLst>
                  <a:outerShdw blurRad="12700" dist="38100" dir="2700000" algn="tl" rotWithShape="0">
                    <a:schemeClr val="bg1">
                      <a:lumMod val="50000"/>
                    </a:schemeClr>
                  </a:outerShdw>
                </a:effectLst>
              </a:rPr>
              <a:t>兒童最佳利益原則</a:t>
            </a:r>
            <a:br>
              <a:rPr lang="zh-TW" altLang="en-US" sz="7300" dirty="0">
                <a:ln w="9525">
                  <a:solidFill>
                    <a:schemeClr val="bg1"/>
                  </a:solidFill>
                  <a:prstDash val="solid"/>
                </a:ln>
                <a:effectLst>
                  <a:outerShdw blurRad="12700" dist="38100" dir="2700000" algn="tl" rotWithShape="0">
                    <a:schemeClr val="bg1">
                      <a:lumMod val="50000"/>
                    </a:schemeClr>
                  </a:outerShdw>
                </a:effectLst>
              </a:rPr>
            </a:br>
            <a:endParaRPr lang="zh-TW" altLang="en-US" dirty="0"/>
          </a:p>
        </p:txBody>
      </p:sp>
      <p:pic>
        <p:nvPicPr>
          <p:cNvPr id="4" name="圖片 3"/>
          <p:cNvPicPr>
            <a:picLocks noChangeAspect="1"/>
          </p:cNvPicPr>
          <p:nvPr/>
        </p:nvPicPr>
        <p:blipFill>
          <a:blip r:embed="rId2" cstate="print"/>
          <a:stretch>
            <a:fillRect/>
          </a:stretch>
        </p:blipFill>
        <p:spPr>
          <a:xfrm>
            <a:off x="281012" y="2442309"/>
            <a:ext cx="11299801" cy="1553933"/>
          </a:xfrm>
          <a:prstGeom prst="rect">
            <a:avLst/>
          </a:prstGeom>
        </p:spPr>
      </p:pic>
      <p:sp>
        <p:nvSpPr>
          <p:cNvPr id="5" name="矩形 4"/>
          <p:cNvSpPr/>
          <p:nvPr/>
        </p:nvSpPr>
        <p:spPr>
          <a:xfrm>
            <a:off x="6003635" y="2967335"/>
            <a:ext cx="184730" cy="923330"/>
          </a:xfrm>
          <a:prstGeom prst="rect">
            <a:avLst/>
          </a:prstGeom>
          <a:noFill/>
        </p:spPr>
        <p:txBody>
          <a:bodyPr wrap="none" lIns="91440" tIns="45720" rIns="91440" bIns="45720">
            <a:spAutoFit/>
          </a:bodyPr>
          <a:lstStyle/>
          <a:p>
            <a:pPr algn="ctr"/>
            <a:endParaRPr lang="zh-TW" altLang="en-US" sz="5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7" name="投影片編號版面配置區 6"/>
          <p:cNvSpPr>
            <a:spLocks noGrp="1"/>
          </p:cNvSpPr>
          <p:nvPr>
            <p:ph type="sldNum" sz="quarter" idx="12"/>
          </p:nvPr>
        </p:nvSpPr>
        <p:spPr/>
        <p:txBody>
          <a:bodyPr/>
          <a:lstStyle/>
          <a:p>
            <a:fld id="{8FDBFFB2-86D9-4B8F-A59A-553A60B94BBE}" type="slidenum">
              <a:rPr lang="en-US" altLang="zh-TW" smtClean="0"/>
              <a:pPr/>
              <a:t>24</a:t>
            </a:fld>
            <a:endParaRPr lang="zh-TW" altLang="en-US"/>
          </a:p>
        </p:txBody>
      </p:sp>
      <p:pic>
        <p:nvPicPr>
          <p:cNvPr id="7170" name="Picture 2" descr="相關圖片"/>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3881" y="4415691"/>
            <a:ext cx="2942614" cy="208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86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2338" y="484193"/>
            <a:ext cx="11727809" cy="5078313"/>
          </a:xfrm>
          <a:prstGeom prst="rect">
            <a:avLst/>
          </a:prstGeom>
          <a:noFill/>
        </p:spPr>
        <p:txBody>
          <a:bodyPr wrap="square" lIns="91440" tIns="45720" rIns="91440" bIns="45720">
            <a:spAutoFit/>
          </a:bodyPr>
          <a:lstStyle/>
          <a:p>
            <a:pPr algn="ctr"/>
            <a:r>
              <a:rPr lang="zh-TW" alt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兒童最佳利益原則</a:t>
            </a:r>
            <a:endParaRPr lang="en-US" altLang="zh-TW"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r>
              <a:rPr lang="en-US" altLang="zh-TW"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r>
              <a:rPr lang="zh-TW" alt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涉及行政、司法為（優先主體）</a:t>
            </a:r>
            <a:endParaRPr lang="en-US" altLang="zh-TW"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r>
              <a:rPr lang="en-US" altLang="zh-TW"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a:t>
            </a:r>
            <a:r>
              <a:rPr lang="zh-TW" alt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法律如有不同解讀以最符合兒童利益優先</a:t>
            </a:r>
            <a:endParaRPr lang="en-US" altLang="zh-TW"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r>
              <a:rPr lang="en-US" altLang="zh-TW"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a:t>
            </a:r>
            <a:r>
              <a:rPr lang="zh-TW" alt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兒童政策與事件任何決定正當性必須符合程序保障</a:t>
            </a:r>
            <a:endParaRPr lang="zh-TW" alt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5" name="投影片編號版面配置區 4"/>
          <p:cNvSpPr>
            <a:spLocks noGrp="1"/>
          </p:cNvSpPr>
          <p:nvPr>
            <p:ph type="sldNum" sz="quarter" idx="12"/>
          </p:nvPr>
        </p:nvSpPr>
        <p:spPr/>
        <p:txBody>
          <a:bodyPr/>
          <a:lstStyle/>
          <a:p>
            <a:fld id="{8FDBFFB2-86D9-4B8F-A59A-553A60B94BBE}" type="slidenum">
              <a:rPr lang="en-US" altLang="zh-TW" smtClean="0"/>
              <a:pPr/>
              <a:t>25</a:t>
            </a:fld>
            <a:endParaRPr lang="zh-TW" altLang="en-US"/>
          </a:p>
        </p:txBody>
      </p:sp>
    </p:spTree>
    <p:extLst>
      <p:ext uri="{BB962C8B-B14F-4D97-AF65-F5344CB8AC3E}">
        <p14:creationId xmlns:p14="http://schemas.microsoft.com/office/powerpoint/2010/main" val="2839944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68646" y="0"/>
            <a:ext cx="9372600" cy="1200416"/>
          </a:xfrm>
        </p:spPr>
        <p:txBody>
          <a:bodyPr>
            <a:normAutofit/>
          </a:bodyPr>
          <a:lstStyle/>
          <a:p>
            <a:r>
              <a:rPr lang="zh-TW" altLang="en-US" sz="4800" dirty="0">
                <a:solidFill>
                  <a:srgbClr val="FF0000"/>
                </a:solidFill>
              </a:rPr>
              <a:t>例：父母爭取子女監護權官司</a:t>
            </a:r>
          </a:p>
        </p:txBody>
      </p:sp>
      <p:sp>
        <p:nvSpPr>
          <p:cNvPr id="3" name="內容版面配置區 2"/>
          <p:cNvSpPr>
            <a:spLocks noGrp="1"/>
          </p:cNvSpPr>
          <p:nvPr>
            <p:ph idx="1"/>
          </p:nvPr>
        </p:nvSpPr>
        <p:spPr/>
        <p:txBody>
          <a:bodyPr/>
          <a:lstStyle/>
          <a:p>
            <a:endParaRPr lang="zh-TW" altLang="en-US" dirty="0"/>
          </a:p>
        </p:txBody>
      </p:sp>
      <p:pic>
        <p:nvPicPr>
          <p:cNvPr id="1026" name="Picture 2" descr="「監護權官司」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082181"/>
            <a:ext cx="12130481" cy="5775820"/>
          </a:xfrm>
          <a:prstGeom prst="rect">
            <a:avLst/>
          </a:prstGeom>
          <a:noFill/>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p:txBody>
          <a:bodyPr/>
          <a:lstStyle/>
          <a:p>
            <a:fld id="{8FDBFFB2-86D9-4B8F-A59A-553A60B94BBE}" type="slidenum">
              <a:rPr lang="en-US" altLang="zh-TW" smtClean="0"/>
              <a:pPr/>
              <a:t>26</a:t>
            </a:fld>
            <a:endParaRPr lang="zh-TW" altLang="en-US"/>
          </a:p>
        </p:txBody>
      </p:sp>
    </p:spTree>
    <p:extLst>
      <p:ext uri="{BB962C8B-B14F-4D97-AF65-F5344CB8AC3E}">
        <p14:creationId xmlns:p14="http://schemas.microsoft.com/office/powerpoint/2010/main" val="3357076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87978" y="673121"/>
            <a:ext cx="5744095" cy="2322178"/>
          </a:xfrm>
        </p:spPr>
        <p:txBody>
          <a:bodyPr>
            <a:normAutofit/>
          </a:bodyPr>
          <a:lstStyle/>
          <a:p>
            <a:r>
              <a:rPr lang="en-US" altLang="zh-TW" dirty="0"/>
              <a:t>《</a:t>
            </a:r>
            <a:r>
              <a:rPr lang="zh-TW" altLang="en-US" dirty="0"/>
              <a:t>兒童權利公約</a:t>
            </a:r>
            <a:r>
              <a:rPr lang="en-US" altLang="zh-TW" dirty="0"/>
              <a:t>》 </a:t>
            </a:r>
            <a:r>
              <a:rPr lang="zh-TW" altLang="en-US" dirty="0"/>
              <a:t>第二十條：</a:t>
            </a:r>
            <a:br>
              <a:rPr lang="en-US" altLang="zh-TW" dirty="0"/>
            </a:br>
            <a:r>
              <a:rPr lang="zh-TW" altLang="en-US" dirty="0"/>
              <a:t>兒童暫時或永久喪失家庭環境．或因顧及其本身最大利益無法使其留於家庭環境時，簽約國應給予特別之保護與協助。</a:t>
            </a:r>
            <a:br>
              <a:rPr lang="zh-TW" altLang="en-US" dirty="0"/>
            </a:br>
            <a:endParaRPr lang="zh-TW" dirty="0"/>
          </a:p>
        </p:txBody>
      </p:sp>
      <p:sp>
        <p:nvSpPr>
          <p:cNvPr id="5" name="投影片編號版面配置區 4"/>
          <p:cNvSpPr>
            <a:spLocks noGrp="1"/>
          </p:cNvSpPr>
          <p:nvPr>
            <p:ph type="sldNum" sz="quarter" idx="12"/>
          </p:nvPr>
        </p:nvSpPr>
        <p:spPr/>
        <p:txBody>
          <a:bodyPr/>
          <a:lstStyle/>
          <a:p>
            <a:fld id="{8FDBFFB2-86D9-4B8F-A59A-553A60B94BBE}" type="slidenum">
              <a:rPr lang="en-US" altLang="zh-TW" smtClean="0"/>
              <a:pPr/>
              <a:t>27</a:t>
            </a:fld>
            <a:endParaRPr lang="zh-TW" altLang="en-US"/>
          </a:p>
        </p:txBody>
      </p:sp>
      <p:pic>
        <p:nvPicPr>
          <p:cNvPr id="9" name="Picture 4" descr="相關圖片"/>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69" y="3225338"/>
            <a:ext cx="6199633" cy="1839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722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54589" y="903643"/>
            <a:ext cx="8711038" cy="1862048"/>
          </a:xfrm>
          <a:prstGeom prst="rect">
            <a:avLst/>
          </a:prstGeom>
          <a:noFill/>
        </p:spPr>
        <p:txBody>
          <a:bodyPr wrap="none" lIns="91440" tIns="45720" rIns="91440" bIns="45720">
            <a:spAutoFit/>
          </a:bodyPr>
          <a:lstStyle/>
          <a:p>
            <a:pPr algn="ctr"/>
            <a:r>
              <a:rPr lang="zh-TW" altLang="en-US" sz="11500" b="1" i="1" cap="none" spc="0" dirty="0">
                <a:ln w="6600">
                  <a:solidFill>
                    <a:schemeClr val="accent2"/>
                  </a:solidFill>
                  <a:prstDash val="solid"/>
                </a:ln>
                <a:solidFill>
                  <a:srgbClr val="FFFFFF"/>
                </a:solidFill>
                <a:effectLst>
                  <a:outerShdw dist="38100" dir="2700000" algn="tl" rotWithShape="0">
                    <a:schemeClr val="accent2"/>
                  </a:outerShdw>
                </a:effectLst>
              </a:rPr>
              <a:t>大人</a:t>
            </a:r>
            <a:r>
              <a:rPr lang="en-US" altLang="zh-TW" sz="11500" b="1" i="1" cap="none" spc="0" dirty="0">
                <a:ln w="6600">
                  <a:solidFill>
                    <a:schemeClr val="accent2"/>
                  </a:solidFill>
                  <a:prstDash val="solid"/>
                </a:ln>
                <a:solidFill>
                  <a:srgbClr val="FFFFFF"/>
                </a:solidFill>
                <a:effectLst>
                  <a:outerShdw dist="38100" dir="2700000" algn="tl" rotWithShape="0">
                    <a:schemeClr val="accent2"/>
                  </a:outerShdw>
                </a:effectLst>
              </a:rPr>
              <a:t>V.S.</a:t>
            </a:r>
            <a:r>
              <a:rPr lang="zh-TW" altLang="en-US" sz="11500" b="1" i="1" cap="none" spc="0" dirty="0">
                <a:ln w="6600">
                  <a:solidFill>
                    <a:schemeClr val="accent2"/>
                  </a:solidFill>
                  <a:prstDash val="solid"/>
                </a:ln>
                <a:solidFill>
                  <a:srgbClr val="FFFFFF"/>
                </a:solidFill>
                <a:effectLst>
                  <a:outerShdw dist="38100" dir="2700000" algn="tl" rotWithShape="0">
                    <a:schemeClr val="accent2"/>
                  </a:outerShdw>
                </a:effectLst>
              </a:rPr>
              <a:t>小孩</a:t>
            </a:r>
          </a:p>
        </p:txBody>
      </p:sp>
      <p:pic>
        <p:nvPicPr>
          <p:cNvPr id="2050" name="Picture 2" descr="「大人 小孩 拔河」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350" y="3270570"/>
            <a:ext cx="5813221" cy="32194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大人 小孩 拔河」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1684" y="3270571"/>
            <a:ext cx="5972962" cy="3230926"/>
          </a:xfrm>
          <a:prstGeom prst="rect">
            <a:avLst/>
          </a:prstGeom>
          <a:noFill/>
          <a:extLst>
            <a:ext uri="{909E8E84-426E-40DD-AFC4-6F175D3DCCD1}">
              <a14:hiddenFill xmlns:a14="http://schemas.microsoft.com/office/drawing/2010/main">
                <a:solidFill>
                  <a:srgbClr val="FFFFFF"/>
                </a:solidFill>
              </a14:hiddenFill>
            </a:ext>
          </a:extLst>
        </p:spPr>
      </p:pic>
      <p:sp>
        <p:nvSpPr>
          <p:cNvPr id="5" name="投影片編號版面配置區 4"/>
          <p:cNvSpPr>
            <a:spLocks noGrp="1"/>
          </p:cNvSpPr>
          <p:nvPr>
            <p:ph type="sldNum" sz="quarter" idx="12"/>
          </p:nvPr>
        </p:nvSpPr>
        <p:spPr/>
        <p:txBody>
          <a:bodyPr/>
          <a:lstStyle/>
          <a:p>
            <a:fld id="{8FDBFFB2-86D9-4B8F-A59A-553A60B94BBE}" type="slidenum">
              <a:rPr lang="en-US" altLang="zh-TW" smtClean="0"/>
              <a:pPr/>
              <a:t>28</a:t>
            </a:fld>
            <a:endParaRPr lang="zh-TW" altLang="en-US"/>
          </a:p>
        </p:txBody>
      </p:sp>
    </p:spTree>
    <p:extLst>
      <p:ext uri="{BB962C8B-B14F-4D97-AF65-F5344CB8AC3E}">
        <p14:creationId xmlns:p14="http://schemas.microsoft.com/office/powerpoint/2010/main" val="2151511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FDBFFB2-86D9-4B8F-A59A-553A60B94BBE}" type="slidenum">
              <a:rPr lang="en-US" altLang="zh-TW" smtClean="0"/>
              <a:pPr/>
              <a:t>29</a:t>
            </a:fld>
            <a:endParaRPr lang="zh-TW" altLang="en-US"/>
          </a:p>
        </p:txBody>
      </p:sp>
      <p:sp>
        <p:nvSpPr>
          <p:cNvPr id="5" name="矩形 4"/>
          <p:cNvSpPr/>
          <p:nvPr/>
        </p:nvSpPr>
        <p:spPr>
          <a:xfrm>
            <a:off x="703993" y="917441"/>
            <a:ext cx="10029533" cy="3416320"/>
          </a:xfrm>
          <a:prstGeom prst="rect">
            <a:avLst/>
          </a:prstGeom>
          <a:noFill/>
        </p:spPr>
        <p:txBody>
          <a:bodyPr wrap="square" lIns="91440" tIns="45720" rIns="91440" bIns="45720">
            <a:spAutoFit/>
          </a:bodyPr>
          <a:lstStyle/>
          <a:p>
            <a:r>
              <a:rPr lang="zh-TW" alt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一個人如果不能把孩子視為一個獨立完整的個體，讓他們享有父母同樣的基本權利時，不能說他是真正的愛這個孩子</a:t>
            </a:r>
            <a:endParaRPr lang="zh-TW" alt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6" name="AutoShape 2" descr="相關圖片"/>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931507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5F9721-294E-46EA-B390-5FF032442768}"/>
              </a:ext>
            </a:extLst>
          </p:cNvPr>
          <p:cNvSpPr>
            <a:spLocks noGrp="1"/>
          </p:cNvSpPr>
          <p:nvPr>
            <p:ph type="title"/>
          </p:nvPr>
        </p:nvSpPr>
        <p:spPr>
          <a:xfrm>
            <a:off x="1511927" y="0"/>
            <a:ext cx="9372600" cy="1200416"/>
          </a:xfrm>
        </p:spPr>
        <p:txBody>
          <a:bodyPr>
            <a:normAutofit/>
          </a:bodyPr>
          <a:lstStyle/>
          <a:p>
            <a:r>
              <a:rPr lang="zh-TW" altLang="en-US" sz="4800" dirty="0"/>
              <a:t>本日課程綱要</a:t>
            </a:r>
          </a:p>
        </p:txBody>
      </p:sp>
      <p:sp>
        <p:nvSpPr>
          <p:cNvPr id="3" name="內容版面配置區 2">
            <a:extLst>
              <a:ext uri="{FF2B5EF4-FFF2-40B4-BE49-F238E27FC236}">
                <a16:creationId xmlns:a16="http://schemas.microsoft.com/office/drawing/2014/main" id="{B8F58EEF-CFE7-4033-B97B-A3981E630CBA}"/>
              </a:ext>
            </a:extLst>
          </p:cNvPr>
          <p:cNvSpPr>
            <a:spLocks noGrp="1"/>
          </p:cNvSpPr>
          <p:nvPr>
            <p:ph idx="1"/>
          </p:nvPr>
        </p:nvSpPr>
        <p:spPr>
          <a:xfrm>
            <a:off x="218114" y="1600200"/>
            <a:ext cx="11362699" cy="4114800"/>
          </a:xfrm>
        </p:spPr>
        <p:txBody>
          <a:bodyPr/>
          <a:lstStyle/>
          <a:p>
            <a:r>
              <a:rPr lang="zh-TW" altLang="en-US" sz="3200" b="1" dirty="0"/>
              <a:t>壹、兒童權利公約緣起</a:t>
            </a:r>
            <a:endParaRPr lang="en-US" altLang="zh-TW" sz="3200" b="1" dirty="0"/>
          </a:p>
          <a:p>
            <a:r>
              <a:rPr lang="zh-TW" altLang="en-US" sz="3200" b="1" dirty="0"/>
              <a:t>貳、兒童權利公約內涵</a:t>
            </a:r>
            <a:endParaRPr lang="en-US" altLang="zh-TW" sz="3200" b="1" dirty="0"/>
          </a:p>
          <a:p>
            <a:r>
              <a:rPr lang="zh-TW" altLang="en-US" sz="3200" b="1" dirty="0"/>
              <a:t>參、兒童權利公約施行法介紹及國內法規檢視及改進措施</a:t>
            </a:r>
          </a:p>
          <a:p>
            <a:endParaRPr lang="zh-TW" altLang="en-US" dirty="0"/>
          </a:p>
        </p:txBody>
      </p:sp>
      <p:sp>
        <p:nvSpPr>
          <p:cNvPr id="4" name="投影片編號版面配置區 3">
            <a:extLst>
              <a:ext uri="{FF2B5EF4-FFF2-40B4-BE49-F238E27FC236}">
                <a16:creationId xmlns:a16="http://schemas.microsoft.com/office/drawing/2014/main" id="{196D1703-E48F-4138-B7B3-DFCB469A2C21}"/>
              </a:ext>
            </a:extLst>
          </p:cNvPr>
          <p:cNvSpPr>
            <a:spLocks noGrp="1"/>
          </p:cNvSpPr>
          <p:nvPr>
            <p:ph type="sldNum" sz="quarter" idx="12"/>
          </p:nvPr>
        </p:nvSpPr>
        <p:spPr/>
        <p:txBody>
          <a:bodyPr/>
          <a:lstStyle/>
          <a:p>
            <a:fld id="{8FDBFFB2-86D9-4B8F-A59A-553A60B94BBE}" type="slidenum">
              <a:rPr lang="en-US" altLang="zh-TW" smtClean="0"/>
              <a:pPr/>
              <a:t>3</a:t>
            </a:fld>
            <a:endParaRPr lang="zh-TW" altLang="en-US"/>
          </a:p>
        </p:txBody>
      </p:sp>
    </p:spTree>
    <p:extLst>
      <p:ext uri="{BB962C8B-B14F-4D97-AF65-F5344CB8AC3E}">
        <p14:creationId xmlns:p14="http://schemas.microsoft.com/office/powerpoint/2010/main" val="3751643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434694"/>
            <a:ext cx="11664703" cy="1200416"/>
          </a:xfrm>
        </p:spPr>
        <p:txBody>
          <a:bodyPr>
            <a:normAutofit fontScale="90000"/>
          </a:bodyPr>
          <a:lstStyle/>
          <a:p>
            <a:pPr algn="ctr"/>
            <a:r>
              <a:rPr lang="zh-TW" altLang="en-US" sz="6000" dirty="0">
                <a:solidFill>
                  <a:srgbClr val="FF9933"/>
                </a:solidFill>
              </a:rPr>
              <a:t>貳、兒童權利公約內涵－</a:t>
            </a:r>
            <a:br>
              <a:rPr lang="en-US" altLang="zh-TW" sz="6000" dirty="0">
                <a:solidFill>
                  <a:srgbClr val="FF9933"/>
                </a:solidFill>
              </a:rPr>
            </a:br>
            <a:r>
              <a:rPr lang="zh-TW" altLang="en-US" sz="6000" dirty="0">
                <a:solidFill>
                  <a:srgbClr val="FF9933"/>
                </a:solidFill>
              </a:rPr>
              <a:t>兒童基本權利：</a:t>
            </a:r>
          </a:p>
        </p:txBody>
      </p:sp>
      <p:sp>
        <p:nvSpPr>
          <p:cNvPr id="3" name="內容版面配置區 2"/>
          <p:cNvSpPr>
            <a:spLocks noGrp="1"/>
          </p:cNvSpPr>
          <p:nvPr>
            <p:ph idx="1"/>
          </p:nvPr>
        </p:nvSpPr>
        <p:spPr/>
        <p:txBody>
          <a:bodyPr>
            <a:normAutofit/>
          </a:bodyPr>
          <a:lstStyle/>
          <a:p>
            <a:r>
              <a:rPr lang="zh-TW" altLang="en-US" sz="3600" dirty="0">
                <a:solidFill>
                  <a:srgbClr val="FF0000"/>
                </a:solidFill>
              </a:rPr>
              <a:t>生存及發展權</a:t>
            </a:r>
            <a:endParaRPr lang="en-US" altLang="zh-TW" sz="3600" dirty="0">
              <a:solidFill>
                <a:srgbClr val="FF0000"/>
              </a:solidFill>
            </a:endParaRPr>
          </a:p>
          <a:p>
            <a:r>
              <a:rPr lang="zh-TW" altLang="en-US" sz="3600" dirty="0">
                <a:solidFill>
                  <a:srgbClr val="FF0000"/>
                </a:solidFill>
              </a:rPr>
              <a:t>身份權</a:t>
            </a:r>
            <a:endParaRPr lang="en-US" altLang="zh-TW" sz="3600" dirty="0">
              <a:solidFill>
                <a:srgbClr val="FF0000"/>
              </a:solidFill>
            </a:endParaRPr>
          </a:p>
          <a:p>
            <a:r>
              <a:rPr lang="zh-TW" altLang="en-US" sz="3600" dirty="0">
                <a:solidFill>
                  <a:srgbClr val="FF0000"/>
                </a:solidFill>
              </a:rPr>
              <a:t>表意權</a:t>
            </a:r>
            <a:endParaRPr lang="en-US" altLang="zh-TW" sz="3600" dirty="0">
              <a:solidFill>
                <a:srgbClr val="FF0000"/>
              </a:solidFill>
            </a:endParaRPr>
          </a:p>
          <a:p>
            <a:r>
              <a:rPr lang="zh-TW" altLang="en-US" sz="3600" dirty="0">
                <a:solidFill>
                  <a:srgbClr val="FF0000"/>
                </a:solidFill>
              </a:rPr>
              <a:t>隱私權</a:t>
            </a:r>
            <a:endParaRPr lang="en-US" altLang="zh-TW" sz="3600" dirty="0">
              <a:solidFill>
                <a:srgbClr val="FF0000"/>
              </a:solidFill>
            </a:endParaRPr>
          </a:p>
          <a:p>
            <a:r>
              <a:rPr lang="zh-TW" altLang="en-US" sz="3600" dirty="0">
                <a:solidFill>
                  <a:srgbClr val="FF0000"/>
                </a:solidFill>
              </a:rPr>
              <a:t>休息、休閒參與文化生活權（遊戲權）</a:t>
            </a:r>
            <a:endParaRPr lang="en-US" altLang="zh-TW" sz="3600" dirty="0">
              <a:solidFill>
                <a:srgbClr val="FF0000"/>
              </a:solidFill>
            </a:endParaRPr>
          </a:p>
          <a:p>
            <a:endParaRPr lang="zh-TW" altLang="en-US" dirty="0"/>
          </a:p>
        </p:txBody>
      </p:sp>
      <p:sp>
        <p:nvSpPr>
          <p:cNvPr id="4" name="投影片編號版面配置區 3"/>
          <p:cNvSpPr>
            <a:spLocks noGrp="1"/>
          </p:cNvSpPr>
          <p:nvPr>
            <p:ph type="sldNum" sz="quarter" idx="12"/>
          </p:nvPr>
        </p:nvSpPr>
        <p:spPr/>
        <p:txBody>
          <a:bodyPr/>
          <a:lstStyle/>
          <a:p>
            <a:fld id="{8FDBFFB2-86D9-4B8F-A59A-553A60B94BBE}" type="slidenum">
              <a:rPr lang="en-US" altLang="zh-TW" smtClean="0"/>
              <a:pPr/>
              <a:t>30</a:t>
            </a:fld>
            <a:endParaRPr lang="zh-TW" altLang="en-US"/>
          </a:p>
        </p:txBody>
      </p:sp>
    </p:spTree>
    <p:extLst>
      <p:ext uri="{BB962C8B-B14F-4D97-AF65-F5344CB8AC3E}">
        <p14:creationId xmlns:p14="http://schemas.microsoft.com/office/powerpoint/2010/main" val="2712821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600" dirty="0"/>
              <a:t>生存及發展權</a:t>
            </a:r>
          </a:p>
        </p:txBody>
      </p:sp>
      <p:sp>
        <p:nvSpPr>
          <p:cNvPr id="3" name="內容版面配置區 2"/>
          <p:cNvSpPr>
            <a:spLocks noGrp="1"/>
          </p:cNvSpPr>
          <p:nvPr>
            <p:ph idx="1"/>
          </p:nvPr>
        </p:nvSpPr>
        <p:spPr/>
        <p:txBody>
          <a:bodyPr>
            <a:normAutofit/>
          </a:bodyPr>
          <a:lstStyle/>
          <a:p>
            <a:r>
              <a:rPr lang="zh-TW" altLang="en-US" sz="6000" dirty="0"/>
              <a:t>不能傷害兒童生存與發展</a:t>
            </a:r>
          </a:p>
        </p:txBody>
      </p:sp>
      <p:sp>
        <p:nvSpPr>
          <p:cNvPr id="4" name="投影片編號版面配置區 3"/>
          <p:cNvSpPr>
            <a:spLocks noGrp="1"/>
          </p:cNvSpPr>
          <p:nvPr>
            <p:ph type="sldNum" sz="quarter" idx="12"/>
          </p:nvPr>
        </p:nvSpPr>
        <p:spPr/>
        <p:txBody>
          <a:bodyPr/>
          <a:lstStyle/>
          <a:p>
            <a:fld id="{8FDBFFB2-86D9-4B8F-A59A-553A60B94BBE}" type="slidenum">
              <a:rPr lang="en-US" altLang="zh-TW" smtClean="0"/>
              <a:pPr/>
              <a:t>31</a:t>
            </a:fld>
            <a:endParaRPr lang="zh-TW" altLang="en-US"/>
          </a:p>
        </p:txBody>
      </p:sp>
      <p:sp>
        <p:nvSpPr>
          <p:cNvPr id="6" name="矩形 5"/>
          <p:cNvSpPr/>
          <p:nvPr/>
        </p:nvSpPr>
        <p:spPr>
          <a:xfrm>
            <a:off x="1536439" y="2703109"/>
            <a:ext cx="9696420" cy="2554545"/>
          </a:xfrm>
          <a:prstGeom prst="rect">
            <a:avLst/>
          </a:prstGeom>
          <a:noFill/>
        </p:spPr>
        <p:txBody>
          <a:bodyPr wrap="square" lIns="91440" tIns="45720" rIns="91440" bIns="45720">
            <a:spAutoFit/>
          </a:bodyPr>
          <a:lstStyle/>
          <a:p>
            <a:r>
              <a:rPr lang="zh-TW" altLang="en-US" sz="3200" dirty="0">
                <a:solidFill>
                  <a:srgbClr val="FF0000"/>
                </a:solidFill>
                <a:latin typeface="PingFang"/>
              </a:rPr>
              <a:t>聯合國統計，</a:t>
            </a:r>
            <a:r>
              <a:rPr lang="en-US" altLang="zh-TW" sz="3200" dirty="0">
                <a:solidFill>
                  <a:srgbClr val="FF0000"/>
                </a:solidFill>
                <a:latin typeface="PingFang"/>
              </a:rPr>
              <a:t>2014</a:t>
            </a:r>
            <a:r>
              <a:rPr lang="zh-TW" altLang="en-US" sz="3200" dirty="0">
                <a:solidFill>
                  <a:srgbClr val="FF0000"/>
                </a:solidFill>
                <a:latin typeface="PingFang"/>
              </a:rPr>
              <a:t>年仍有</a:t>
            </a:r>
            <a:r>
              <a:rPr lang="en-US" altLang="zh-TW" sz="3200" dirty="0">
                <a:solidFill>
                  <a:srgbClr val="FF0000"/>
                </a:solidFill>
                <a:latin typeface="PingFang"/>
              </a:rPr>
              <a:t>1</a:t>
            </a:r>
            <a:r>
              <a:rPr lang="zh-TW" altLang="en-US" sz="3200" dirty="0">
                <a:solidFill>
                  <a:srgbClr val="FF0000"/>
                </a:solidFill>
                <a:latin typeface="PingFang"/>
              </a:rPr>
              <a:t>億</a:t>
            </a:r>
            <a:r>
              <a:rPr lang="en-US" altLang="zh-TW" sz="3200" dirty="0">
                <a:solidFill>
                  <a:srgbClr val="FF0000"/>
                </a:solidFill>
                <a:latin typeface="PingFang"/>
              </a:rPr>
              <a:t>5</a:t>
            </a:r>
            <a:r>
              <a:rPr lang="zh-TW" altLang="en-US" sz="3200" dirty="0">
                <a:solidFill>
                  <a:srgbClr val="FF0000"/>
                </a:solidFill>
                <a:latin typeface="PingFang"/>
              </a:rPr>
              <a:t>千</a:t>
            </a:r>
            <a:r>
              <a:rPr lang="en-US" altLang="zh-TW" sz="3200" dirty="0">
                <a:solidFill>
                  <a:srgbClr val="FF0000"/>
                </a:solidFill>
                <a:latin typeface="PingFang"/>
              </a:rPr>
              <a:t>9</a:t>
            </a:r>
            <a:r>
              <a:rPr lang="zh-TW" altLang="en-US" sz="3200" dirty="0">
                <a:solidFill>
                  <a:srgbClr val="FF0000"/>
                </a:solidFill>
                <a:latin typeface="PingFang"/>
              </a:rPr>
              <a:t>百萬名兒童因為長期營養不良而發育遲緩，在南蘇丹、葉門等衝突頻仍的國家，糧食供應更顯不足。對阿倫與許多面臨糧食短缺的孩子來說，能吃飽，就是生活中最開心的事，更是成長的第一步。</a:t>
            </a:r>
            <a:endParaRPr lang="zh-TW" altLang="en-US" sz="32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092760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8114" y="304800"/>
            <a:ext cx="11362699" cy="1200416"/>
          </a:xfrm>
        </p:spPr>
        <p:txBody>
          <a:bodyPr>
            <a:noAutofit/>
          </a:bodyPr>
          <a:lstStyle/>
          <a:p>
            <a:r>
              <a:rPr lang="zh-TW" altLang="en-US" sz="4400" dirty="0"/>
              <a:t>消極作為：處罰傷害、虐待、疏忽照顧</a:t>
            </a:r>
          </a:p>
        </p:txBody>
      </p:sp>
      <p:sp>
        <p:nvSpPr>
          <p:cNvPr id="3" name="內容版面配置區 2"/>
          <p:cNvSpPr>
            <a:spLocks noGrp="1"/>
          </p:cNvSpPr>
          <p:nvPr>
            <p:ph idx="1"/>
          </p:nvPr>
        </p:nvSpPr>
        <p:spPr>
          <a:xfrm>
            <a:off x="196953" y="1578833"/>
            <a:ext cx="9372600" cy="4114800"/>
          </a:xfrm>
        </p:spPr>
        <p:txBody>
          <a:bodyPr>
            <a:normAutofit/>
          </a:bodyPr>
          <a:lstStyle/>
          <a:p>
            <a:r>
              <a:rPr lang="zh-TW" altLang="en-US" sz="3200" dirty="0">
                <a:solidFill>
                  <a:srgbClr val="FF0000"/>
                </a:solidFill>
              </a:rPr>
              <a:t>生存權最嚴重的侵犯就是生命的剝奪。</a:t>
            </a:r>
          </a:p>
        </p:txBody>
      </p:sp>
      <p:sp>
        <p:nvSpPr>
          <p:cNvPr id="4" name="投影片編號版面配置區 3"/>
          <p:cNvSpPr>
            <a:spLocks noGrp="1"/>
          </p:cNvSpPr>
          <p:nvPr>
            <p:ph type="sldNum" sz="quarter" idx="12"/>
          </p:nvPr>
        </p:nvSpPr>
        <p:spPr/>
        <p:txBody>
          <a:bodyPr/>
          <a:lstStyle/>
          <a:p>
            <a:fld id="{8FDBFFB2-86D9-4B8F-A59A-553A60B94BBE}" type="slidenum">
              <a:rPr lang="en-US" altLang="zh-TW" smtClean="0"/>
              <a:pPr/>
              <a:t>32</a:t>
            </a:fld>
            <a:endParaRPr lang="zh-TW" altLang="en-US"/>
          </a:p>
        </p:txBody>
      </p:sp>
      <p:pic>
        <p:nvPicPr>
          <p:cNvPr id="3074" name="Picture 2" descr="「小燈泡」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114" y="3636234"/>
            <a:ext cx="4211273" cy="28121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人球事件」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1563" y="2136046"/>
            <a:ext cx="4746167" cy="30003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人球事件」的圖片搜尋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4645" y="3411742"/>
            <a:ext cx="4746167" cy="304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528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2301" y="399784"/>
            <a:ext cx="9372600" cy="1200416"/>
          </a:xfrm>
        </p:spPr>
        <p:txBody>
          <a:bodyPr>
            <a:normAutofit/>
          </a:bodyPr>
          <a:lstStyle/>
          <a:p>
            <a:r>
              <a:rPr lang="zh-TW" altLang="en-US" sz="6000" dirty="0"/>
              <a:t>積極作為：安全成長環境</a:t>
            </a:r>
          </a:p>
        </p:txBody>
      </p:sp>
      <p:sp>
        <p:nvSpPr>
          <p:cNvPr id="3" name="內容版面配置區 2"/>
          <p:cNvSpPr>
            <a:spLocks noGrp="1"/>
          </p:cNvSpPr>
          <p:nvPr>
            <p:ph idx="1"/>
          </p:nvPr>
        </p:nvSpPr>
        <p:spPr>
          <a:xfrm>
            <a:off x="916308" y="1835092"/>
            <a:ext cx="9372600" cy="4114800"/>
          </a:xfrm>
        </p:spPr>
        <p:txBody>
          <a:bodyPr>
            <a:normAutofit/>
          </a:bodyPr>
          <a:lstStyle/>
          <a:p>
            <a:r>
              <a:rPr lang="en-US" altLang="zh-TW" sz="3200" dirty="0"/>
              <a:t>1.</a:t>
            </a:r>
            <a:r>
              <a:rPr lang="zh-TW" altLang="en-US" sz="3200" dirty="0"/>
              <a:t>健康權：產前檢查、預防注射、七歲以前七次免費健檢、</a:t>
            </a:r>
            <a:r>
              <a:rPr lang="en-US" altLang="zh-TW" sz="3200" dirty="0"/>
              <a:t>3</a:t>
            </a:r>
            <a:r>
              <a:rPr lang="zh-TW" altLang="en-US" sz="3200" dirty="0"/>
              <a:t>歲以下兒童醫療補助計畫（免部分負擔）、早療篩檢</a:t>
            </a:r>
            <a:r>
              <a:rPr lang="en-US" altLang="zh-TW" sz="3200" dirty="0"/>
              <a:t>……</a:t>
            </a:r>
          </a:p>
          <a:p>
            <a:r>
              <a:rPr lang="en-US" altLang="zh-TW" sz="3200" dirty="0"/>
              <a:t>2.</a:t>
            </a:r>
            <a:r>
              <a:rPr lang="zh-TW" altLang="en-US" sz="3200" dirty="0"/>
              <a:t>托育環境：保母證照化登記制、幼托整合</a:t>
            </a:r>
            <a:endParaRPr lang="en-US" altLang="zh-TW" sz="3200" dirty="0"/>
          </a:p>
          <a:p>
            <a:r>
              <a:rPr lang="en-US" altLang="zh-TW" sz="3200" dirty="0"/>
              <a:t>3.</a:t>
            </a:r>
            <a:r>
              <a:rPr lang="zh-TW" altLang="en-US" sz="3200" dirty="0"/>
              <a:t>相關法規制訂與執行</a:t>
            </a:r>
          </a:p>
        </p:txBody>
      </p:sp>
      <p:sp>
        <p:nvSpPr>
          <p:cNvPr id="4" name="投影片編號版面配置區 3"/>
          <p:cNvSpPr>
            <a:spLocks noGrp="1"/>
          </p:cNvSpPr>
          <p:nvPr>
            <p:ph type="sldNum" sz="quarter" idx="12"/>
          </p:nvPr>
        </p:nvSpPr>
        <p:spPr/>
        <p:txBody>
          <a:bodyPr/>
          <a:lstStyle/>
          <a:p>
            <a:fld id="{8FDBFFB2-86D9-4B8F-A59A-553A60B94BBE}" type="slidenum">
              <a:rPr lang="en-US" altLang="zh-TW" smtClean="0"/>
              <a:pPr/>
              <a:t>33</a:t>
            </a:fld>
            <a:endParaRPr lang="zh-TW" altLang="en-US"/>
          </a:p>
        </p:txBody>
      </p:sp>
    </p:spTree>
    <p:extLst>
      <p:ext uri="{BB962C8B-B14F-4D97-AF65-F5344CB8AC3E}">
        <p14:creationId xmlns:p14="http://schemas.microsoft.com/office/powerpoint/2010/main" val="1012716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31083" y="338356"/>
            <a:ext cx="9372600" cy="1200416"/>
          </a:xfrm>
        </p:spPr>
        <p:txBody>
          <a:bodyPr>
            <a:normAutofit/>
          </a:bodyPr>
          <a:lstStyle/>
          <a:p>
            <a:r>
              <a:rPr lang="zh-TW" altLang="en-US" sz="4800" dirty="0">
                <a:solidFill>
                  <a:srgbClr val="FF0000"/>
                </a:solidFill>
              </a:rPr>
              <a:t>身份權</a:t>
            </a:r>
            <a:endParaRPr lang="zh-TW" altLang="en-US" sz="4800" dirty="0"/>
          </a:p>
        </p:txBody>
      </p:sp>
      <p:sp>
        <p:nvSpPr>
          <p:cNvPr id="3" name="內容版面配置區 2"/>
          <p:cNvSpPr>
            <a:spLocks noGrp="1"/>
          </p:cNvSpPr>
          <p:nvPr>
            <p:ph idx="1"/>
          </p:nvPr>
        </p:nvSpPr>
        <p:spPr>
          <a:xfrm>
            <a:off x="1218312" y="1600200"/>
            <a:ext cx="9372600" cy="4114800"/>
          </a:xfrm>
        </p:spPr>
        <p:txBody>
          <a:bodyPr/>
          <a:lstStyle/>
          <a:p>
            <a:r>
              <a:rPr lang="zh-TW" altLang="en-US" sz="3200" dirty="0"/>
              <a:t>出生通報制度：</a:t>
            </a:r>
            <a:r>
              <a:rPr lang="zh-TW" altLang="zh-TW" sz="3200" dirty="0"/>
              <a:t>胎兒出生後</a:t>
            </a:r>
            <a:r>
              <a:rPr lang="en-US" altLang="zh-TW" sz="3200" dirty="0"/>
              <a:t>7</a:t>
            </a:r>
            <a:r>
              <a:rPr lang="zh-TW" altLang="zh-TW" sz="3200" dirty="0"/>
              <a:t>日內，接生人應將其出生之相關資料通報衛生主管機關備查</a:t>
            </a:r>
            <a:r>
              <a:rPr lang="zh-TW" altLang="en-US" sz="3200" dirty="0"/>
              <a:t>（兒童及少年福利與權益保障法第</a:t>
            </a:r>
            <a:r>
              <a:rPr lang="en-US" altLang="zh-TW" sz="3200" dirty="0"/>
              <a:t>14</a:t>
            </a:r>
            <a:r>
              <a:rPr lang="zh-TW" altLang="en-US" sz="3200" dirty="0"/>
              <a:t>條）。</a:t>
            </a:r>
            <a:endParaRPr lang="en-US" altLang="zh-TW" sz="3200" dirty="0"/>
          </a:p>
          <a:p>
            <a:r>
              <a:rPr lang="zh-TW" altLang="en-US" sz="3200" dirty="0"/>
              <a:t>擁有姓名與國籍權利</a:t>
            </a:r>
            <a:endParaRPr lang="en-US" altLang="zh-TW" sz="3200" dirty="0"/>
          </a:p>
          <a:p>
            <a:r>
              <a:rPr lang="zh-TW" altLang="en-US" sz="3200" dirty="0"/>
              <a:t>親屬關係不得非法侵害（受父母照顧的權利）</a:t>
            </a:r>
            <a:endParaRPr lang="en-US" altLang="zh-TW" sz="3200" dirty="0"/>
          </a:p>
          <a:p>
            <a:r>
              <a:rPr lang="zh-TW" altLang="en-US" sz="2800" dirty="0"/>
              <a:t>不得使父母與子女分離（除非基於兒童最佳利益考量）</a:t>
            </a:r>
            <a:endParaRPr lang="en-US" altLang="zh-TW" sz="2800" dirty="0"/>
          </a:p>
          <a:p>
            <a:endParaRPr lang="en-US" altLang="zh-TW" dirty="0"/>
          </a:p>
          <a:p>
            <a:endParaRPr lang="zh-TW" altLang="en-US" dirty="0"/>
          </a:p>
        </p:txBody>
      </p:sp>
      <p:sp>
        <p:nvSpPr>
          <p:cNvPr id="4" name="投影片編號版面配置區 3"/>
          <p:cNvSpPr>
            <a:spLocks noGrp="1"/>
          </p:cNvSpPr>
          <p:nvPr>
            <p:ph type="sldNum" sz="quarter" idx="12"/>
          </p:nvPr>
        </p:nvSpPr>
        <p:spPr/>
        <p:txBody>
          <a:bodyPr/>
          <a:lstStyle/>
          <a:p>
            <a:fld id="{8FDBFFB2-86D9-4B8F-A59A-553A60B94BBE}" type="slidenum">
              <a:rPr lang="en-US" altLang="zh-TW" smtClean="0"/>
              <a:pPr/>
              <a:t>34</a:t>
            </a:fld>
            <a:endParaRPr lang="zh-TW" altLang="en-US"/>
          </a:p>
        </p:txBody>
      </p:sp>
    </p:spTree>
    <p:extLst>
      <p:ext uri="{BB962C8B-B14F-4D97-AF65-F5344CB8AC3E}">
        <p14:creationId xmlns:p14="http://schemas.microsoft.com/office/powerpoint/2010/main" val="3085913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FF0000"/>
                </a:solidFill>
              </a:rPr>
              <a:t>表意權</a:t>
            </a:r>
            <a:endParaRPr lang="zh-TW" altLang="en-US" sz="5400" dirty="0"/>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8FDBFFB2-86D9-4B8F-A59A-553A60B94BBE}" type="slidenum">
              <a:rPr lang="en-US" altLang="zh-TW" smtClean="0"/>
              <a:pPr/>
              <a:t>35</a:t>
            </a:fld>
            <a:endParaRPr lang="zh-TW" altLang="en-US"/>
          </a:p>
        </p:txBody>
      </p:sp>
      <p:pic>
        <p:nvPicPr>
          <p:cNvPr id="5" name="圖片 4"/>
          <p:cNvPicPr>
            <a:picLocks noChangeAspect="1"/>
          </p:cNvPicPr>
          <p:nvPr/>
        </p:nvPicPr>
        <p:blipFill>
          <a:blip r:embed="rId2" cstate="print"/>
          <a:stretch>
            <a:fillRect/>
          </a:stretch>
        </p:blipFill>
        <p:spPr>
          <a:xfrm>
            <a:off x="0" y="1933813"/>
            <a:ext cx="12192000" cy="2067586"/>
          </a:xfrm>
          <a:prstGeom prst="rect">
            <a:avLst/>
          </a:prstGeom>
        </p:spPr>
      </p:pic>
    </p:spTree>
    <p:extLst>
      <p:ext uri="{BB962C8B-B14F-4D97-AF65-F5344CB8AC3E}">
        <p14:creationId xmlns:p14="http://schemas.microsoft.com/office/powerpoint/2010/main" val="3930067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dirty="0"/>
              <a:t>表意權的行使方式</a:t>
            </a:r>
          </a:p>
        </p:txBody>
      </p:sp>
      <p:sp>
        <p:nvSpPr>
          <p:cNvPr id="3" name="內容版面配置區 2"/>
          <p:cNvSpPr>
            <a:spLocks noGrp="1"/>
          </p:cNvSpPr>
          <p:nvPr>
            <p:ph idx="1"/>
          </p:nvPr>
        </p:nvSpPr>
        <p:spPr/>
        <p:txBody>
          <a:bodyPr>
            <a:normAutofit/>
          </a:bodyPr>
          <a:lstStyle/>
          <a:p>
            <a:r>
              <a:rPr lang="zh-TW" altLang="en-US" sz="6000" dirty="0"/>
              <a:t>包含語言以及一切能表達意見之方式</a:t>
            </a:r>
          </a:p>
        </p:txBody>
      </p:sp>
      <p:sp>
        <p:nvSpPr>
          <p:cNvPr id="4" name="投影片編號版面配置區 3"/>
          <p:cNvSpPr>
            <a:spLocks noGrp="1"/>
          </p:cNvSpPr>
          <p:nvPr>
            <p:ph type="sldNum" sz="quarter" idx="12"/>
          </p:nvPr>
        </p:nvSpPr>
        <p:spPr/>
        <p:txBody>
          <a:bodyPr/>
          <a:lstStyle/>
          <a:p>
            <a:fld id="{8FDBFFB2-86D9-4B8F-A59A-553A60B94BBE}" type="slidenum">
              <a:rPr lang="en-US" altLang="zh-TW" smtClean="0"/>
              <a:pPr/>
              <a:t>36</a:t>
            </a:fld>
            <a:endParaRPr lang="zh-TW" altLang="en-US"/>
          </a:p>
        </p:txBody>
      </p:sp>
    </p:spTree>
    <p:extLst>
      <p:ext uri="{BB962C8B-B14F-4D97-AF65-F5344CB8AC3E}">
        <p14:creationId xmlns:p14="http://schemas.microsoft.com/office/powerpoint/2010/main" val="1806095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r>
              <a:rPr lang="zh-TW" altLang="en-US" sz="4400" dirty="0"/>
              <a:t>國家應確保具有主見能力的兒童有權對影響到其本人的一切事項自由發表自己的意見，對兒童的意見應按照其</a:t>
            </a:r>
            <a:r>
              <a:rPr lang="zh-TW" altLang="en-US" sz="4400" dirty="0">
                <a:solidFill>
                  <a:srgbClr val="FF0000"/>
                </a:solidFill>
              </a:rPr>
              <a:t>年齡和成熟程度</a:t>
            </a:r>
            <a:r>
              <a:rPr lang="zh-TW" altLang="en-US" sz="4400" dirty="0"/>
              <a:t>給以適當的看待</a:t>
            </a:r>
            <a:r>
              <a:rPr lang="zh-TW" altLang="en-US" dirty="0"/>
              <a:t>。</a:t>
            </a:r>
          </a:p>
        </p:txBody>
      </p:sp>
      <p:sp>
        <p:nvSpPr>
          <p:cNvPr id="4" name="投影片編號版面配置區 3"/>
          <p:cNvSpPr>
            <a:spLocks noGrp="1"/>
          </p:cNvSpPr>
          <p:nvPr>
            <p:ph type="sldNum" sz="quarter" idx="12"/>
          </p:nvPr>
        </p:nvSpPr>
        <p:spPr/>
        <p:txBody>
          <a:bodyPr/>
          <a:lstStyle/>
          <a:p>
            <a:fld id="{8FDBFFB2-86D9-4B8F-A59A-553A60B94BBE}" type="slidenum">
              <a:rPr lang="en-US" altLang="zh-TW" smtClean="0"/>
              <a:pPr/>
              <a:t>37</a:t>
            </a:fld>
            <a:endParaRPr lang="zh-TW" altLang="en-US"/>
          </a:p>
        </p:txBody>
      </p:sp>
    </p:spTree>
    <p:extLst>
      <p:ext uri="{BB962C8B-B14F-4D97-AF65-F5344CB8AC3E}">
        <p14:creationId xmlns:p14="http://schemas.microsoft.com/office/powerpoint/2010/main" val="4219860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FDBFFB2-86D9-4B8F-A59A-553A60B94BBE}" type="slidenum">
              <a:rPr lang="en-US" altLang="zh-TW" smtClean="0"/>
              <a:pPr/>
              <a:t>38</a:t>
            </a:fld>
            <a:endParaRPr lang="zh-TW" altLang="en-US"/>
          </a:p>
        </p:txBody>
      </p:sp>
      <p:sp>
        <p:nvSpPr>
          <p:cNvPr id="5" name="矩形 4"/>
          <p:cNvSpPr/>
          <p:nvPr/>
        </p:nvSpPr>
        <p:spPr>
          <a:xfrm>
            <a:off x="560431" y="533855"/>
            <a:ext cx="11188161" cy="4247317"/>
          </a:xfrm>
          <a:prstGeom prst="rect">
            <a:avLst/>
          </a:prstGeom>
          <a:noFill/>
        </p:spPr>
        <p:txBody>
          <a:bodyPr wrap="square" lIns="91440" tIns="45720" rIns="91440" bIns="45720">
            <a:spAutoFit/>
          </a:bodyPr>
          <a:lstStyle/>
          <a:p>
            <a:r>
              <a:rPr lang="zh-TW" altLang="en-US" sz="5400" b="1" dirty="0">
                <a:ln w="6600">
                  <a:solidFill>
                    <a:schemeClr val="accent2"/>
                  </a:solidFill>
                  <a:prstDash val="solid"/>
                </a:ln>
                <a:solidFill>
                  <a:srgbClr val="FFFFFF"/>
                </a:solidFill>
                <a:effectLst>
                  <a:outerShdw dist="38100" dir="2700000" algn="tl" rotWithShape="0">
                    <a:schemeClr val="accent2"/>
                  </a:outerShdw>
                </a:effectLst>
              </a:rPr>
              <a:t>在學校老師應適度的讓學童有表達其意見的權利，進而鼓勵其對自己的意見負責及趨於成熟。</a:t>
            </a:r>
            <a:endParaRPr lang="en-US" altLang="zh-TW" sz="5400" b="1" dirty="0">
              <a:ln w="6600">
                <a:solidFill>
                  <a:schemeClr val="accent2"/>
                </a:solidFill>
                <a:prstDash val="solid"/>
              </a:ln>
              <a:solidFill>
                <a:srgbClr val="FFFFFF"/>
              </a:solidFill>
              <a:effectLst>
                <a:outerShdw dist="38100" dir="2700000" algn="tl" rotWithShape="0">
                  <a:schemeClr val="accent2"/>
                </a:outerShdw>
              </a:effectLst>
            </a:endParaRPr>
          </a:p>
          <a:p>
            <a:r>
              <a:rPr lang="zh-TW" altLang="en-US" sz="5400" b="1" dirty="0">
                <a:ln w="6600">
                  <a:solidFill>
                    <a:schemeClr val="accent2"/>
                  </a:solidFill>
                  <a:prstDash val="solid"/>
                </a:ln>
                <a:solidFill>
                  <a:srgbClr val="FFFFFF"/>
                </a:solidFill>
                <a:effectLst>
                  <a:outerShdw dist="38100" dir="2700000" algn="tl" rotWithShape="0">
                    <a:schemeClr val="accent2"/>
                  </a:outerShdw>
                </a:effectLst>
              </a:rPr>
              <a:t>在家庭中，父母親則需要撥出時間來聆聽並尊重兒童所陳述的感覺與想法。</a:t>
            </a:r>
            <a:endParaRPr lang="zh-TW"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269589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600" dirty="0">
                <a:solidFill>
                  <a:srgbClr val="FF0000"/>
                </a:solidFill>
              </a:rPr>
              <a:t>隱私權</a:t>
            </a:r>
            <a:endParaRPr lang="zh-TW" altLang="en-US" sz="6000" dirty="0"/>
          </a:p>
        </p:txBody>
      </p:sp>
      <p:sp>
        <p:nvSpPr>
          <p:cNvPr id="4" name="投影片編號版面配置區 3"/>
          <p:cNvSpPr>
            <a:spLocks noGrp="1"/>
          </p:cNvSpPr>
          <p:nvPr>
            <p:ph type="sldNum" sz="quarter" idx="12"/>
          </p:nvPr>
        </p:nvSpPr>
        <p:spPr/>
        <p:txBody>
          <a:bodyPr/>
          <a:lstStyle/>
          <a:p>
            <a:fld id="{8FDBFFB2-86D9-4B8F-A59A-553A60B94BBE}" type="slidenum">
              <a:rPr lang="en-US" altLang="zh-TW" smtClean="0"/>
              <a:pPr/>
              <a:t>39</a:t>
            </a:fld>
            <a:endParaRPr lang="zh-TW" altLang="en-US"/>
          </a:p>
        </p:txBody>
      </p:sp>
      <p:sp>
        <p:nvSpPr>
          <p:cNvPr id="5" name="矩形 4"/>
          <p:cNvSpPr/>
          <p:nvPr/>
        </p:nvSpPr>
        <p:spPr>
          <a:xfrm>
            <a:off x="1308683" y="1960656"/>
            <a:ext cx="5228197" cy="258532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zh-TW" altLang="en-US" sz="5400" b="1" dirty="0">
                <a:ln/>
                <a:solidFill>
                  <a:schemeClr val="accent3"/>
                </a:solidFill>
              </a:rPr>
              <a:t>媒體</a:t>
            </a:r>
          </a:p>
          <a:p>
            <a:pPr algn="ctr"/>
            <a:r>
              <a:rPr lang="zh-TW" altLang="en-US" sz="5400" b="1" dirty="0">
                <a:ln/>
                <a:solidFill>
                  <a:schemeClr val="accent3"/>
                </a:solidFill>
              </a:rPr>
              <a:t>師長</a:t>
            </a:r>
          </a:p>
          <a:p>
            <a:pPr algn="ctr"/>
            <a:r>
              <a:rPr lang="zh-TW" altLang="en-US" sz="5400" b="1" dirty="0">
                <a:ln/>
                <a:solidFill>
                  <a:schemeClr val="accent3"/>
                </a:solidFill>
              </a:rPr>
              <a:t>家長</a:t>
            </a:r>
          </a:p>
        </p:txBody>
      </p:sp>
    </p:spTree>
    <p:extLst>
      <p:ext uri="{BB962C8B-B14F-4D97-AF65-F5344CB8AC3E}">
        <p14:creationId xmlns:p14="http://schemas.microsoft.com/office/powerpoint/2010/main" val="1072909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6228" y="304800"/>
            <a:ext cx="11144585" cy="1200416"/>
          </a:xfrm>
        </p:spPr>
        <p:txBody>
          <a:bodyPr>
            <a:normAutofit/>
          </a:bodyPr>
          <a:lstStyle/>
          <a:p>
            <a:r>
              <a:rPr lang="zh-TW" altLang="en-US" sz="5400" dirty="0"/>
              <a:t>壹、兒童權利公約緣起：</a:t>
            </a:r>
            <a:endParaRPr lang="zh-TW" sz="5400" dirty="0"/>
          </a:p>
        </p:txBody>
      </p:sp>
      <p:sp>
        <p:nvSpPr>
          <p:cNvPr id="3" name="內容版面配置區 2"/>
          <p:cNvSpPr>
            <a:spLocks noGrp="1"/>
          </p:cNvSpPr>
          <p:nvPr>
            <p:ph idx="1"/>
          </p:nvPr>
        </p:nvSpPr>
        <p:spPr/>
        <p:txBody>
          <a:bodyPr/>
          <a:lstStyle/>
          <a:p>
            <a:r>
              <a:rPr lang="zh-TW" altLang="en-US" sz="2800" b="1" dirty="0"/>
              <a:t>兒童是個近代的概念</a:t>
            </a:r>
            <a:endParaRPr lang="en-US" altLang="zh-TW" sz="2800" b="1" dirty="0"/>
          </a:p>
          <a:p>
            <a:r>
              <a:rPr lang="zh-TW" altLang="en-US" sz="2800" b="1" dirty="0"/>
              <a:t>現代的兒童概念其實存在還不到</a:t>
            </a:r>
            <a:r>
              <a:rPr lang="en-US" altLang="zh-TW" sz="2800" b="1" dirty="0"/>
              <a:t>400</a:t>
            </a:r>
            <a:r>
              <a:rPr lang="zh-TW" altLang="en-US" sz="2800" b="1" dirty="0"/>
              <a:t>年的歷史，中世紀的童年在</a:t>
            </a:r>
            <a:r>
              <a:rPr lang="en-US" altLang="zh-TW" sz="2800" b="1" dirty="0"/>
              <a:t>7</a:t>
            </a:r>
            <a:r>
              <a:rPr lang="zh-TW" altLang="en-US" sz="2800" b="1" dirty="0"/>
              <a:t>歲就結束了（因七歲已能以語言表達與溝通）。</a:t>
            </a:r>
            <a:endParaRPr lang="en-US" altLang="zh-TW" sz="2800" b="1" dirty="0"/>
          </a:p>
          <a:p>
            <a:r>
              <a:rPr lang="zh-TW" altLang="en-US" sz="2800" b="1" dirty="0"/>
              <a:t>在過去人們的觀念想法中是將小孩子當成小大人</a:t>
            </a:r>
            <a:endParaRPr lang="zh-TW" sz="2800" b="1" dirty="0"/>
          </a:p>
          <a:p>
            <a:endParaRPr lang="zh-TW" dirty="0"/>
          </a:p>
        </p:txBody>
      </p:sp>
      <p:pic>
        <p:nvPicPr>
          <p:cNvPr id="1028" name="Picture 4" descr="「兒童」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04" y="3942826"/>
            <a:ext cx="3015594" cy="27379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兒童」的圖片搜尋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0498" y="3942826"/>
            <a:ext cx="2314575" cy="27379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兒童」的圖片搜尋結果"/>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5073" y="3942826"/>
            <a:ext cx="3371850" cy="27379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相關圖片"/>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1080" y="3942826"/>
            <a:ext cx="3450920" cy="2737992"/>
          </a:xfrm>
          <a:prstGeom prst="rect">
            <a:avLst/>
          </a:prstGeom>
          <a:noFill/>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p:txBody>
          <a:bodyPr/>
          <a:lstStyle/>
          <a:p>
            <a:fld id="{8FDBFFB2-86D9-4B8F-A59A-553A60B94BBE}" type="slidenum">
              <a:rPr lang="en-US" altLang="zh-TW" smtClean="0"/>
              <a:pPr/>
              <a:t>4</a:t>
            </a:fld>
            <a:endParaRPr lang="zh-TW" altLang="en-US"/>
          </a:p>
        </p:txBody>
      </p:sp>
    </p:spTree>
    <p:extLst>
      <p:ext uri="{BB962C8B-B14F-4D97-AF65-F5344CB8AC3E}">
        <p14:creationId xmlns:p14="http://schemas.microsoft.com/office/powerpoint/2010/main" val="20839288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02167" y="202799"/>
            <a:ext cx="10102854" cy="1200416"/>
          </a:xfrm>
        </p:spPr>
        <p:txBody>
          <a:bodyPr>
            <a:noAutofit/>
          </a:bodyPr>
          <a:lstStyle/>
          <a:p>
            <a:r>
              <a:rPr lang="zh-TW" altLang="en-US" sz="6000" dirty="0">
                <a:solidFill>
                  <a:srgbClr val="FF0000"/>
                </a:solidFill>
              </a:rPr>
              <a:t>休息、休閒參與權（遊戲權）</a:t>
            </a:r>
            <a:endParaRPr lang="zh-TW" altLang="en-US" sz="6000" dirty="0"/>
          </a:p>
        </p:txBody>
      </p:sp>
      <p:sp>
        <p:nvSpPr>
          <p:cNvPr id="3" name="內容版面配置區 2"/>
          <p:cNvSpPr>
            <a:spLocks noGrp="1"/>
          </p:cNvSpPr>
          <p:nvPr>
            <p:ph idx="1"/>
          </p:nvPr>
        </p:nvSpPr>
        <p:spPr>
          <a:xfrm>
            <a:off x="1140903" y="1600200"/>
            <a:ext cx="10439910" cy="4114800"/>
          </a:xfrm>
        </p:spPr>
        <p:txBody>
          <a:bodyPr/>
          <a:lstStyle/>
          <a:p>
            <a:r>
              <a:rPr lang="zh-TW" altLang="en-US" sz="7200" dirty="0"/>
              <a:t>玩物喪志（網路沈迷）</a:t>
            </a:r>
            <a:endParaRPr lang="en-US" altLang="zh-TW" sz="7200" dirty="0"/>
          </a:p>
          <a:p>
            <a:r>
              <a:rPr lang="zh-TW" altLang="en-US" sz="7200" dirty="0"/>
              <a:t>萬般皆下品唯有讀書高</a:t>
            </a:r>
            <a:endParaRPr lang="en-US" altLang="zh-TW" sz="7200" dirty="0"/>
          </a:p>
          <a:p>
            <a:endParaRPr lang="zh-TW" altLang="en-US" dirty="0"/>
          </a:p>
        </p:txBody>
      </p:sp>
      <p:sp>
        <p:nvSpPr>
          <p:cNvPr id="4" name="投影片編號版面配置區 3"/>
          <p:cNvSpPr>
            <a:spLocks noGrp="1"/>
          </p:cNvSpPr>
          <p:nvPr>
            <p:ph type="sldNum" sz="quarter" idx="12"/>
          </p:nvPr>
        </p:nvSpPr>
        <p:spPr/>
        <p:txBody>
          <a:bodyPr/>
          <a:lstStyle/>
          <a:p>
            <a:fld id="{8FDBFFB2-86D9-4B8F-A59A-553A60B94BBE}" type="slidenum">
              <a:rPr lang="en-US" altLang="zh-TW" smtClean="0"/>
              <a:pPr/>
              <a:t>40</a:t>
            </a:fld>
            <a:endParaRPr lang="zh-TW" altLang="en-US"/>
          </a:p>
        </p:txBody>
      </p:sp>
    </p:spTree>
    <p:extLst>
      <p:ext uri="{BB962C8B-B14F-4D97-AF65-F5344CB8AC3E}">
        <p14:creationId xmlns:p14="http://schemas.microsoft.com/office/powerpoint/2010/main" val="4239648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F2D8A8-F606-41C5-B0F1-18247DA13FDB}"/>
              </a:ext>
            </a:extLst>
          </p:cNvPr>
          <p:cNvSpPr>
            <a:spLocks noGrp="1"/>
          </p:cNvSpPr>
          <p:nvPr>
            <p:ph type="title"/>
          </p:nvPr>
        </p:nvSpPr>
        <p:spPr>
          <a:xfrm>
            <a:off x="1102620" y="346364"/>
            <a:ext cx="9372600" cy="1200416"/>
          </a:xfrm>
        </p:spPr>
        <p:txBody>
          <a:bodyPr/>
          <a:lstStyle/>
          <a:p>
            <a:r>
              <a:rPr lang="zh-TW" altLang="en-US" dirty="0"/>
              <a:t>參、兒童權利公約施行法介紹及國內法規檢視及改進措施</a:t>
            </a:r>
          </a:p>
        </p:txBody>
      </p:sp>
      <p:sp>
        <p:nvSpPr>
          <p:cNvPr id="3" name="內容版面配置區 2">
            <a:extLst>
              <a:ext uri="{FF2B5EF4-FFF2-40B4-BE49-F238E27FC236}">
                <a16:creationId xmlns:a16="http://schemas.microsoft.com/office/drawing/2014/main" id="{A567C06C-92C2-415E-B6C5-76BDF83DDB7B}"/>
              </a:ext>
            </a:extLst>
          </p:cNvPr>
          <p:cNvSpPr>
            <a:spLocks noGrp="1"/>
          </p:cNvSpPr>
          <p:nvPr>
            <p:ph idx="1"/>
          </p:nvPr>
        </p:nvSpPr>
        <p:spPr/>
        <p:txBody>
          <a:bodyPr>
            <a:normAutofit/>
          </a:bodyPr>
          <a:lstStyle/>
          <a:p>
            <a:r>
              <a:rPr lang="zh-TW" altLang="en-US" sz="2800" dirty="0"/>
              <a:t>在落實及解釋兒童權利公約條文時需考慮</a:t>
            </a:r>
            <a:endParaRPr lang="en-US" altLang="zh-TW" sz="2800" dirty="0"/>
          </a:p>
          <a:p>
            <a:pPr marL="45720" indent="0">
              <a:buNone/>
            </a:pPr>
            <a:r>
              <a:rPr lang="zh-TW" altLang="en-US" sz="2800" dirty="0"/>
              <a:t>以下四項一 般性原則： </a:t>
            </a:r>
            <a:endParaRPr lang="en-US" altLang="zh-TW" sz="2800" dirty="0"/>
          </a:p>
          <a:p>
            <a:r>
              <a:rPr lang="en-US" altLang="zh-TW" sz="2800" dirty="0"/>
              <a:t>1. </a:t>
            </a:r>
            <a:r>
              <a:rPr lang="zh-TW" altLang="en-US" sz="2800" dirty="0"/>
              <a:t>禁止歧視</a:t>
            </a:r>
            <a:endParaRPr lang="en-US" altLang="zh-TW" sz="2800" dirty="0"/>
          </a:p>
          <a:p>
            <a:r>
              <a:rPr lang="en-US" altLang="zh-TW" sz="2800" dirty="0"/>
              <a:t>2. </a:t>
            </a:r>
            <a:r>
              <a:rPr lang="zh-TW" altLang="en-US" sz="2800" dirty="0"/>
              <a:t>兒童最佳利益</a:t>
            </a:r>
            <a:endParaRPr lang="en-US" altLang="zh-TW" sz="2800" dirty="0"/>
          </a:p>
          <a:p>
            <a:r>
              <a:rPr lang="en-US" altLang="zh-TW" sz="2800" dirty="0"/>
              <a:t>3. </a:t>
            </a:r>
            <a:r>
              <a:rPr lang="zh-TW" altLang="en-US" sz="2800" dirty="0"/>
              <a:t>生存及發展權</a:t>
            </a:r>
            <a:endParaRPr lang="en-US" altLang="zh-TW" sz="2800" dirty="0"/>
          </a:p>
          <a:p>
            <a:r>
              <a:rPr lang="en-US" altLang="zh-TW" sz="2800" dirty="0"/>
              <a:t>4. </a:t>
            </a:r>
            <a:r>
              <a:rPr lang="zh-TW" altLang="en-US" sz="2800" dirty="0"/>
              <a:t>尊重兒童意見</a:t>
            </a:r>
          </a:p>
        </p:txBody>
      </p:sp>
      <p:sp>
        <p:nvSpPr>
          <p:cNvPr id="4" name="投影片編號版面配置區 3">
            <a:extLst>
              <a:ext uri="{FF2B5EF4-FFF2-40B4-BE49-F238E27FC236}">
                <a16:creationId xmlns:a16="http://schemas.microsoft.com/office/drawing/2014/main" id="{B29C78BA-6C27-4D6C-9005-43E18992BC24}"/>
              </a:ext>
            </a:extLst>
          </p:cNvPr>
          <p:cNvSpPr>
            <a:spLocks noGrp="1"/>
          </p:cNvSpPr>
          <p:nvPr>
            <p:ph type="sldNum" sz="quarter" idx="12"/>
          </p:nvPr>
        </p:nvSpPr>
        <p:spPr/>
        <p:txBody>
          <a:bodyPr/>
          <a:lstStyle/>
          <a:p>
            <a:fld id="{8FDBFFB2-86D9-4B8F-A59A-553A60B94BBE}" type="slidenum">
              <a:rPr lang="en-US" altLang="zh-TW" smtClean="0"/>
              <a:pPr/>
              <a:t>41</a:t>
            </a:fld>
            <a:endParaRPr lang="zh-TW" altLang="en-US"/>
          </a:p>
        </p:txBody>
      </p:sp>
    </p:spTree>
    <p:extLst>
      <p:ext uri="{BB962C8B-B14F-4D97-AF65-F5344CB8AC3E}">
        <p14:creationId xmlns:p14="http://schemas.microsoft.com/office/powerpoint/2010/main" val="2694527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C7BCFF-D251-4AD7-B7E8-56BC3CB60A88}"/>
              </a:ext>
            </a:extLst>
          </p:cNvPr>
          <p:cNvSpPr>
            <a:spLocks noGrp="1"/>
          </p:cNvSpPr>
          <p:nvPr>
            <p:ph type="title"/>
          </p:nvPr>
        </p:nvSpPr>
        <p:spPr/>
        <p:txBody>
          <a:bodyPr/>
          <a:lstStyle/>
          <a:p>
            <a:r>
              <a:rPr lang="zh-TW" altLang="en-US" dirty="0"/>
              <a:t>為什麼要進行法規檢視？</a:t>
            </a:r>
          </a:p>
        </p:txBody>
      </p:sp>
      <p:sp>
        <p:nvSpPr>
          <p:cNvPr id="3" name="內容版面配置區 2">
            <a:extLst>
              <a:ext uri="{FF2B5EF4-FFF2-40B4-BE49-F238E27FC236}">
                <a16:creationId xmlns:a16="http://schemas.microsoft.com/office/drawing/2014/main" id="{30717670-AE19-4E89-BB01-D2F25FF1942F}"/>
              </a:ext>
            </a:extLst>
          </p:cNvPr>
          <p:cNvSpPr>
            <a:spLocks noGrp="1"/>
          </p:cNvSpPr>
          <p:nvPr>
            <p:ph idx="1"/>
          </p:nvPr>
        </p:nvSpPr>
        <p:spPr/>
        <p:txBody>
          <a:bodyPr>
            <a:normAutofit lnSpcReduction="10000"/>
          </a:bodyPr>
          <a:lstStyle/>
          <a:p>
            <a:r>
              <a:rPr lang="zh-TW" altLang="en-US" sz="4400" dirty="0"/>
              <a:t>公約第</a:t>
            </a:r>
            <a:r>
              <a:rPr lang="en-US" altLang="zh-TW" sz="4400" dirty="0"/>
              <a:t>4</a:t>
            </a:r>
            <a:r>
              <a:rPr lang="zh-TW" altLang="en-US" sz="4400" dirty="0"/>
              <a:t>條規定：「締約國應採取所有適當之立法、行政及其他措施，實現本公約所承認之各項權利。締約國應定期審查其國內兒童相關立法，確定其符合包含公約在內之國際人權規範，且應以兒童權利為基礎的角度審查。</a:t>
            </a:r>
          </a:p>
        </p:txBody>
      </p:sp>
      <p:sp>
        <p:nvSpPr>
          <p:cNvPr id="4" name="投影片編號版面配置區 3">
            <a:extLst>
              <a:ext uri="{FF2B5EF4-FFF2-40B4-BE49-F238E27FC236}">
                <a16:creationId xmlns:a16="http://schemas.microsoft.com/office/drawing/2014/main" id="{8A6F3B2E-F037-4518-AF2F-3CEABBA1761D}"/>
              </a:ext>
            </a:extLst>
          </p:cNvPr>
          <p:cNvSpPr>
            <a:spLocks noGrp="1"/>
          </p:cNvSpPr>
          <p:nvPr>
            <p:ph type="sldNum" sz="quarter" idx="12"/>
          </p:nvPr>
        </p:nvSpPr>
        <p:spPr/>
        <p:txBody>
          <a:bodyPr/>
          <a:lstStyle/>
          <a:p>
            <a:fld id="{8FDBFFB2-86D9-4B8F-A59A-553A60B94BBE}" type="slidenum">
              <a:rPr lang="en-US" altLang="zh-TW" smtClean="0"/>
              <a:pPr/>
              <a:t>42</a:t>
            </a:fld>
            <a:endParaRPr lang="zh-TW" altLang="en-US"/>
          </a:p>
        </p:txBody>
      </p:sp>
    </p:spTree>
    <p:extLst>
      <p:ext uri="{BB962C8B-B14F-4D97-AF65-F5344CB8AC3E}">
        <p14:creationId xmlns:p14="http://schemas.microsoft.com/office/powerpoint/2010/main" val="40369465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07196B-B3B5-4048-96FA-D16D7B1E2884}"/>
              </a:ext>
            </a:extLst>
          </p:cNvPr>
          <p:cNvSpPr>
            <a:spLocks noGrp="1"/>
          </p:cNvSpPr>
          <p:nvPr>
            <p:ph type="title"/>
          </p:nvPr>
        </p:nvSpPr>
        <p:spPr/>
        <p:txBody>
          <a:bodyPr/>
          <a:lstStyle/>
          <a:p>
            <a:r>
              <a:rPr lang="zh-TW" altLang="en-US" dirty="0"/>
              <a:t>我國兒童權利公約施行法</a:t>
            </a:r>
          </a:p>
        </p:txBody>
      </p:sp>
      <p:sp>
        <p:nvSpPr>
          <p:cNvPr id="3" name="內容版面配置區 2">
            <a:extLst>
              <a:ext uri="{FF2B5EF4-FFF2-40B4-BE49-F238E27FC236}">
                <a16:creationId xmlns:a16="http://schemas.microsoft.com/office/drawing/2014/main" id="{A1FA95C2-29AC-4709-8765-A5335E45D529}"/>
              </a:ext>
            </a:extLst>
          </p:cNvPr>
          <p:cNvSpPr>
            <a:spLocks noGrp="1"/>
          </p:cNvSpPr>
          <p:nvPr>
            <p:ph idx="1"/>
          </p:nvPr>
        </p:nvSpPr>
        <p:spPr/>
        <p:txBody>
          <a:bodyPr>
            <a:normAutofit/>
          </a:bodyPr>
          <a:lstStyle/>
          <a:p>
            <a:r>
              <a:rPr lang="en-US" altLang="zh-TW" sz="2400" dirty="0"/>
              <a:t>2013</a:t>
            </a:r>
            <a:r>
              <a:rPr lang="zh-TW" altLang="en-US" sz="2400" dirty="0"/>
              <a:t>年</a:t>
            </a:r>
            <a:r>
              <a:rPr lang="en-US" altLang="zh-TW" sz="2400" dirty="0"/>
              <a:t>6</a:t>
            </a:r>
            <a:r>
              <a:rPr lang="zh-TW" altLang="en-US" sz="2400" dirty="0"/>
              <a:t>月，衛生福利部社會及家庭署基於我國特殊之國際背景，推動聯合國兒童權利公約國內法化非一蹴可及，須有完整之規劃方案與推動期程，以為推動方向等因素，進行辦理「聯合國兒童權利公約國內法」計劃。</a:t>
            </a:r>
            <a:endParaRPr lang="en-US" altLang="zh-TW" sz="2400" dirty="0"/>
          </a:p>
          <a:p>
            <a:r>
              <a:rPr lang="zh-TW" altLang="en-US" sz="2400" dirty="0"/>
              <a:t>首先，以兒童權利公約為基礎，檢視目前國內推動各 項法規，並</a:t>
            </a:r>
            <a:r>
              <a:rPr lang="zh-TW" altLang="en-US" sz="2400" u="sng" dirty="0">
                <a:solidFill>
                  <a:srgbClr val="FF0000"/>
                </a:solidFill>
              </a:rPr>
              <a:t>指出符合、牴觸、不足之處</a:t>
            </a:r>
            <a:r>
              <a:rPr lang="zh-TW" altLang="en-US" sz="2400" dirty="0"/>
              <a:t>；蒐集各界對於兒童權利公約所列各項有否需要扣減義務的條文； 並且擬定推動國內法化預定期程與分工，以為推動依據。</a:t>
            </a:r>
          </a:p>
        </p:txBody>
      </p:sp>
      <p:sp>
        <p:nvSpPr>
          <p:cNvPr id="4" name="投影片編號版面配置區 3">
            <a:extLst>
              <a:ext uri="{FF2B5EF4-FFF2-40B4-BE49-F238E27FC236}">
                <a16:creationId xmlns:a16="http://schemas.microsoft.com/office/drawing/2014/main" id="{76CECBEA-7557-401B-BA73-ACACBAE3E9E6}"/>
              </a:ext>
            </a:extLst>
          </p:cNvPr>
          <p:cNvSpPr>
            <a:spLocks noGrp="1"/>
          </p:cNvSpPr>
          <p:nvPr>
            <p:ph type="sldNum" sz="quarter" idx="12"/>
          </p:nvPr>
        </p:nvSpPr>
        <p:spPr/>
        <p:txBody>
          <a:bodyPr/>
          <a:lstStyle/>
          <a:p>
            <a:fld id="{8FDBFFB2-86D9-4B8F-A59A-553A60B94BBE}" type="slidenum">
              <a:rPr lang="en-US" altLang="zh-TW" smtClean="0"/>
              <a:pPr/>
              <a:t>43</a:t>
            </a:fld>
            <a:endParaRPr lang="zh-TW" altLang="en-US"/>
          </a:p>
        </p:txBody>
      </p:sp>
    </p:spTree>
    <p:extLst>
      <p:ext uri="{BB962C8B-B14F-4D97-AF65-F5344CB8AC3E}">
        <p14:creationId xmlns:p14="http://schemas.microsoft.com/office/powerpoint/2010/main" val="38811776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363E1B-E939-4C96-8645-8634A7B9FB36}"/>
              </a:ext>
            </a:extLst>
          </p:cNvPr>
          <p:cNvSpPr>
            <a:spLocks noGrp="1"/>
          </p:cNvSpPr>
          <p:nvPr>
            <p:ph type="title"/>
          </p:nvPr>
        </p:nvSpPr>
        <p:spPr/>
        <p:txBody>
          <a:bodyPr/>
          <a:lstStyle/>
          <a:p>
            <a:r>
              <a:rPr lang="zh-TW" altLang="en-US" dirty="0"/>
              <a:t>我國兒童權利公約施行法</a:t>
            </a:r>
          </a:p>
        </p:txBody>
      </p:sp>
      <p:sp>
        <p:nvSpPr>
          <p:cNvPr id="3" name="內容版面配置區 2">
            <a:extLst>
              <a:ext uri="{FF2B5EF4-FFF2-40B4-BE49-F238E27FC236}">
                <a16:creationId xmlns:a16="http://schemas.microsoft.com/office/drawing/2014/main" id="{9C999AC6-3F9B-4C96-A783-21722DFF993C}"/>
              </a:ext>
            </a:extLst>
          </p:cNvPr>
          <p:cNvSpPr>
            <a:spLocks noGrp="1"/>
          </p:cNvSpPr>
          <p:nvPr>
            <p:ph idx="1"/>
          </p:nvPr>
        </p:nvSpPr>
        <p:spPr/>
        <p:txBody>
          <a:bodyPr/>
          <a:lstStyle/>
          <a:p>
            <a:r>
              <a:rPr lang="zh-TW" altLang="en-US" dirty="0"/>
              <a:t>第 </a:t>
            </a:r>
            <a:r>
              <a:rPr lang="en-US" altLang="zh-TW" dirty="0"/>
              <a:t>4 </a:t>
            </a:r>
            <a:r>
              <a:rPr lang="zh-TW" altLang="en-US" dirty="0"/>
              <a:t>條各級政府機關行使職權，應符合公約有關兒童及少年權利保障之規定，避免兒童及少年權利受到不法侵害，並積極促進兒童及少年權利之實現。</a:t>
            </a:r>
            <a:endParaRPr lang="en-US" altLang="zh-TW" dirty="0"/>
          </a:p>
          <a:p>
            <a:r>
              <a:rPr lang="zh-TW" altLang="en-US" dirty="0"/>
              <a:t>政府應建立兒童及少年權利報告制度，於本法施行後二年內提出第一次國家報告，其後每五年提出國家報告，並邀請相關專家學者及民間團體代表審閱，政府應依審閱意見檢討、研擬後續施政。</a:t>
            </a:r>
            <a:endParaRPr lang="en-US" altLang="zh-TW" dirty="0"/>
          </a:p>
          <a:p>
            <a:endParaRPr lang="en-US" altLang="zh-TW" dirty="0"/>
          </a:p>
          <a:p>
            <a:r>
              <a:rPr lang="zh-TW" altLang="en-US" dirty="0"/>
              <a:t>第 </a:t>
            </a:r>
            <a:r>
              <a:rPr lang="en-US" altLang="zh-TW" dirty="0"/>
              <a:t>9 </a:t>
            </a:r>
            <a:r>
              <a:rPr lang="zh-TW" altLang="en-US" dirty="0"/>
              <a:t>條 各級政府機關應依公約規定之內容，就其所主管之法規及行政措施於本法施行後一年內提出優先檢視清單，有不符公約規定者，應於本法施行後三年內完成法規之增修或廢止及行政措施之改進，並應於本法施行後五年內，完成其餘法規之制（訂）定、修正或廢止及行政措施之改進。</a:t>
            </a:r>
          </a:p>
          <a:p>
            <a:endParaRPr lang="zh-TW" altLang="en-US" dirty="0"/>
          </a:p>
        </p:txBody>
      </p:sp>
      <p:sp>
        <p:nvSpPr>
          <p:cNvPr id="4" name="投影片編號版面配置區 3">
            <a:extLst>
              <a:ext uri="{FF2B5EF4-FFF2-40B4-BE49-F238E27FC236}">
                <a16:creationId xmlns:a16="http://schemas.microsoft.com/office/drawing/2014/main" id="{BFC90E1B-89E6-4AAE-B4DD-42D7C09B48D1}"/>
              </a:ext>
            </a:extLst>
          </p:cNvPr>
          <p:cNvSpPr>
            <a:spLocks noGrp="1"/>
          </p:cNvSpPr>
          <p:nvPr>
            <p:ph type="sldNum" sz="quarter" idx="12"/>
          </p:nvPr>
        </p:nvSpPr>
        <p:spPr/>
        <p:txBody>
          <a:bodyPr/>
          <a:lstStyle/>
          <a:p>
            <a:fld id="{8FDBFFB2-86D9-4B8F-A59A-553A60B94BBE}" type="slidenum">
              <a:rPr lang="en-US" altLang="zh-TW" smtClean="0"/>
              <a:pPr/>
              <a:t>44</a:t>
            </a:fld>
            <a:endParaRPr lang="zh-TW" altLang="en-US"/>
          </a:p>
        </p:txBody>
      </p:sp>
    </p:spTree>
    <p:extLst>
      <p:ext uri="{BB962C8B-B14F-4D97-AF65-F5344CB8AC3E}">
        <p14:creationId xmlns:p14="http://schemas.microsoft.com/office/powerpoint/2010/main" val="40506673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2CC54F-F14E-4D9C-85FF-E0E76397A17A}"/>
              </a:ext>
            </a:extLst>
          </p:cNvPr>
          <p:cNvSpPr>
            <a:spLocks noGrp="1"/>
          </p:cNvSpPr>
          <p:nvPr>
            <p:ph type="title"/>
          </p:nvPr>
        </p:nvSpPr>
        <p:spPr/>
        <p:txBody>
          <a:bodyPr/>
          <a:lstStyle/>
          <a:p>
            <a:r>
              <a:rPr lang="zh-TW" altLang="en-US" dirty="0"/>
              <a:t>法規檢視之進行</a:t>
            </a:r>
          </a:p>
        </p:txBody>
      </p:sp>
      <p:sp>
        <p:nvSpPr>
          <p:cNvPr id="3" name="內容版面配置區 2">
            <a:extLst>
              <a:ext uri="{FF2B5EF4-FFF2-40B4-BE49-F238E27FC236}">
                <a16:creationId xmlns:a16="http://schemas.microsoft.com/office/drawing/2014/main" id="{4AFA7A2A-9D1F-424E-9B32-5A577ABB79F0}"/>
              </a:ext>
            </a:extLst>
          </p:cNvPr>
          <p:cNvSpPr>
            <a:spLocks noGrp="1"/>
          </p:cNvSpPr>
          <p:nvPr>
            <p:ph idx="1"/>
          </p:nvPr>
        </p:nvSpPr>
        <p:spPr/>
        <p:txBody>
          <a:bodyPr/>
          <a:lstStyle/>
          <a:p>
            <a:r>
              <a:rPr lang="zh-TW" altLang="en-US" dirty="0"/>
              <a:t>盡可能解釋國內法規定符合公約之規定。應採取客觀角度。</a:t>
            </a:r>
          </a:p>
          <a:p>
            <a:r>
              <a:rPr lang="zh-TW" altLang="en-US" dirty="0"/>
              <a:t>「需檢視」不等於「需修正」。</a:t>
            </a:r>
            <a:endParaRPr lang="en-US" altLang="zh-TW" dirty="0"/>
          </a:p>
          <a:p>
            <a:r>
              <a:rPr lang="zh-TW" altLang="en-US" dirty="0"/>
              <a:t>進行步驟</a:t>
            </a:r>
            <a:endParaRPr lang="en-US" altLang="zh-TW" dirty="0"/>
          </a:p>
          <a:p>
            <a:r>
              <a:rPr lang="en-US" altLang="zh-TW" dirty="0"/>
              <a:t>1.</a:t>
            </a:r>
            <a:r>
              <a:rPr lang="zh-TW" altLang="en-US" dirty="0"/>
              <a:t>閱讀公約全文並思考哪些條文與業務相關。</a:t>
            </a:r>
            <a:endParaRPr lang="en-US" altLang="zh-TW" dirty="0"/>
          </a:p>
          <a:p>
            <a:r>
              <a:rPr lang="en-US" altLang="zh-TW" dirty="0"/>
              <a:t>2.</a:t>
            </a:r>
            <a:r>
              <a:rPr lang="zh-TW" altLang="en-US" dirty="0"/>
              <a:t>初步瞭解公約基本原則及相關條文規範內容。</a:t>
            </a:r>
            <a:endParaRPr lang="en-US" altLang="zh-TW" dirty="0"/>
          </a:p>
          <a:p>
            <a:r>
              <a:rPr lang="en-US" altLang="zh-TW" dirty="0"/>
              <a:t>3.</a:t>
            </a:r>
            <a:r>
              <a:rPr lang="zh-TW" altLang="en-US" dirty="0"/>
              <a:t>（關鍵字）查詢相關法規。</a:t>
            </a:r>
            <a:endParaRPr lang="en-US" altLang="zh-TW" dirty="0"/>
          </a:p>
          <a:p>
            <a:r>
              <a:rPr lang="en-US" altLang="zh-TW" dirty="0"/>
              <a:t>4.</a:t>
            </a:r>
            <a:r>
              <a:rPr lang="zh-TW" altLang="en-US" dirty="0"/>
              <a:t>對照相關條文內容檢討是否需要修正及如何修正。</a:t>
            </a:r>
          </a:p>
        </p:txBody>
      </p:sp>
      <p:sp>
        <p:nvSpPr>
          <p:cNvPr id="4" name="投影片編號版面配置區 3">
            <a:extLst>
              <a:ext uri="{FF2B5EF4-FFF2-40B4-BE49-F238E27FC236}">
                <a16:creationId xmlns:a16="http://schemas.microsoft.com/office/drawing/2014/main" id="{43AF1AF3-EA99-4244-B968-581FAD896FAE}"/>
              </a:ext>
            </a:extLst>
          </p:cNvPr>
          <p:cNvSpPr>
            <a:spLocks noGrp="1"/>
          </p:cNvSpPr>
          <p:nvPr>
            <p:ph type="sldNum" sz="quarter" idx="12"/>
          </p:nvPr>
        </p:nvSpPr>
        <p:spPr/>
        <p:txBody>
          <a:bodyPr/>
          <a:lstStyle/>
          <a:p>
            <a:fld id="{8FDBFFB2-86D9-4B8F-A59A-553A60B94BBE}" type="slidenum">
              <a:rPr lang="en-US" altLang="zh-TW" smtClean="0"/>
              <a:pPr/>
              <a:t>45</a:t>
            </a:fld>
            <a:endParaRPr lang="zh-TW" altLang="en-US"/>
          </a:p>
        </p:txBody>
      </p:sp>
    </p:spTree>
    <p:extLst>
      <p:ext uri="{BB962C8B-B14F-4D97-AF65-F5344CB8AC3E}">
        <p14:creationId xmlns:p14="http://schemas.microsoft.com/office/powerpoint/2010/main" val="37150140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機構內的規定</a:t>
            </a:r>
          </a:p>
        </p:txBody>
      </p:sp>
      <p:sp>
        <p:nvSpPr>
          <p:cNvPr id="3" name="內容版面配置區 2"/>
          <p:cNvSpPr>
            <a:spLocks noGrp="1"/>
          </p:cNvSpPr>
          <p:nvPr>
            <p:ph idx="1"/>
          </p:nvPr>
        </p:nvSpPr>
        <p:spPr/>
        <p:txBody>
          <a:bodyPr/>
          <a:lstStyle/>
          <a:p>
            <a:r>
              <a:rPr lang="zh-TW" altLang="en-US" dirty="0"/>
              <a:t>如：</a:t>
            </a:r>
            <a:endParaRPr lang="en-US" altLang="zh-TW" dirty="0"/>
          </a:p>
          <a:p>
            <a:pPr>
              <a:buNone/>
            </a:pPr>
            <a:r>
              <a:rPr lang="en-US" altLang="zh-TW" dirty="0"/>
              <a:t>1.</a:t>
            </a:r>
            <a:r>
              <a:rPr lang="zh-TW" altLang="en-US" dirty="0"/>
              <a:t>零用金使用辦法</a:t>
            </a:r>
            <a:endParaRPr lang="en-US" altLang="zh-TW" dirty="0"/>
          </a:p>
          <a:p>
            <a:pPr>
              <a:buNone/>
            </a:pPr>
            <a:r>
              <a:rPr lang="en-US" altLang="zh-TW" dirty="0"/>
              <a:t>2.</a:t>
            </a:r>
            <a:r>
              <a:rPr lang="zh-TW" altLang="en-US" dirty="0"/>
              <a:t>電腦教室使用辦法</a:t>
            </a:r>
            <a:endParaRPr lang="en-US" altLang="zh-TW" dirty="0"/>
          </a:p>
          <a:p>
            <a:pPr>
              <a:buNone/>
            </a:pPr>
            <a:r>
              <a:rPr lang="en-US" altLang="zh-TW" dirty="0"/>
              <a:t>3.</a:t>
            </a:r>
            <a:r>
              <a:rPr lang="zh-TW" altLang="en-US" dirty="0"/>
              <a:t>危機事件處理流程</a:t>
            </a:r>
          </a:p>
        </p:txBody>
      </p:sp>
      <p:sp>
        <p:nvSpPr>
          <p:cNvPr id="4" name="投影片編號版面配置區 3"/>
          <p:cNvSpPr>
            <a:spLocks noGrp="1"/>
          </p:cNvSpPr>
          <p:nvPr>
            <p:ph type="sldNum" sz="quarter" idx="12"/>
          </p:nvPr>
        </p:nvSpPr>
        <p:spPr/>
        <p:txBody>
          <a:bodyPr/>
          <a:lstStyle/>
          <a:p>
            <a:fld id="{8FDBFFB2-86D9-4B8F-A59A-553A60B94BBE}" type="slidenum">
              <a:rPr lang="en-US" altLang="zh-TW" smtClean="0"/>
              <a:pPr/>
              <a:t>46</a:t>
            </a:fld>
            <a:endParaRPr lang="zh-TW"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9DE87A-CA87-403F-8B53-BE314A6D8261}"/>
              </a:ext>
            </a:extLst>
          </p:cNvPr>
          <p:cNvSpPr>
            <a:spLocks noGrp="1"/>
          </p:cNvSpPr>
          <p:nvPr>
            <p:ph type="title"/>
          </p:nvPr>
        </p:nvSpPr>
        <p:spPr/>
        <p:txBody>
          <a:bodyPr/>
          <a:lstStyle/>
          <a:p>
            <a:r>
              <a:rPr lang="zh-TW" altLang="en-US" dirty="0"/>
              <a:t>兒童各項權利相互之間息息相關。</a:t>
            </a:r>
          </a:p>
        </p:txBody>
      </p:sp>
      <p:sp>
        <p:nvSpPr>
          <p:cNvPr id="3" name="內容版面配置區 2">
            <a:extLst>
              <a:ext uri="{FF2B5EF4-FFF2-40B4-BE49-F238E27FC236}">
                <a16:creationId xmlns:a16="http://schemas.microsoft.com/office/drawing/2014/main" id="{2918AC49-0D9A-43CC-9D68-59A5ABF410D5}"/>
              </a:ext>
            </a:extLst>
          </p:cNvPr>
          <p:cNvSpPr>
            <a:spLocks noGrp="1"/>
          </p:cNvSpPr>
          <p:nvPr>
            <p:ph idx="1"/>
          </p:nvPr>
        </p:nvSpPr>
        <p:spPr/>
        <p:txBody>
          <a:bodyPr/>
          <a:lstStyle/>
          <a:p>
            <a:r>
              <a:rPr lang="zh-TW" altLang="en-US" dirty="0"/>
              <a:t>國家義務範圍除消極地避免對兒童權利的侵犯，更應積極地促進權利的落實。</a:t>
            </a:r>
          </a:p>
          <a:p>
            <a:r>
              <a:rPr lang="en-US" altLang="zh-TW" dirty="0"/>
              <a:t>《</a:t>
            </a:r>
            <a:r>
              <a:rPr lang="zh-TW" altLang="en-US" dirty="0"/>
              <a:t>兒童權利公約施行法</a:t>
            </a:r>
            <a:r>
              <a:rPr lang="en-US" altLang="zh-TW" dirty="0"/>
              <a:t>》</a:t>
            </a:r>
            <a:r>
              <a:rPr lang="zh-TW" altLang="en-US" dirty="0"/>
              <a:t>的通過僅是我國實踐公約權利的第一步。</a:t>
            </a:r>
          </a:p>
        </p:txBody>
      </p:sp>
      <p:sp>
        <p:nvSpPr>
          <p:cNvPr id="4" name="投影片編號版面配置區 3">
            <a:extLst>
              <a:ext uri="{FF2B5EF4-FFF2-40B4-BE49-F238E27FC236}">
                <a16:creationId xmlns:a16="http://schemas.microsoft.com/office/drawing/2014/main" id="{87046D7F-5A86-45F1-9436-E613CC803533}"/>
              </a:ext>
            </a:extLst>
          </p:cNvPr>
          <p:cNvSpPr>
            <a:spLocks noGrp="1"/>
          </p:cNvSpPr>
          <p:nvPr>
            <p:ph type="sldNum" sz="quarter" idx="12"/>
          </p:nvPr>
        </p:nvSpPr>
        <p:spPr/>
        <p:txBody>
          <a:bodyPr/>
          <a:lstStyle/>
          <a:p>
            <a:fld id="{8FDBFFB2-86D9-4B8F-A59A-553A60B94BBE}" type="slidenum">
              <a:rPr lang="en-US" altLang="zh-TW" smtClean="0"/>
              <a:pPr/>
              <a:t>47</a:t>
            </a:fld>
            <a:endParaRPr lang="zh-TW" altLang="en-US"/>
          </a:p>
        </p:txBody>
      </p:sp>
    </p:spTree>
    <p:extLst>
      <p:ext uri="{BB962C8B-B14F-4D97-AF65-F5344CB8AC3E}">
        <p14:creationId xmlns:p14="http://schemas.microsoft.com/office/powerpoint/2010/main" val="23070963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8FDBFFB2-86D9-4B8F-A59A-553A60B94BBE}" type="slidenum">
              <a:rPr lang="en-US" altLang="zh-TW" smtClean="0"/>
              <a:pPr/>
              <a:t>48</a:t>
            </a:fld>
            <a:endParaRPr lang="zh-TW" altLang="en-US"/>
          </a:p>
        </p:txBody>
      </p:sp>
      <p:sp>
        <p:nvSpPr>
          <p:cNvPr id="3" name="矩形 2"/>
          <p:cNvSpPr/>
          <p:nvPr/>
        </p:nvSpPr>
        <p:spPr>
          <a:xfrm>
            <a:off x="316192" y="2354938"/>
            <a:ext cx="11264622" cy="1569660"/>
          </a:xfrm>
          <a:prstGeom prst="rect">
            <a:avLst/>
          </a:prstGeom>
          <a:noFill/>
        </p:spPr>
        <p:txBody>
          <a:bodyPr wrap="none" lIns="91440" tIns="45720" rIns="91440" bIns="45720">
            <a:spAutoFit/>
          </a:bodyPr>
          <a:lstStyle/>
          <a:p>
            <a:pPr algn="ctr"/>
            <a:r>
              <a:rPr lang="zh-TW" altLang="en-US" sz="9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感謝聆聽、歡迎提問</a:t>
            </a:r>
          </a:p>
        </p:txBody>
      </p:sp>
    </p:spTree>
    <p:extLst>
      <p:ext uri="{BB962C8B-B14F-4D97-AF65-F5344CB8AC3E}">
        <p14:creationId xmlns:p14="http://schemas.microsoft.com/office/powerpoint/2010/main" val="2968204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2050" name="Picture 2" descr="「擦鞋童」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843415"/>
          </a:xfrm>
          <a:prstGeom prst="rect">
            <a:avLst/>
          </a:prstGeom>
          <a:noFill/>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p:txBody>
          <a:bodyPr/>
          <a:lstStyle/>
          <a:p>
            <a:fld id="{8FDBFFB2-86D9-4B8F-A59A-553A60B94BBE}" type="slidenum">
              <a:rPr lang="en-US" altLang="zh-TW" smtClean="0"/>
              <a:pPr/>
              <a:t>5</a:t>
            </a:fld>
            <a:endParaRPr lang="zh-TW" altLang="en-US"/>
          </a:p>
        </p:txBody>
      </p:sp>
    </p:spTree>
    <p:extLst>
      <p:ext uri="{BB962C8B-B14F-4D97-AF65-F5344CB8AC3E}">
        <p14:creationId xmlns:p14="http://schemas.microsoft.com/office/powerpoint/2010/main" val="2065222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3074" name="Picture 2" descr="「賣報童」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p:txBody>
          <a:bodyPr/>
          <a:lstStyle/>
          <a:p>
            <a:fld id="{8FDBFFB2-86D9-4B8F-A59A-553A60B94BBE}" type="slidenum">
              <a:rPr lang="en-US" altLang="zh-TW" smtClean="0"/>
              <a:pPr/>
              <a:t>6</a:t>
            </a:fld>
            <a:endParaRPr lang="zh-TW" altLang="en-US"/>
          </a:p>
        </p:txBody>
      </p:sp>
    </p:spTree>
    <p:extLst>
      <p:ext uri="{BB962C8B-B14F-4D97-AF65-F5344CB8AC3E}">
        <p14:creationId xmlns:p14="http://schemas.microsoft.com/office/powerpoint/2010/main" val="2084280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賣報童」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44068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5870961" y="1198355"/>
            <a:ext cx="5802594" cy="2585323"/>
          </a:xfrm>
          <a:prstGeom prst="rect">
            <a:avLst/>
          </a:prstGeom>
          <a:noFill/>
        </p:spPr>
        <p:txBody>
          <a:bodyPr wrap="square" lIns="91440" tIns="45720" rIns="91440" bIns="45720">
            <a:spAutoFit/>
          </a:bodyPr>
          <a:lstStyle/>
          <a:p>
            <a:pPr algn="ctr"/>
            <a:r>
              <a:rPr lang="zh-TW" alt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左邊照片為抗戰時期照片，距今不到</a:t>
            </a:r>
            <a:r>
              <a:rPr lang="en-US" altLang="zh-TW"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100</a:t>
            </a:r>
            <a:r>
              <a:rPr lang="zh-TW" alt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年歷史</a:t>
            </a:r>
          </a:p>
        </p:txBody>
      </p:sp>
      <p:sp>
        <p:nvSpPr>
          <p:cNvPr id="2" name="投影片編號版面配置區 1"/>
          <p:cNvSpPr>
            <a:spLocks noGrp="1"/>
          </p:cNvSpPr>
          <p:nvPr>
            <p:ph type="sldNum" sz="quarter" idx="12"/>
          </p:nvPr>
        </p:nvSpPr>
        <p:spPr/>
        <p:txBody>
          <a:bodyPr/>
          <a:lstStyle/>
          <a:p>
            <a:fld id="{8FDBFFB2-86D9-4B8F-A59A-553A60B94BBE}" type="slidenum">
              <a:rPr lang="en-US" altLang="zh-TW" smtClean="0"/>
              <a:pPr/>
              <a:t>7</a:t>
            </a:fld>
            <a:endParaRPr lang="zh-TW" altLang="en-US"/>
          </a:p>
        </p:txBody>
      </p:sp>
    </p:spTree>
    <p:extLst>
      <p:ext uri="{BB962C8B-B14F-4D97-AF65-F5344CB8AC3E}">
        <p14:creationId xmlns:p14="http://schemas.microsoft.com/office/powerpoint/2010/main" val="1374640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26AA4B-4A74-42F2-8A73-720691EE2016}"/>
              </a:ext>
            </a:extLst>
          </p:cNvPr>
          <p:cNvSpPr>
            <a:spLocks noGrp="1"/>
          </p:cNvSpPr>
          <p:nvPr>
            <p:ph type="title"/>
          </p:nvPr>
        </p:nvSpPr>
        <p:spPr/>
        <p:txBody>
          <a:bodyPr/>
          <a:lstStyle/>
          <a:p>
            <a:r>
              <a:rPr lang="zh-TW" altLang="en-US" dirty="0"/>
              <a:t>兒童權利的概念</a:t>
            </a:r>
          </a:p>
        </p:txBody>
      </p:sp>
      <p:sp>
        <p:nvSpPr>
          <p:cNvPr id="3" name="內容版面配置區 2">
            <a:extLst>
              <a:ext uri="{FF2B5EF4-FFF2-40B4-BE49-F238E27FC236}">
                <a16:creationId xmlns:a16="http://schemas.microsoft.com/office/drawing/2014/main" id="{1CA605DE-A6E8-4198-B17E-15D01407F5E3}"/>
              </a:ext>
            </a:extLst>
          </p:cNvPr>
          <p:cNvSpPr>
            <a:spLocks noGrp="1"/>
          </p:cNvSpPr>
          <p:nvPr>
            <p:ph idx="1"/>
          </p:nvPr>
        </p:nvSpPr>
        <p:spPr/>
        <p:txBody>
          <a:bodyPr>
            <a:normAutofit/>
          </a:bodyPr>
          <a:lstStyle/>
          <a:p>
            <a:r>
              <a:rPr lang="zh-TW" altLang="en-US" sz="3600" dirty="0"/>
              <a:t>兒童權利的概念，最早 始於</a:t>
            </a:r>
            <a:r>
              <a:rPr lang="en-US" altLang="zh-TW" sz="3600" dirty="0"/>
              <a:t>1920</a:t>
            </a:r>
            <a:r>
              <a:rPr lang="zh-TW" altLang="en-US" sz="3600" dirty="0"/>
              <a:t>年代。 </a:t>
            </a:r>
            <a:r>
              <a:rPr lang="en-US" altLang="zh-TW" sz="3600" dirty="0"/>
              <a:t>1923</a:t>
            </a:r>
            <a:r>
              <a:rPr lang="zh-TW" altLang="en-US" sz="3600" dirty="0"/>
              <a:t>年，拯救兒童組織 </a:t>
            </a:r>
            <a:r>
              <a:rPr lang="en-US" altLang="zh-TW" sz="3600" dirty="0"/>
              <a:t>(Save the Children)</a:t>
            </a:r>
            <a:r>
              <a:rPr lang="zh-TW" altLang="en-US" sz="3600" dirty="0"/>
              <a:t>發 起人賈柏</a:t>
            </a:r>
            <a:r>
              <a:rPr lang="en-US" altLang="zh-TW" sz="3600" dirty="0"/>
              <a:t>(</a:t>
            </a:r>
            <a:r>
              <a:rPr lang="en-US" altLang="zh-TW" sz="3600" dirty="0" err="1"/>
              <a:t>Eglantyne</a:t>
            </a:r>
            <a:r>
              <a:rPr lang="en-US" altLang="zh-TW" sz="3600" dirty="0"/>
              <a:t> </a:t>
            </a:r>
            <a:r>
              <a:rPr lang="en-US" altLang="zh-TW" sz="3600" dirty="0" err="1"/>
              <a:t>Jebb</a:t>
            </a:r>
            <a:r>
              <a:rPr lang="en-US" altLang="zh-TW" sz="3600" dirty="0"/>
              <a:t>)</a:t>
            </a:r>
            <a:r>
              <a:rPr lang="zh-TW" altLang="en-US" sz="3600" dirty="0"/>
              <a:t>起草</a:t>
            </a:r>
            <a:r>
              <a:rPr lang="en-US" altLang="zh-TW" sz="3600" dirty="0"/>
              <a:t>《</a:t>
            </a:r>
            <a:r>
              <a:rPr lang="zh-TW" altLang="en-US" sz="3600" dirty="0"/>
              <a:t>兒童權利宣言</a:t>
            </a:r>
            <a:r>
              <a:rPr lang="en-US" altLang="zh-TW" sz="3600" dirty="0"/>
              <a:t>》</a:t>
            </a:r>
            <a:r>
              <a:rPr lang="zh-TW" altLang="en-US" sz="3600" dirty="0"/>
              <a:t>，國際聯盟大會 於</a:t>
            </a:r>
            <a:r>
              <a:rPr lang="en-US" altLang="zh-TW" sz="3600" dirty="0"/>
              <a:t>1924</a:t>
            </a:r>
            <a:r>
              <a:rPr lang="zh-TW" altLang="en-US" sz="3600" dirty="0"/>
              <a:t>通過該項宣言。</a:t>
            </a:r>
          </a:p>
        </p:txBody>
      </p:sp>
      <p:sp>
        <p:nvSpPr>
          <p:cNvPr id="4" name="投影片編號版面配置區 3">
            <a:extLst>
              <a:ext uri="{FF2B5EF4-FFF2-40B4-BE49-F238E27FC236}">
                <a16:creationId xmlns:a16="http://schemas.microsoft.com/office/drawing/2014/main" id="{F97106F6-6435-443B-81A2-5B9BFD0B1239}"/>
              </a:ext>
            </a:extLst>
          </p:cNvPr>
          <p:cNvSpPr>
            <a:spLocks noGrp="1"/>
          </p:cNvSpPr>
          <p:nvPr>
            <p:ph type="sldNum" sz="quarter" idx="12"/>
          </p:nvPr>
        </p:nvSpPr>
        <p:spPr/>
        <p:txBody>
          <a:bodyPr/>
          <a:lstStyle/>
          <a:p>
            <a:fld id="{8FDBFFB2-86D9-4B8F-A59A-553A60B94BBE}" type="slidenum">
              <a:rPr lang="en-US" altLang="zh-TW" smtClean="0"/>
              <a:pPr/>
              <a:t>8</a:t>
            </a:fld>
            <a:endParaRPr lang="zh-TW" altLang="en-US"/>
          </a:p>
        </p:txBody>
      </p:sp>
    </p:spTree>
    <p:extLst>
      <p:ext uri="{BB962C8B-B14F-4D97-AF65-F5344CB8AC3E}">
        <p14:creationId xmlns:p14="http://schemas.microsoft.com/office/powerpoint/2010/main" val="3464036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F0D7C95-CAC7-4BDE-84EB-A86270123FF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AC23583-0B54-4526-927C-B9224538C4FD}"/>
              </a:ext>
            </a:extLst>
          </p:cNvPr>
          <p:cNvSpPr>
            <a:spLocks noGrp="1"/>
          </p:cNvSpPr>
          <p:nvPr>
            <p:ph idx="1"/>
          </p:nvPr>
        </p:nvSpPr>
        <p:spPr/>
        <p:txBody>
          <a:bodyPr/>
          <a:lstStyle/>
          <a:p>
            <a:r>
              <a:rPr lang="en-US" altLang="zh-TW" sz="3200" dirty="0"/>
              <a:t>1959</a:t>
            </a:r>
            <a:r>
              <a:rPr lang="zh-TW" altLang="en-US" sz="3200" dirty="0"/>
              <a:t>年</a:t>
            </a:r>
            <a:r>
              <a:rPr lang="en-US" altLang="zh-TW" sz="3200" dirty="0"/>
              <a:t>11</a:t>
            </a:r>
            <a:r>
              <a:rPr lang="zh-TW" altLang="en-US" sz="3200" dirty="0"/>
              <a:t>月</a:t>
            </a:r>
            <a:r>
              <a:rPr lang="en-US" altLang="zh-TW" sz="3200" dirty="0"/>
              <a:t>20</a:t>
            </a:r>
            <a:r>
              <a:rPr lang="zh-TW" altLang="en-US" sz="3200" dirty="0"/>
              <a:t>日，聯合國大會第</a:t>
            </a:r>
            <a:r>
              <a:rPr lang="en-US" altLang="zh-TW" sz="3200" dirty="0"/>
              <a:t>1386</a:t>
            </a:r>
            <a:r>
              <a:rPr lang="zh-TW" altLang="en-US" sz="3200" dirty="0"/>
              <a:t>號決議 通過兒童權利宣言</a:t>
            </a:r>
            <a:r>
              <a:rPr lang="en-US" altLang="zh-TW" sz="3200" dirty="0"/>
              <a:t>(Declaration of the Rights of the Child) </a:t>
            </a:r>
            <a:r>
              <a:rPr lang="zh-TW" altLang="en-US" sz="3200" dirty="0"/>
              <a:t>，樹立十大原則。聯合國同時宣布，</a:t>
            </a:r>
            <a:r>
              <a:rPr lang="en-US" altLang="zh-TW" sz="3200" dirty="0"/>
              <a:t>11</a:t>
            </a:r>
            <a:r>
              <a:rPr lang="zh-TW" altLang="en-US" sz="3200" dirty="0"/>
              <a:t>月</a:t>
            </a:r>
            <a:r>
              <a:rPr lang="en-US" altLang="zh-TW" sz="3200" dirty="0"/>
              <a:t>20</a:t>
            </a:r>
            <a:r>
              <a:rPr lang="zh-TW" altLang="en-US" sz="3200" dirty="0"/>
              <a:t>日為世界兒童日</a:t>
            </a:r>
            <a:r>
              <a:rPr lang="en-US" altLang="zh-TW" sz="3200" dirty="0"/>
              <a:t>(Universal Children’s Day)</a:t>
            </a:r>
            <a:r>
              <a:rPr lang="zh-TW" altLang="en-US" sz="3200" dirty="0"/>
              <a:t>。  </a:t>
            </a:r>
            <a:r>
              <a:rPr lang="en-US" altLang="zh-TW" sz="3200" dirty="0"/>
              <a:t>1978</a:t>
            </a:r>
            <a:r>
              <a:rPr lang="zh-TW" altLang="en-US" sz="3200" dirty="0"/>
              <a:t>年，波蘭於聯合國大會提案，表示希望在</a:t>
            </a:r>
            <a:r>
              <a:rPr lang="en-US" altLang="zh-TW" sz="3200" dirty="0"/>
              <a:t>1979</a:t>
            </a:r>
            <a:r>
              <a:rPr lang="zh-TW" altLang="en-US" sz="3200" dirty="0"/>
              <a:t>年</a:t>
            </a:r>
            <a:r>
              <a:rPr lang="en-US" altLang="zh-TW" sz="3200" dirty="0"/>
              <a:t>11</a:t>
            </a:r>
            <a:r>
              <a:rPr lang="zh-TW" altLang="en-US" sz="3200" dirty="0"/>
              <a:t>月</a:t>
            </a:r>
            <a:r>
              <a:rPr lang="en-US" altLang="zh-TW" sz="3200" dirty="0"/>
              <a:t>20</a:t>
            </a:r>
            <a:r>
              <a:rPr lang="zh-TW" altLang="en-US" sz="3200" dirty="0"/>
              <a:t>日，即世界兒童日</a:t>
            </a:r>
            <a:r>
              <a:rPr lang="en-US" altLang="zh-TW" sz="3200" dirty="0"/>
              <a:t>20</a:t>
            </a:r>
            <a:r>
              <a:rPr lang="zh-TW" altLang="en-US" sz="3200" dirty="0"/>
              <a:t>週年時，通過一象徵性的兒童權利公約，宣示聯合國 對兒童權利的重視。長達</a:t>
            </a:r>
            <a:r>
              <a:rPr lang="en-US" altLang="zh-TW" sz="3200" dirty="0"/>
              <a:t>10</a:t>
            </a:r>
            <a:r>
              <a:rPr lang="zh-TW" altLang="en-US" sz="3200" dirty="0"/>
              <a:t>年的公約草擬過程，於焉展開</a:t>
            </a:r>
            <a:r>
              <a:rPr lang="zh-TW" altLang="en-US" dirty="0"/>
              <a:t>。</a:t>
            </a:r>
          </a:p>
        </p:txBody>
      </p:sp>
      <p:sp>
        <p:nvSpPr>
          <p:cNvPr id="4" name="投影片編號版面配置區 3">
            <a:extLst>
              <a:ext uri="{FF2B5EF4-FFF2-40B4-BE49-F238E27FC236}">
                <a16:creationId xmlns:a16="http://schemas.microsoft.com/office/drawing/2014/main" id="{E6471C6D-355B-4FB9-BDD5-BAB185424E5A}"/>
              </a:ext>
            </a:extLst>
          </p:cNvPr>
          <p:cNvSpPr>
            <a:spLocks noGrp="1"/>
          </p:cNvSpPr>
          <p:nvPr>
            <p:ph type="sldNum" sz="quarter" idx="12"/>
          </p:nvPr>
        </p:nvSpPr>
        <p:spPr/>
        <p:txBody>
          <a:bodyPr/>
          <a:lstStyle/>
          <a:p>
            <a:fld id="{8FDBFFB2-86D9-4B8F-A59A-553A60B94BBE}" type="slidenum">
              <a:rPr lang="en-US" altLang="zh-TW" smtClean="0"/>
              <a:pPr/>
              <a:t>9</a:t>
            </a:fld>
            <a:endParaRPr lang="zh-TW" altLang="en-US"/>
          </a:p>
        </p:txBody>
      </p:sp>
    </p:spTree>
    <p:extLst>
      <p:ext uri="{BB962C8B-B14F-4D97-AF65-F5344CB8AC3E}">
        <p14:creationId xmlns:p14="http://schemas.microsoft.com/office/powerpoint/2010/main" val="920801976"/>
      </p:ext>
    </p:extLst>
  </p:cSld>
  <p:clrMapOvr>
    <a:masterClrMapping/>
  </p:clrMapOvr>
</p:sld>
</file>

<file path=ppt/theme/theme1.xml><?xml version="1.0" encoding="utf-8"?>
<a:theme xmlns:a="http://schemas.openxmlformats.org/drawingml/2006/main" name="Children Happy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Microsoft JhengHei UI">
      <a:majorFont>
        <a:latin typeface="Microsoft JhengHei UI"/>
        <a:ea typeface="Microsoft JhengHei UI"/>
        <a:cs typeface=""/>
      </a:majorFont>
      <a:minorFont>
        <a:latin typeface="Microsoft JhengHei UI"/>
        <a:ea typeface="Microsoft JhengHei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ldrenHappy_16x9_TP103461882" id="{8C4E9620-458B-4ED1-A6E2-83A8C75A1A13}" vid="{9427B330-C6D8-40D7-B42F-CC81D7E70B63}"/>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22224F2-88E2-4E19-8BE2-5AB2030F71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兒童遊樂簡報設計 (卡通插畫，寬螢幕)</Template>
  <TotalTime>0</TotalTime>
  <Words>1586</Words>
  <Application>Microsoft Office PowerPoint</Application>
  <PresentationFormat>寬螢幕</PresentationFormat>
  <Paragraphs>177</Paragraphs>
  <Slides>48</Slides>
  <Notes>2</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48</vt:i4>
      </vt:variant>
    </vt:vector>
  </HeadingPairs>
  <TitlesOfParts>
    <vt:vector size="53" baseType="lpstr">
      <vt:lpstr>Microsoft JhengHei UI</vt:lpstr>
      <vt:lpstr>PingFang</vt:lpstr>
      <vt:lpstr>Euphemia</vt:lpstr>
      <vt:lpstr>Wingdings</vt:lpstr>
      <vt:lpstr>Children Happy 16x9</vt:lpstr>
      <vt:lpstr>兒童權利公約及其國內施行法簡介</vt:lpstr>
      <vt:lpstr>自我介紹</vt:lpstr>
      <vt:lpstr>本日課程綱要</vt:lpstr>
      <vt:lpstr>壹、兒童權利公約緣起：</vt:lpstr>
      <vt:lpstr>PowerPoint 簡報</vt:lpstr>
      <vt:lpstr>PowerPoint 簡報</vt:lpstr>
      <vt:lpstr>PowerPoint 簡報</vt:lpstr>
      <vt:lpstr>兒童權利的概念</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一體兩面</vt:lpstr>
      <vt:lpstr>PowerPoint 簡報</vt:lpstr>
      <vt:lpstr>PowerPoint 簡報</vt:lpstr>
      <vt:lpstr>無差別待遇</vt:lpstr>
      <vt:lpstr>PowerPoint 簡報</vt:lpstr>
      <vt:lpstr>兒童最佳利益原則 </vt:lpstr>
      <vt:lpstr>PowerPoint 簡報</vt:lpstr>
      <vt:lpstr>例：父母爭取子女監護權官司</vt:lpstr>
      <vt:lpstr>《兒童權利公約》 第二十條： 兒童暫時或永久喪失家庭環境．或因顧及其本身最大利益無法使其留於家庭環境時，簽約國應給予特別之保護與協助。 </vt:lpstr>
      <vt:lpstr>PowerPoint 簡報</vt:lpstr>
      <vt:lpstr>PowerPoint 簡報</vt:lpstr>
      <vt:lpstr>貳、兒童權利公約內涵－ 兒童基本權利：</vt:lpstr>
      <vt:lpstr>生存及發展權</vt:lpstr>
      <vt:lpstr>消極作為：處罰傷害、虐待、疏忽照顧</vt:lpstr>
      <vt:lpstr>積極作為：安全成長環境</vt:lpstr>
      <vt:lpstr>身份權</vt:lpstr>
      <vt:lpstr>表意權</vt:lpstr>
      <vt:lpstr>表意權的行使方式</vt:lpstr>
      <vt:lpstr>PowerPoint 簡報</vt:lpstr>
      <vt:lpstr>PowerPoint 簡報</vt:lpstr>
      <vt:lpstr>隱私權</vt:lpstr>
      <vt:lpstr>休息、休閒參與權（遊戲權）</vt:lpstr>
      <vt:lpstr>參、兒童權利公約施行法介紹及國內法規檢視及改進措施</vt:lpstr>
      <vt:lpstr>為什麼要進行法規檢視？</vt:lpstr>
      <vt:lpstr>我國兒童權利公約施行法</vt:lpstr>
      <vt:lpstr>我國兒童權利公約施行法</vt:lpstr>
      <vt:lpstr>法規檢視之進行</vt:lpstr>
      <vt:lpstr>機構內的規定</vt:lpstr>
      <vt:lpstr>兒童各項權利相互之間息息相關。</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2016-12-13T05:10:21Z</dcterms:created>
  <dcterms:modified xsi:type="dcterms:W3CDTF">2019-03-04T01:14:25Z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TC034618839991</vt:lpwstr>
  </property>
</Properties>
</file>