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1"/>
  </p:notesMasterIdLst>
  <p:sldIdLst>
    <p:sldId id="545" r:id="rId2"/>
    <p:sldId id="678" r:id="rId3"/>
    <p:sldId id="729" r:id="rId4"/>
    <p:sldId id="701" r:id="rId5"/>
    <p:sldId id="702" r:id="rId6"/>
    <p:sldId id="703" r:id="rId7"/>
    <p:sldId id="704" r:id="rId8"/>
    <p:sldId id="705" r:id="rId9"/>
    <p:sldId id="706" r:id="rId10"/>
    <p:sldId id="707" r:id="rId11"/>
    <p:sldId id="710" r:id="rId12"/>
    <p:sldId id="708" r:id="rId13"/>
    <p:sldId id="715" r:id="rId14"/>
    <p:sldId id="717" r:id="rId15"/>
    <p:sldId id="718" r:id="rId16"/>
    <p:sldId id="719" r:id="rId17"/>
    <p:sldId id="720" r:id="rId18"/>
    <p:sldId id="721" r:id="rId19"/>
    <p:sldId id="722" r:id="rId20"/>
    <p:sldId id="723" r:id="rId21"/>
    <p:sldId id="724" r:id="rId22"/>
    <p:sldId id="725" r:id="rId23"/>
    <p:sldId id="726" r:id="rId24"/>
    <p:sldId id="727" r:id="rId25"/>
    <p:sldId id="734" r:id="rId26"/>
    <p:sldId id="682" r:id="rId27"/>
    <p:sldId id="685" r:id="rId28"/>
    <p:sldId id="731" r:id="rId29"/>
    <p:sldId id="736" r:id="rId30"/>
    <p:sldId id="737" r:id="rId31"/>
    <p:sldId id="738" r:id="rId32"/>
    <p:sldId id="739" r:id="rId33"/>
    <p:sldId id="740" r:id="rId34"/>
    <p:sldId id="741" r:id="rId35"/>
    <p:sldId id="687" r:id="rId36"/>
    <p:sldId id="660" r:id="rId37"/>
    <p:sldId id="643" r:id="rId38"/>
    <p:sldId id="638" r:id="rId39"/>
    <p:sldId id="639" r:id="rId40"/>
    <p:sldId id="650" r:id="rId41"/>
    <p:sldId id="651" r:id="rId42"/>
    <p:sldId id="652" r:id="rId43"/>
    <p:sldId id="653" r:id="rId44"/>
    <p:sldId id="654" r:id="rId45"/>
    <p:sldId id="655" r:id="rId46"/>
    <p:sldId id="657" r:id="rId47"/>
    <p:sldId id="659" r:id="rId48"/>
    <p:sldId id="700" r:id="rId49"/>
    <p:sldId id="564" r:id="rId50"/>
    <p:sldId id="562" r:id="rId51"/>
    <p:sldId id="476" r:id="rId52"/>
    <p:sldId id="694" r:id="rId53"/>
    <p:sldId id="689" r:id="rId54"/>
    <p:sldId id="691" r:id="rId55"/>
    <p:sldId id="692" r:id="rId56"/>
    <p:sldId id="693" r:id="rId57"/>
    <p:sldId id="635" r:id="rId58"/>
    <p:sldId id="677" r:id="rId59"/>
    <p:sldId id="662" r:id="rId6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5F4F8-0F15-4307-A178-4F9669A162EB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23B36-BB71-44EB-B4E9-2D76103656A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763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554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>
              <a:spcBef>
                <a:spcPct val="0"/>
              </a:spcBef>
            </a:pPr>
            <a:fld id="{1E8CE6AA-4AF8-4E66-AD24-FF6F456A1A5B}" type="slidenum">
              <a:rPr lang="zh-TW" altLang="en-US" smtClean="0">
                <a:latin typeface="Arial" charset="0"/>
              </a:rPr>
              <a:pPr>
                <a:spcBef>
                  <a:spcPct val="0"/>
                </a:spcBef>
              </a:pPr>
              <a:t>59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3"/>
          <p:cNvGrpSpPr>
            <a:grpSpLocks/>
          </p:cNvGrpSpPr>
          <p:nvPr/>
        </p:nvGrpSpPr>
        <p:grpSpPr bwMode="auto">
          <a:xfrm>
            <a:off x="5076825" y="5957888"/>
            <a:ext cx="503238" cy="1800225"/>
            <a:chOff x="3470" y="572"/>
            <a:chExt cx="317" cy="1134"/>
          </a:xfrm>
        </p:grpSpPr>
        <p:sp>
          <p:nvSpPr>
            <p:cNvPr id="3266" name="Arc 194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7" name="Oval 195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8" name="Oval 196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9" name="Oval 197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0" name="Oval 198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1" name="Oval 199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2" name="Oval 200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3" name="Oval 201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4" name="Oval 202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5" name="Oval 203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" name="Group 192"/>
          <p:cNvGrpSpPr>
            <a:grpSpLocks/>
          </p:cNvGrpSpPr>
          <p:nvPr/>
        </p:nvGrpSpPr>
        <p:grpSpPr bwMode="auto">
          <a:xfrm flipH="1">
            <a:off x="179388" y="5842000"/>
            <a:ext cx="815975" cy="2030413"/>
            <a:chOff x="4377" y="300"/>
            <a:chExt cx="514" cy="1279"/>
          </a:xfrm>
        </p:grpSpPr>
        <p:sp>
          <p:nvSpPr>
            <p:cNvPr id="3245" name="Arc 173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6" name="Oval 174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7" name="Oval 175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8" name="Oval 176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49" name="Oval 177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1" name="Oval 179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2" name="Oval 180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3" name="Oval 181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4" name="Oval 18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5" name="Oval 183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6" name="Oval 184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7" name="Oval 185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8" name="Oval 186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59" name="Oval 187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63" name="Oval 191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407"/>
          <p:cNvGrpSpPr>
            <a:grpSpLocks/>
          </p:cNvGrpSpPr>
          <p:nvPr/>
        </p:nvGrpSpPr>
        <p:grpSpPr bwMode="auto">
          <a:xfrm>
            <a:off x="0" y="5849938"/>
            <a:ext cx="9144000" cy="1008062"/>
            <a:chOff x="0" y="302"/>
            <a:chExt cx="5760" cy="635"/>
          </a:xfrm>
        </p:grpSpPr>
        <p:sp>
          <p:nvSpPr>
            <p:cNvPr id="3440" name="AutoShape 368"/>
            <p:cNvSpPr>
              <a:spLocks noChangeArrowheads="1"/>
            </p:cNvSpPr>
            <p:nvPr userDrawn="1"/>
          </p:nvSpPr>
          <p:spPr bwMode="auto">
            <a:xfrm>
              <a:off x="0" y="438"/>
              <a:ext cx="340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1" name="AutoShape 369"/>
            <p:cNvSpPr>
              <a:spLocks noChangeArrowheads="1"/>
            </p:cNvSpPr>
            <p:nvPr userDrawn="1"/>
          </p:nvSpPr>
          <p:spPr bwMode="auto">
            <a:xfrm>
              <a:off x="204" y="618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2" name="AutoShape 370"/>
            <p:cNvSpPr>
              <a:spLocks noChangeArrowheads="1"/>
            </p:cNvSpPr>
            <p:nvPr userDrawn="1"/>
          </p:nvSpPr>
          <p:spPr bwMode="auto">
            <a:xfrm>
              <a:off x="431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3" name="AutoShape 371"/>
            <p:cNvSpPr>
              <a:spLocks noChangeArrowheads="1"/>
            </p:cNvSpPr>
            <p:nvPr userDrawn="1"/>
          </p:nvSpPr>
          <p:spPr bwMode="auto">
            <a:xfrm>
              <a:off x="703" y="302"/>
              <a:ext cx="272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4" name="AutoShape 372"/>
            <p:cNvSpPr>
              <a:spLocks noChangeArrowheads="1"/>
            </p:cNvSpPr>
            <p:nvPr userDrawn="1"/>
          </p:nvSpPr>
          <p:spPr bwMode="auto">
            <a:xfrm>
              <a:off x="884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5" name="AutoShape 373"/>
            <p:cNvSpPr>
              <a:spLocks noChangeArrowheads="1"/>
            </p:cNvSpPr>
            <p:nvPr userDrawn="1"/>
          </p:nvSpPr>
          <p:spPr bwMode="auto">
            <a:xfrm>
              <a:off x="1111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6" name="AutoShape 374"/>
            <p:cNvSpPr>
              <a:spLocks noChangeArrowheads="1"/>
            </p:cNvSpPr>
            <p:nvPr userDrawn="1"/>
          </p:nvSpPr>
          <p:spPr bwMode="auto">
            <a:xfrm>
              <a:off x="1202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7" name="AutoShape 375"/>
            <p:cNvSpPr>
              <a:spLocks noChangeArrowheads="1"/>
            </p:cNvSpPr>
            <p:nvPr userDrawn="1"/>
          </p:nvSpPr>
          <p:spPr bwMode="auto">
            <a:xfrm>
              <a:off x="1474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8" name="AutoShape 376"/>
            <p:cNvSpPr>
              <a:spLocks noChangeArrowheads="1"/>
            </p:cNvSpPr>
            <p:nvPr userDrawn="1"/>
          </p:nvSpPr>
          <p:spPr bwMode="auto">
            <a:xfrm>
              <a:off x="1655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49" name="AutoShape 377"/>
            <p:cNvSpPr>
              <a:spLocks noChangeArrowheads="1"/>
            </p:cNvSpPr>
            <p:nvPr userDrawn="1"/>
          </p:nvSpPr>
          <p:spPr bwMode="auto">
            <a:xfrm>
              <a:off x="1927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0" name="AutoShape 378"/>
            <p:cNvSpPr>
              <a:spLocks noChangeArrowheads="1"/>
            </p:cNvSpPr>
            <p:nvPr userDrawn="1"/>
          </p:nvSpPr>
          <p:spPr bwMode="auto">
            <a:xfrm>
              <a:off x="1791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1" name="AutoShape 379"/>
            <p:cNvSpPr>
              <a:spLocks noChangeArrowheads="1"/>
            </p:cNvSpPr>
            <p:nvPr userDrawn="1"/>
          </p:nvSpPr>
          <p:spPr bwMode="auto">
            <a:xfrm>
              <a:off x="1837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2" name="AutoShape 380"/>
            <p:cNvSpPr>
              <a:spLocks noChangeArrowheads="1"/>
            </p:cNvSpPr>
            <p:nvPr userDrawn="1"/>
          </p:nvSpPr>
          <p:spPr bwMode="auto">
            <a:xfrm>
              <a:off x="2018" y="436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3" name="AutoShape 381"/>
            <p:cNvSpPr>
              <a:spLocks noChangeArrowheads="1"/>
            </p:cNvSpPr>
            <p:nvPr userDrawn="1"/>
          </p:nvSpPr>
          <p:spPr bwMode="auto">
            <a:xfrm>
              <a:off x="2381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4" name="AutoShape 382"/>
            <p:cNvSpPr>
              <a:spLocks noChangeArrowheads="1"/>
            </p:cNvSpPr>
            <p:nvPr userDrawn="1"/>
          </p:nvSpPr>
          <p:spPr bwMode="auto">
            <a:xfrm>
              <a:off x="2653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5" name="AutoShape 383"/>
            <p:cNvSpPr>
              <a:spLocks noChangeArrowheads="1"/>
            </p:cNvSpPr>
            <p:nvPr userDrawn="1"/>
          </p:nvSpPr>
          <p:spPr bwMode="auto">
            <a:xfrm>
              <a:off x="2517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6" name="AutoShape 384"/>
            <p:cNvSpPr>
              <a:spLocks noChangeArrowheads="1"/>
            </p:cNvSpPr>
            <p:nvPr userDrawn="1"/>
          </p:nvSpPr>
          <p:spPr bwMode="auto">
            <a:xfrm>
              <a:off x="2789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7" name="AutoShape 385"/>
            <p:cNvSpPr>
              <a:spLocks noChangeArrowheads="1"/>
            </p:cNvSpPr>
            <p:nvPr userDrawn="1"/>
          </p:nvSpPr>
          <p:spPr bwMode="auto">
            <a:xfrm>
              <a:off x="2925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8" name="AutoShape 386"/>
            <p:cNvSpPr>
              <a:spLocks noChangeArrowheads="1"/>
            </p:cNvSpPr>
            <p:nvPr userDrawn="1"/>
          </p:nvSpPr>
          <p:spPr bwMode="auto">
            <a:xfrm>
              <a:off x="3378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59" name="AutoShape 387"/>
            <p:cNvSpPr>
              <a:spLocks noChangeArrowheads="1"/>
            </p:cNvSpPr>
            <p:nvPr userDrawn="1"/>
          </p:nvSpPr>
          <p:spPr bwMode="auto">
            <a:xfrm>
              <a:off x="319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0" name="AutoShape 388"/>
            <p:cNvSpPr>
              <a:spLocks noChangeArrowheads="1"/>
            </p:cNvSpPr>
            <p:nvPr userDrawn="1"/>
          </p:nvSpPr>
          <p:spPr bwMode="auto">
            <a:xfrm>
              <a:off x="3696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1" name="AutoShape 389"/>
            <p:cNvSpPr>
              <a:spLocks noChangeArrowheads="1"/>
            </p:cNvSpPr>
            <p:nvPr userDrawn="1"/>
          </p:nvSpPr>
          <p:spPr bwMode="auto">
            <a:xfrm>
              <a:off x="3560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2" name="AutoShape 390"/>
            <p:cNvSpPr>
              <a:spLocks noChangeArrowheads="1"/>
            </p:cNvSpPr>
            <p:nvPr userDrawn="1"/>
          </p:nvSpPr>
          <p:spPr bwMode="auto">
            <a:xfrm>
              <a:off x="3606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3" name="AutoShape 391"/>
            <p:cNvSpPr>
              <a:spLocks noChangeArrowheads="1"/>
            </p:cNvSpPr>
            <p:nvPr userDrawn="1"/>
          </p:nvSpPr>
          <p:spPr bwMode="auto">
            <a:xfrm>
              <a:off x="3787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4" name="AutoShape 392"/>
            <p:cNvSpPr>
              <a:spLocks noChangeArrowheads="1"/>
            </p:cNvSpPr>
            <p:nvPr userDrawn="1"/>
          </p:nvSpPr>
          <p:spPr bwMode="auto">
            <a:xfrm>
              <a:off x="4150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5" name="AutoShape 393"/>
            <p:cNvSpPr>
              <a:spLocks noChangeArrowheads="1"/>
            </p:cNvSpPr>
            <p:nvPr userDrawn="1"/>
          </p:nvSpPr>
          <p:spPr bwMode="auto">
            <a:xfrm>
              <a:off x="4422" y="574"/>
              <a:ext cx="182" cy="36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6" name="AutoShape 394"/>
            <p:cNvSpPr>
              <a:spLocks noChangeArrowheads="1"/>
            </p:cNvSpPr>
            <p:nvPr userDrawn="1"/>
          </p:nvSpPr>
          <p:spPr bwMode="auto">
            <a:xfrm>
              <a:off x="4286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0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7" name="AutoShape 395"/>
            <p:cNvSpPr>
              <a:spLocks noChangeArrowheads="1"/>
            </p:cNvSpPr>
            <p:nvPr userDrawn="1"/>
          </p:nvSpPr>
          <p:spPr bwMode="auto">
            <a:xfrm>
              <a:off x="4558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8" name="AutoShape 396"/>
            <p:cNvSpPr>
              <a:spLocks noChangeArrowheads="1"/>
            </p:cNvSpPr>
            <p:nvPr userDrawn="1"/>
          </p:nvSpPr>
          <p:spPr bwMode="auto">
            <a:xfrm>
              <a:off x="4694" y="438"/>
              <a:ext cx="36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69" name="AutoShape 397"/>
            <p:cNvSpPr>
              <a:spLocks noChangeArrowheads="1"/>
            </p:cNvSpPr>
            <p:nvPr userDrawn="1"/>
          </p:nvSpPr>
          <p:spPr bwMode="auto">
            <a:xfrm>
              <a:off x="5147" y="438"/>
              <a:ext cx="318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0" name="AutoShape 398"/>
            <p:cNvSpPr>
              <a:spLocks noChangeArrowheads="1"/>
            </p:cNvSpPr>
            <p:nvPr userDrawn="1"/>
          </p:nvSpPr>
          <p:spPr bwMode="auto">
            <a:xfrm>
              <a:off x="4967" y="619"/>
              <a:ext cx="317" cy="318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4" name="AutoShape 402"/>
            <p:cNvSpPr>
              <a:spLocks noChangeArrowheads="1"/>
            </p:cNvSpPr>
            <p:nvPr userDrawn="1"/>
          </p:nvSpPr>
          <p:spPr bwMode="auto">
            <a:xfrm>
              <a:off x="4944" y="438"/>
              <a:ext cx="409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5" name="AutoShape 403"/>
            <p:cNvSpPr>
              <a:spLocks noChangeArrowheads="1"/>
            </p:cNvSpPr>
            <p:nvPr userDrawn="1"/>
          </p:nvSpPr>
          <p:spPr bwMode="auto">
            <a:xfrm>
              <a:off x="5216" y="302"/>
              <a:ext cx="227" cy="635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6" name="AutoShape 404"/>
            <p:cNvSpPr>
              <a:spLocks noChangeArrowheads="1"/>
            </p:cNvSpPr>
            <p:nvPr userDrawn="1"/>
          </p:nvSpPr>
          <p:spPr bwMode="auto">
            <a:xfrm>
              <a:off x="5397" y="620"/>
              <a:ext cx="182" cy="317"/>
            </a:xfrm>
            <a:prstGeom prst="triangle">
              <a:avLst>
                <a:gd name="adj" fmla="val 50000"/>
              </a:avLst>
            </a:prstGeom>
            <a:solidFill>
              <a:srgbClr val="008000">
                <a:alpha val="89999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7" name="AutoShape 405"/>
            <p:cNvSpPr>
              <a:spLocks noChangeArrowheads="1"/>
            </p:cNvSpPr>
            <p:nvPr userDrawn="1"/>
          </p:nvSpPr>
          <p:spPr bwMode="auto">
            <a:xfrm>
              <a:off x="5533" y="438"/>
              <a:ext cx="182" cy="499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78" name="AutoShape 406"/>
            <p:cNvSpPr>
              <a:spLocks noChangeArrowheads="1"/>
            </p:cNvSpPr>
            <p:nvPr userDrawn="1"/>
          </p:nvSpPr>
          <p:spPr bwMode="auto">
            <a:xfrm>
              <a:off x="5579" y="620"/>
              <a:ext cx="181" cy="317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5" name="Group 231"/>
          <p:cNvGrpSpPr>
            <a:grpSpLocks/>
          </p:cNvGrpSpPr>
          <p:nvPr/>
        </p:nvGrpSpPr>
        <p:grpSpPr bwMode="auto">
          <a:xfrm>
            <a:off x="971550" y="5734050"/>
            <a:ext cx="757238" cy="1885950"/>
            <a:chOff x="4377" y="300"/>
            <a:chExt cx="514" cy="1279"/>
          </a:xfrm>
        </p:grpSpPr>
        <p:sp>
          <p:nvSpPr>
            <p:cNvPr id="3304" name="Arc 232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5" name="Oval 233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6" name="Oval 234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7" name="Oval 235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8" name="Oval 236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09" name="Oval 237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0" name="Oval 238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1" name="Oval 239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2" name="Oval 240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3" name="Oval 241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4" name="Oval 242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5" name="Oval 243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6" name="Oval 244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7" name="Oval 245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18" name="Oval 246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510D2A2-1B72-4D19-8AB3-3619373F8421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CBEE331-C292-4417-A03A-2708EF3AFB3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 rot="-1259352">
            <a:off x="1620838" y="5745163"/>
            <a:ext cx="576262" cy="539750"/>
            <a:chOff x="295" y="3385"/>
            <a:chExt cx="408" cy="340"/>
          </a:xfrm>
        </p:grpSpPr>
        <p:grpSp>
          <p:nvGrpSpPr>
            <p:cNvPr id="7" name="Group 2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8" name="Group 1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082" name="Oval 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83" name="Oval 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" name="Group 1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086" name="Oval 1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087" name="Oval 1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089" name="Oval 1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091" name="Oval 1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093" name="Oval 2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96" name="Oval 24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" name="Group 26"/>
          <p:cNvGrpSpPr>
            <a:grpSpLocks/>
          </p:cNvGrpSpPr>
          <p:nvPr/>
        </p:nvGrpSpPr>
        <p:grpSpPr bwMode="auto">
          <a:xfrm rot="-3824161">
            <a:off x="8244682" y="4004469"/>
            <a:ext cx="412750" cy="414337"/>
            <a:chOff x="295" y="3385"/>
            <a:chExt cx="408" cy="340"/>
          </a:xfrm>
        </p:grpSpPr>
        <p:grpSp>
          <p:nvGrpSpPr>
            <p:cNvPr id="11" name="Group 27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2" name="Group 28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01" name="Oval 2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02" name="Oval 3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3" name="Group 31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04" name="Oval 3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05" name="Oval 3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06" name="Oval 34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09" name="Oval 37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10" name="Oval 38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 rot="-24928072">
            <a:off x="4283869" y="5734844"/>
            <a:ext cx="412750" cy="414338"/>
            <a:chOff x="295" y="3385"/>
            <a:chExt cx="408" cy="340"/>
          </a:xfrm>
        </p:grpSpPr>
        <p:grpSp>
          <p:nvGrpSpPr>
            <p:cNvPr id="15" name="Group 4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6" name="Group 41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14" name="Oval 4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15" name="Oval 4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7" name="Group 44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17" name="Oval 4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18" name="Oval 4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19" name="Oval 4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21" name="Oval 4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22" name="Oval 50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23" name="Oval 51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8" name="Group 65"/>
          <p:cNvGrpSpPr>
            <a:grpSpLocks/>
          </p:cNvGrpSpPr>
          <p:nvPr/>
        </p:nvGrpSpPr>
        <p:grpSpPr bwMode="auto">
          <a:xfrm rot="-708557">
            <a:off x="831850" y="5299075"/>
            <a:ext cx="355600" cy="396875"/>
            <a:chOff x="295" y="3385"/>
            <a:chExt cx="408" cy="340"/>
          </a:xfrm>
        </p:grpSpPr>
        <p:grpSp>
          <p:nvGrpSpPr>
            <p:cNvPr id="19" name="Group 66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20" name="Group 67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40" name="Oval 6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41" name="Oval 6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1" name="Group 70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43" name="Oval 7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44" name="Oval 7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45" name="Oval 73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46" name="Oval 74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47" name="Oval 75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48" name="Oval 76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49" name="Oval 77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2" name="Group 78"/>
          <p:cNvGrpSpPr>
            <a:grpSpLocks/>
          </p:cNvGrpSpPr>
          <p:nvPr/>
        </p:nvGrpSpPr>
        <p:grpSpPr bwMode="auto">
          <a:xfrm rot="1304332">
            <a:off x="-647700" y="1341438"/>
            <a:ext cx="647700" cy="539750"/>
            <a:chOff x="295" y="3385"/>
            <a:chExt cx="408" cy="340"/>
          </a:xfrm>
        </p:grpSpPr>
        <p:grpSp>
          <p:nvGrpSpPr>
            <p:cNvPr id="23" name="Group 79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24" name="Group 80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53" name="Oval 8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54" name="Oval 8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" name="Group 83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56" name="Oval 8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57" name="Oval 8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58" name="Oval 86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59" name="Oval 87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60" name="Oval 88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61" name="Oval 89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62" name="Oval 90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6" name="Group 91"/>
          <p:cNvGrpSpPr>
            <a:grpSpLocks/>
          </p:cNvGrpSpPr>
          <p:nvPr/>
        </p:nvGrpSpPr>
        <p:grpSpPr bwMode="auto">
          <a:xfrm>
            <a:off x="179388" y="5300663"/>
            <a:ext cx="504825" cy="466725"/>
            <a:chOff x="295" y="3385"/>
            <a:chExt cx="408" cy="340"/>
          </a:xfrm>
        </p:grpSpPr>
        <p:grpSp>
          <p:nvGrpSpPr>
            <p:cNvPr id="27" name="Group 92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28" name="Group 93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66" name="Oval 9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67" name="Oval 9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" name="Group 96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69" name="Oval 9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70" name="Oval 9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71" name="Oval 99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2" name="Oval 100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73" name="Oval 101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74" name="Oval 102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75" name="Oval 103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" name="Group 104"/>
          <p:cNvGrpSpPr>
            <a:grpSpLocks/>
          </p:cNvGrpSpPr>
          <p:nvPr/>
        </p:nvGrpSpPr>
        <p:grpSpPr bwMode="auto">
          <a:xfrm rot="-2197408">
            <a:off x="8172450" y="5157788"/>
            <a:ext cx="511175" cy="322262"/>
            <a:chOff x="295" y="3385"/>
            <a:chExt cx="408" cy="340"/>
          </a:xfrm>
        </p:grpSpPr>
        <p:grpSp>
          <p:nvGrpSpPr>
            <p:cNvPr id="31" name="Group 105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072" name="Group 106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179" name="Oval 10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80" name="Oval 10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73" name="Group 109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182" name="Oval 1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183" name="Oval 1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184" name="Oval 112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5" name="Oval 113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186" name="Oval 114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187" name="Oval 115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88" name="Oval 116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79" name="Group 133"/>
          <p:cNvGrpSpPr>
            <a:grpSpLocks/>
          </p:cNvGrpSpPr>
          <p:nvPr/>
        </p:nvGrpSpPr>
        <p:grpSpPr bwMode="auto">
          <a:xfrm>
            <a:off x="6156325" y="5734050"/>
            <a:ext cx="576263" cy="466725"/>
            <a:chOff x="295" y="3385"/>
            <a:chExt cx="408" cy="340"/>
          </a:xfrm>
        </p:grpSpPr>
        <p:grpSp>
          <p:nvGrpSpPr>
            <p:cNvPr id="3080" name="Group 134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081" name="Group 135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208" name="Oval 13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09" name="Oval 13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84" name="Group 138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211" name="Oval 13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212" name="Oval 14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213" name="Oval 141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14" name="Oval 142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215" name="Oval 143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216" name="Oval 144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17" name="Oval 145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85" name="Group 190"/>
          <p:cNvGrpSpPr>
            <a:grpSpLocks/>
          </p:cNvGrpSpPr>
          <p:nvPr/>
        </p:nvGrpSpPr>
        <p:grpSpPr bwMode="auto">
          <a:xfrm rot="1401958">
            <a:off x="6372225" y="5957888"/>
            <a:ext cx="503238" cy="1800225"/>
            <a:chOff x="3470" y="572"/>
            <a:chExt cx="317" cy="1134"/>
          </a:xfrm>
        </p:grpSpPr>
        <p:sp>
          <p:nvSpPr>
            <p:cNvPr id="3226" name="Arc 154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27" name="Oval 155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28" name="Oval 156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29" name="Oval 157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2" name="Oval 160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3" name="Oval 161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4" name="Oval 162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6" name="Oval 164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8" name="Oval 166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39" name="Oval 167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88" name="Group 204"/>
          <p:cNvGrpSpPr>
            <a:grpSpLocks/>
          </p:cNvGrpSpPr>
          <p:nvPr/>
        </p:nvGrpSpPr>
        <p:grpSpPr bwMode="auto">
          <a:xfrm flipH="1">
            <a:off x="1692275" y="6453188"/>
            <a:ext cx="503238" cy="1800225"/>
            <a:chOff x="3470" y="572"/>
            <a:chExt cx="317" cy="1134"/>
          </a:xfrm>
        </p:grpSpPr>
        <p:sp>
          <p:nvSpPr>
            <p:cNvPr id="3277" name="Arc 205"/>
            <p:cNvSpPr>
              <a:spLocks/>
            </p:cNvSpPr>
            <p:nvPr userDrawn="1"/>
          </p:nvSpPr>
          <p:spPr bwMode="auto">
            <a:xfrm>
              <a:off x="3507" y="698"/>
              <a:ext cx="280" cy="100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6421"/>
                <a:gd name="T1" fmla="*/ 0 h 21600"/>
                <a:gd name="T2" fmla="*/ 16421 w 16421"/>
                <a:gd name="T3" fmla="*/ 7568 h 21600"/>
                <a:gd name="T4" fmla="*/ 0 w 1642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21" h="21600" fill="none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</a:path>
                <a:path w="16421" h="21600" stroke="0" extrusionOk="0">
                  <a:moveTo>
                    <a:pt x="-1" y="0"/>
                  </a:moveTo>
                  <a:cubicBezTo>
                    <a:pt x="6317" y="0"/>
                    <a:pt x="12317" y="2765"/>
                    <a:pt x="16421" y="75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8" name="Oval 206"/>
            <p:cNvSpPr>
              <a:spLocks noChangeArrowheads="1"/>
            </p:cNvSpPr>
            <p:nvPr userDrawn="1"/>
          </p:nvSpPr>
          <p:spPr bwMode="auto">
            <a:xfrm rot="18084287">
              <a:off x="3536" y="785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79" name="Oval 207"/>
            <p:cNvSpPr>
              <a:spLocks noChangeArrowheads="1"/>
            </p:cNvSpPr>
            <p:nvPr userDrawn="1"/>
          </p:nvSpPr>
          <p:spPr bwMode="auto">
            <a:xfrm rot="19984321">
              <a:off x="3470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0" name="Oval 208"/>
            <p:cNvSpPr>
              <a:spLocks noChangeArrowheads="1"/>
            </p:cNvSpPr>
            <p:nvPr userDrawn="1"/>
          </p:nvSpPr>
          <p:spPr bwMode="auto">
            <a:xfrm rot="6199228">
              <a:off x="3536" y="617"/>
              <a:ext cx="126" cy="36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1" name="Oval 209"/>
            <p:cNvSpPr>
              <a:spLocks noChangeArrowheads="1"/>
            </p:cNvSpPr>
            <p:nvPr userDrawn="1"/>
          </p:nvSpPr>
          <p:spPr bwMode="auto">
            <a:xfrm>
              <a:off x="3654" y="740"/>
              <a:ext cx="111" cy="41"/>
            </a:xfrm>
            <a:prstGeom prst="ellipse">
              <a:avLst/>
            </a:prstGeom>
            <a:solidFill>
              <a:srgbClr val="808000">
                <a:alpha val="8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2" name="Oval 210"/>
            <p:cNvSpPr>
              <a:spLocks noChangeArrowheads="1"/>
            </p:cNvSpPr>
            <p:nvPr userDrawn="1"/>
          </p:nvSpPr>
          <p:spPr bwMode="auto">
            <a:xfrm>
              <a:off x="3470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3" name="Oval 211"/>
            <p:cNvSpPr>
              <a:spLocks noChangeArrowheads="1"/>
            </p:cNvSpPr>
            <p:nvPr userDrawn="1"/>
          </p:nvSpPr>
          <p:spPr bwMode="auto">
            <a:xfrm rot="17473231">
              <a:off x="3499" y="742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4" name="Oval 212"/>
            <p:cNvSpPr>
              <a:spLocks noChangeArrowheads="1"/>
            </p:cNvSpPr>
            <p:nvPr userDrawn="1"/>
          </p:nvSpPr>
          <p:spPr bwMode="auto">
            <a:xfrm rot="-2624767">
              <a:off x="3581" y="655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5" name="Oval 213"/>
            <p:cNvSpPr>
              <a:spLocks noChangeArrowheads="1"/>
            </p:cNvSpPr>
            <p:nvPr userDrawn="1"/>
          </p:nvSpPr>
          <p:spPr bwMode="auto">
            <a:xfrm rot="16200000">
              <a:off x="3573" y="825"/>
              <a:ext cx="126" cy="37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286" name="Oval 214"/>
            <p:cNvSpPr>
              <a:spLocks noChangeArrowheads="1"/>
            </p:cNvSpPr>
            <p:nvPr userDrawn="1"/>
          </p:nvSpPr>
          <p:spPr bwMode="auto">
            <a:xfrm rot="-1495776">
              <a:off x="3617" y="698"/>
              <a:ext cx="111" cy="4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092" name="Group 263"/>
          <p:cNvGrpSpPr>
            <a:grpSpLocks/>
          </p:cNvGrpSpPr>
          <p:nvPr/>
        </p:nvGrpSpPr>
        <p:grpSpPr bwMode="auto">
          <a:xfrm rot="538637">
            <a:off x="7308850" y="5516563"/>
            <a:ext cx="815975" cy="2030412"/>
            <a:chOff x="4377" y="300"/>
            <a:chExt cx="514" cy="1279"/>
          </a:xfrm>
        </p:grpSpPr>
        <p:sp>
          <p:nvSpPr>
            <p:cNvPr id="3336" name="Arc 264"/>
            <p:cNvSpPr>
              <a:spLocks/>
            </p:cNvSpPr>
            <p:nvPr userDrawn="1"/>
          </p:nvSpPr>
          <p:spPr bwMode="auto">
            <a:xfrm rot="-290276">
              <a:off x="4419" y="449"/>
              <a:ext cx="457" cy="1130"/>
            </a:xfrm>
            <a:custGeom>
              <a:avLst/>
              <a:gdLst>
                <a:gd name="G0" fmla="+- 0 0 0"/>
                <a:gd name="G1" fmla="+- 20197 0 0"/>
                <a:gd name="G2" fmla="+- 21600 0 0"/>
                <a:gd name="T0" fmla="*/ 7658 w 20810"/>
                <a:gd name="T1" fmla="*/ 0 h 20197"/>
                <a:gd name="T2" fmla="*/ 20810 w 20810"/>
                <a:gd name="T3" fmla="*/ 14408 h 20197"/>
                <a:gd name="T4" fmla="*/ 0 w 20810"/>
                <a:gd name="T5" fmla="*/ 20197 h 20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10" h="20197" fill="none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</a:path>
                <a:path w="20810" h="20197" stroke="0" extrusionOk="0">
                  <a:moveTo>
                    <a:pt x="7657" y="0"/>
                  </a:moveTo>
                  <a:cubicBezTo>
                    <a:pt x="14084" y="2436"/>
                    <a:pt x="18967" y="7786"/>
                    <a:pt x="20809" y="14408"/>
                  </a:cubicBezTo>
                  <a:lnTo>
                    <a:pt x="0" y="201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37" name="Oval 265"/>
            <p:cNvSpPr>
              <a:spLocks noChangeArrowheads="1"/>
            </p:cNvSpPr>
            <p:nvPr userDrawn="1"/>
          </p:nvSpPr>
          <p:spPr bwMode="auto">
            <a:xfrm rot="18084287">
              <a:off x="4468" y="55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38" name="Oval 266"/>
            <p:cNvSpPr>
              <a:spLocks noChangeArrowheads="1"/>
            </p:cNvSpPr>
            <p:nvPr userDrawn="1"/>
          </p:nvSpPr>
          <p:spPr bwMode="auto">
            <a:xfrm rot="19984321">
              <a:off x="4377" y="451"/>
              <a:ext cx="143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39" name="Oval 267"/>
            <p:cNvSpPr>
              <a:spLocks noChangeArrowheads="1"/>
            </p:cNvSpPr>
            <p:nvPr userDrawn="1"/>
          </p:nvSpPr>
          <p:spPr bwMode="auto">
            <a:xfrm rot="6199228">
              <a:off x="4468" y="352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0" name="Oval 268"/>
            <p:cNvSpPr>
              <a:spLocks noChangeArrowheads="1"/>
            </p:cNvSpPr>
            <p:nvPr userDrawn="1"/>
          </p:nvSpPr>
          <p:spPr bwMode="auto">
            <a:xfrm>
              <a:off x="4614" y="501"/>
              <a:ext cx="143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1" name="Oval 269"/>
            <p:cNvSpPr>
              <a:spLocks noChangeArrowheads="1"/>
            </p:cNvSpPr>
            <p:nvPr userDrawn="1"/>
          </p:nvSpPr>
          <p:spPr bwMode="auto">
            <a:xfrm rot="17473231">
              <a:off x="4419" y="503"/>
              <a:ext cx="151" cy="48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2" name="Oval 270"/>
            <p:cNvSpPr>
              <a:spLocks noChangeArrowheads="1"/>
            </p:cNvSpPr>
            <p:nvPr userDrawn="1"/>
          </p:nvSpPr>
          <p:spPr bwMode="auto">
            <a:xfrm rot="-2624767">
              <a:off x="4520" y="400"/>
              <a:ext cx="142" cy="50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3" name="Oval 271"/>
            <p:cNvSpPr>
              <a:spLocks noChangeArrowheads="1"/>
            </p:cNvSpPr>
            <p:nvPr userDrawn="1"/>
          </p:nvSpPr>
          <p:spPr bwMode="auto">
            <a:xfrm rot="18857294">
              <a:off x="4515" y="603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4" name="Oval 272"/>
            <p:cNvSpPr>
              <a:spLocks noChangeArrowheads="1"/>
            </p:cNvSpPr>
            <p:nvPr userDrawn="1"/>
          </p:nvSpPr>
          <p:spPr bwMode="auto">
            <a:xfrm rot="-1495776">
              <a:off x="4567" y="451"/>
              <a:ext cx="142" cy="50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5" name="Oval 273"/>
            <p:cNvSpPr>
              <a:spLocks noChangeArrowheads="1"/>
            </p:cNvSpPr>
            <p:nvPr userDrawn="1"/>
          </p:nvSpPr>
          <p:spPr bwMode="auto">
            <a:xfrm rot="18857294">
              <a:off x="4552" y="66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6" name="Oval 274"/>
            <p:cNvSpPr>
              <a:spLocks noChangeArrowheads="1"/>
            </p:cNvSpPr>
            <p:nvPr userDrawn="1"/>
          </p:nvSpPr>
          <p:spPr bwMode="auto">
            <a:xfrm rot="18857294">
              <a:off x="4597" y="715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7" name="Oval 275"/>
            <p:cNvSpPr>
              <a:spLocks noChangeArrowheads="1"/>
            </p:cNvSpPr>
            <p:nvPr userDrawn="1"/>
          </p:nvSpPr>
          <p:spPr bwMode="auto">
            <a:xfrm rot="22636516">
              <a:off x="4740" y="754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8" name="Oval 276"/>
            <p:cNvSpPr>
              <a:spLocks noChangeArrowheads="1"/>
            </p:cNvSpPr>
            <p:nvPr userDrawn="1"/>
          </p:nvSpPr>
          <p:spPr bwMode="auto">
            <a:xfrm rot="22003513">
              <a:off x="4642" y="578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9" name="Oval 277"/>
            <p:cNvSpPr>
              <a:spLocks noChangeArrowheads="1"/>
            </p:cNvSpPr>
            <p:nvPr userDrawn="1"/>
          </p:nvSpPr>
          <p:spPr bwMode="auto">
            <a:xfrm rot="21947087">
              <a:off x="4694" y="663"/>
              <a:ext cx="151" cy="47"/>
            </a:xfrm>
            <a:prstGeom prst="ellipse">
              <a:avLst/>
            </a:prstGeom>
            <a:solidFill>
              <a:srgbClr val="339966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50" name="Oval 278"/>
            <p:cNvSpPr>
              <a:spLocks noChangeArrowheads="1"/>
            </p:cNvSpPr>
            <p:nvPr userDrawn="1"/>
          </p:nvSpPr>
          <p:spPr bwMode="auto">
            <a:xfrm rot="18914150">
              <a:off x="4649" y="799"/>
              <a:ext cx="151" cy="47"/>
            </a:xfrm>
            <a:prstGeom prst="ellipse">
              <a:avLst/>
            </a:prstGeom>
            <a:solidFill>
              <a:srgbClr val="8080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385" name="AutoShape 313"/>
          <p:cNvSpPr>
            <a:spLocks noChangeArrowheads="1"/>
          </p:cNvSpPr>
          <p:nvPr/>
        </p:nvSpPr>
        <p:spPr bwMode="auto">
          <a:xfrm rot="-1619423">
            <a:off x="7091363" y="7051675"/>
            <a:ext cx="360362" cy="908050"/>
          </a:xfrm>
          <a:prstGeom prst="moon">
            <a:avLst>
              <a:gd name="adj" fmla="val 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3094" name="Group 351"/>
          <p:cNvGrpSpPr>
            <a:grpSpLocks/>
          </p:cNvGrpSpPr>
          <p:nvPr/>
        </p:nvGrpSpPr>
        <p:grpSpPr bwMode="auto">
          <a:xfrm rot="-4249260">
            <a:off x="731838" y="3994150"/>
            <a:ext cx="503238" cy="503237"/>
            <a:chOff x="295" y="3385"/>
            <a:chExt cx="408" cy="340"/>
          </a:xfrm>
        </p:grpSpPr>
        <p:grpSp>
          <p:nvGrpSpPr>
            <p:cNvPr id="3095" name="Group 352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3097" name="Group 353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3426" name="Oval 354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27" name="Oval 355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3098" name="Group 356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3429" name="Oval 357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3430" name="Oval 358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3431" name="Oval 359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32" name="Oval 360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433" name="Oval 361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434" name="Oval 362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435" name="Oval 363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10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30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3 -0.08832 C 0.02205 -0.04624 0.03698 0.01295 0.09219 0.01203 C 0.17205 0.01203 0.17795 -0.18566 0.27327 -0.18613 C 0.35903 -0.18613 0.3132 -0.01364 0.39584 -0.01433 C 0.48212 -0.01433 0.43577 -0.13942 0.52795 -0.13942 C 0.61042 -0.13942 0.56459 -0.0548 0.6382 -0.0548 C 0.70903 -0.0548 0.67223 -0.11954 0.73664 -0.11954 C 0.77344 -0.11954 0.77605 -0.10196 0.77934 -0.08832 " pathEditMode="relative" rAng="0" ptsTypes="ffffffff">
                                      <p:cBhvr>
                                        <p:cTn id="2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0D2A2-1B72-4D19-8AB3-3619373F8421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E331-C292-4417-A03A-2708EF3AFB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8801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8801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0D2A2-1B72-4D19-8AB3-3619373F8421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E331-C292-4417-A03A-2708EF3AFB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0D2A2-1B72-4D19-8AB3-3619373F8421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E331-C292-4417-A03A-2708EF3AFB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0D2A2-1B72-4D19-8AB3-3619373F8421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E331-C292-4417-A03A-2708EF3AFB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0D2A2-1B72-4D19-8AB3-3619373F8421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E331-C292-4417-A03A-2708EF3AFB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0D2A2-1B72-4D19-8AB3-3619373F8421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E331-C292-4417-A03A-2708EF3AFB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0D2A2-1B72-4D19-8AB3-3619373F8421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E331-C292-4417-A03A-2708EF3AFB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0D2A2-1B72-4D19-8AB3-3619373F8421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E331-C292-4417-A03A-2708EF3AFB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0D2A2-1B72-4D19-8AB3-3619373F8421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E331-C292-4417-A03A-2708EF3AFB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10D2A2-1B72-4D19-8AB3-3619373F8421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EE331-C292-4417-A03A-2708EF3AFB3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2FDB1"/>
            </a:gs>
            <a:gs pos="100000">
              <a:srgbClr val="F2FDB1">
                <a:gamma/>
                <a:shade val="76078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510D2A2-1B72-4D19-8AB3-3619373F8421}" type="datetimeFigureOut">
              <a:rPr lang="zh-TW" altLang="en-US" smtClean="0"/>
              <a:pPr/>
              <a:t>2019/10/7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BEE331-C292-4417-A03A-2708EF3AFB3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 rot="-23337491">
            <a:off x="8102600" y="1411288"/>
            <a:ext cx="412750" cy="414337"/>
            <a:chOff x="295" y="3385"/>
            <a:chExt cx="408" cy="340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4" name="Group 9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34" name="Oval 10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35" name="Oval 11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37" name="Oval 1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38" name="Oval 1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39" name="Oval 15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40" name="Oval 16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41" name="Oval 17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42" name="Oval 18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43" name="Oval 19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 rot="-24928072">
            <a:off x="4307682" y="6392069"/>
            <a:ext cx="412750" cy="414337"/>
            <a:chOff x="295" y="3385"/>
            <a:chExt cx="408" cy="340"/>
          </a:xfrm>
        </p:grpSpPr>
        <p:grpSp>
          <p:nvGrpSpPr>
            <p:cNvPr id="7" name="Group 21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8" name="Group 22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47" name="Oval 23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48" name="Oval 24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9" name="Group 25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50" name="Oval 2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CC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51" name="Oval 2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00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52" name="Oval 28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53" name="Oval 29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54" name="Oval 30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55" name="Oval 31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56" name="Oval 32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 rot="-708557">
            <a:off x="2051050" y="6623050"/>
            <a:ext cx="503238" cy="468313"/>
            <a:chOff x="295" y="3385"/>
            <a:chExt cx="408" cy="340"/>
          </a:xfrm>
        </p:grpSpPr>
        <p:grpSp>
          <p:nvGrpSpPr>
            <p:cNvPr id="11" name="Group 34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2" name="Group 35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60" name="Oval 36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61" name="Oval 37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3" name="Group 38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63" name="Oval 3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64" name="Oval 4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65" name="Oval 41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66" name="Oval 42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67" name="Oval 43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68" name="Oval 44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69" name="Oval 45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203200" y="5957888"/>
            <a:ext cx="504825" cy="466725"/>
            <a:chOff x="295" y="3385"/>
            <a:chExt cx="408" cy="340"/>
          </a:xfrm>
        </p:grpSpPr>
        <p:grpSp>
          <p:nvGrpSpPr>
            <p:cNvPr id="15" name="Group 47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16" name="Group 48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73" name="Oval 49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74" name="Oval 50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7" name="Group 51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76" name="Oval 5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3366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77" name="Oval 5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00CCFF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78" name="Oval 54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79" name="Oval 5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80" name="Oval 56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81" name="Oval 57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82" name="Oval 58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8" name="Group 59"/>
          <p:cNvGrpSpPr>
            <a:grpSpLocks/>
          </p:cNvGrpSpPr>
          <p:nvPr/>
        </p:nvGrpSpPr>
        <p:grpSpPr bwMode="auto">
          <a:xfrm rot="-2197408">
            <a:off x="8196263" y="5815013"/>
            <a:ext cx="511175" cy="322262"/>
            <a:chOff x="295" y="3385"/>
            <a:chExt cx="408" cy="340"/>
          </a:xfrm>
        </p:grpSpPr>
        <p:grpSp>
          <p:nvGrpSpPr>
            <p:cNvPr id="19" name="Group 60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20" name="Group 61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86" name="Oval 62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87" name="Oval 63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1" name="Group 64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089" name="Oval 6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090" name="Oval 6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091" name="Oval 67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2" name="Oval 68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93" name="Oval 69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094" name="Oval 70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095" name="Oval 71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2" name="Group 72"/>
          <p:cNvGrpSpPr>
            <a:grpSpLocks/>
          </p:cNvGrpSpPr>
          <p:nvPr/>
        </p:nvGrpSpPr>
        <p:grpSpPr bwMode="auto">
          <a:xfrm>
            <a:off x="6180138" y="6391275"/>
            <a:ext cx="576262" cy="466725"/>
            <a:chOff x="295" y="3385"/>
            <a:chExt cx="408" cy="340"/>
          </a:xfrm>
        </p:grpSpPr>
        <p:grpSp>
          <p:nvGrpSpPr>
            <p:cNvPr id="23" name="Group 73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24" name="Group 74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099" name="Oval 75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00" name="Oval 76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" name="Group 77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102" name="Oval 7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03" name="Oval 7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104" name="Oval 80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05" name="Oval 81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06" name="Oval 82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107" name="Oval 83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08" name="Oval 84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6" name="Group 85"/>
          <p:cNvGrpSpPr>
            <a:grpSpLocks/>
          </p:cNvGrpSpPr>
          <p:nvPr/>
        </p:nvGrpSpPr>
        <p:grpSpPr bwMode="auto">
          <a:xfrm rot="-4249260">
            <a:off x="8459788" y="1341438"/>
            <a:ext cx="503237" cy="503237"/>
            <a:chOff x="295" y="3385"/>
            <a:chExt cx="408" cy="340"/>
          </a:xfrm>
        </p:grpSpPr>
        <p:grpSp>
          <p:nvGrpSpPr>
            <p:cNvPr id="27" name="Group 86"/>
            <p:cNvGrpSpPr>
              <a:grpSpLocks/>
            </p:cNvGrpSpPr>
            <p:nvPr userDrawn="1"/>
          </p:nvGrpSpPr>
          <p:grpSpPr bwMode="auto">
            <a:xfrm rot="2362656">
              <a:off x="295" y="3385"/>
              <a:ext cx="408" cy="273"/>
              <a:chOff x="1701" y="527"/>
              <a:chExt cx="498" cy="273"/>
            </a:xfrm>
          </p:grpSpPr>
          <p:grpSp>
            <p:nvGrpSpPr>
              <p:cNvPr id="28" name="Group 87"/>
              <p:cNvGrpSpPr>
                <a:grpSpLocks/>
              </p:cNvGrpSpPr>
              <p:nvPr userDrawn="1"/>
            </p:nvGrpSpPr>
            <p:grpSpPr bwMode="auto">
              <a:xfrm rot="228844">
                <a:off x="1927" y="618"/>
                <a:ext cx="272" cy="90"/>
                <a:chOff x="1927" y="527"/>
                <a:chExt cx="272" cy="90"/>
              </a:xfrm>
            </p:grpSpPr>
            <p:sp>
              <p:nvSpPr>
                <p:cNvPr id="1112" name="Oval 88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13" name="Oval 89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9" name="Group 90"/>
              <p:cNvGrpSpPr>
                <a:grpSpLocks/>
              </p:cNvGrpSpPr>
              <p:nvPr userDrawn="1"/>
            </p:nvGrpSpPr>
            <p:grpSpPr bwMode="auto">
              <a:xfrm rot="10800000">
                <a:off x="1701" y="618"/>
                <a:ext cx="272" cy="90"/>
                <a:chOff x="1927" y="527"/>
                <a:chExt cx="272" cy="90"/>
              </a:xfrm>
            </p:grpSpPr>
            <p:sp>
              <p:nvSpPr>
                <p:cNvPr id="1115" name="Oval 91"/>
                <p:cNvSpPr>
                  <a:spLocks noChangeArrowheads="1"/>
                </p:cNvSpPr>
                <p:nvPr userDrawn="1"/>
              </p:nvSpPr>
              <p:spPr bwMode="auto">
                <a:xfrm rot="187092">
                  <a:off x="1927" y="572"/>
                  <a:ext cx="272" cy="45"/>
                </a:xfrm>
                <a:prstGeom prst="ellipse">
                  <a:avLst/>
                </a:prstGeom>
                <a:solidFill>
                  <a:srgbClr val="FF9933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1116" name="Oval 92"/>
                <p:cNvSpPr>
                  <a:spLocks noChangeArrowheads="1"/>
                </p:cNvSpPr>
                <p:nvPr userDrawn="1"/>
              </p:nvSpPr>
              <p:spPr bwMode="auto">
                <a:xfrm rot="10143706">
                  <a:off x="1927" y="527"/>
                  <a:ext cx="272" cy="45"/>
                </a:xfrm>
                <a:prstGeom prst="ellipse">
                  <a:avLst/>
                </a:prstGeom>
                <a:solidFill>
                  <a:srgbClr val="FF6600">
                    <a:alpha val="8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1117" name="Oval 93"/>
              <p:cNvSpPr>
                <a:spLocks noChangeArrowheads="1"/>
              </p:cNvSpPr>
              <p:nvPr userDrawn="1"/>
            </p:nvSpPr>
            <p:spPr bwMode="auto">
              <a:xfrm>
                <a:off x="1927" y="618"/>
                <a:ext cx="46" cy="182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18" name="Oval 94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19" name="Oval 95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1120" name="Oval 96"/>
            <p:cNvSpPr>
              <a:spLocks noChangeArrowheads="1"/>
            </p:cNvSpPr>
            <p:nvPr userDrawn="1"/>
          </p:nvSpPr>
          <p:spPr bwMode="auto">
            <a:xfrm flipH="1">
              <a:off x="340" y="3657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1" name="Oval 97"/>
            <p:cNvSpPr>
              <a:spLocks noChangeArrowheads="1"/>
            </p:cNvSpPr>
            <p:nvPr userDrawn="1"/>
          </p:nvSpPr>
          <p:spPr bwMode="auto">
            <a:xfrm flipH="1">
              <a:off x="295" y="3702"/>
              <a:ext cx="23" cy="2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rgbClr val="FF0066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FF0066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8712968" cy="1539602"/>
          </a:xfrm>
        </p:spPr>
        <p:txBody>
          <a:bodyPr/>
          <a:lstStyle/>
          <a:p>
            <a:pPr>
              <a:lnSpc>
                <a:spcPts val="7400"/>
              </a:lnSpc>
            </a:pPr>
            <a:r>
              <a:rPr lang="zh-TW" altLang="en-US" sz="4800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健康</a:t>
            </a:r>
            <a:r>
              <a:rPr lang="zh-TW" altLang="en-US" sz="4800" i="1" dirty="0">
                <a:latin typeface="標楷體" panose="03000509000000000000" pitchFamily="65" charset="-120"/>
                <a:ea typeface="標楷體" panose="03000509000000000000" pitchFamily="65" charset="-120"/>
              </a:rPr>
              <a:t>維護專業知識與技能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周淑美 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108.10.22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組織創傷癒合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過程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階段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497363"/>
          </a:xfrm>
        </p:spPr>
        <p:txBody>
          <a:bodyPr/>
          <a:lstStyle/>
          <a:p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發炎期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傷口出現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輕微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紅、腫、熱、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痛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發炎</a:t>
            </a:r>
            <a:endParaRPr lang="en-US" altLang="zh-TW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反應</a:t>
            </a:r>
            <a:r>
              <a:rPr lang="zh-TW" altLang="en-US" b="1" dirty="0" smtClean="0">
                <a:latin typeface="標楷體"/>
                <a:ea typeface="標楷體"/>
              </a:rPr>
              <a:t>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增生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</a:t>
            </a:r>
            <a:r>
              <a:rPr lang="en-US" altLang="zh-TW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肉芽組織增生，傷口開始收口。</a:t>
            </a:r>
            <a:endParaRPr lang="en-US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>
              <a:buNone/>
            </a:pP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成熟期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此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階段需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保護新生的皮膚組織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>
              <a:buNone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做好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預防疤痕的工作，能防止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肥厚</a:t>
            </a:r>
            <a:endParaRPr lang="en-US" altLang="zh-TW" sz="32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>
              <a:buNone/>
            </a:pP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性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疤痕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增生期間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約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週至</a:t>
            </a:r>
            <a:r>
              <a:rPr lang="en-US" altLang="zh-TW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  <a:r>
              <a:rPr lang="zh-TW" altLang="en-US" sz="3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1" indent="0">
              <a:buNone/>
            </a:pP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lvl="1" indent="-342900">
              <a:buFont typeface="Arial" charset="0"/>
              <a:buChar char="•"/>
            </a:pP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924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完整的傷口評估內容</a:t>
            </a:r>
            <a:b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lvl="0">
              <a:lnSpc>
                <a:spcPts val="4400"/>
              </a:lnSpc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傷口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患者整體狀況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marL="0" indent="0">
              <a:lnSpc>
                <a:spcPts val="440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營養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、疼痛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疾病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、心理。</a:t>
            </a:r>
          </a:p>
          <a:p>
            <a:pPr lvl="0">
              <a:lnSpc>
                <a:spcPts val="4400"/>
              </a:lnSpc>
            </a:pP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影響傷口癒合系統性因素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marL="0" indent="0">
              <a:lnSpc>
                <a:spcPts val="440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水腫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、大小便失禁、</a:t>
            </a:r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藥物、老化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、凝血。</a:t>
            </a:r>
          </a:p>
          <a:p>
            <a:pPr lvl="0">
              <a:lnSpc>
                <a:spcPts val="4400"/>
              </a:lnSpc>
            </a:pP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影響傷口癒合局部性因素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</a:p>
          <a:p>
            <a:pPr marL="0" indent="0">
              <a:lnSpc>
                <a:spcPts val="4400"/>
              </a:lnSpc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感染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、血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循、基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部溼度及滲液量	。</a:t>
            </a:r>
          </a:p>
        </p:txBody>
      </p:sp>
    </p:spTree>
    <p:extLst>
      <p:ext uri="{BB962C8B-B14F-4D97-AF65-F5344CB8AC3E}">
        <p14:creationId xmlns:p14="http://schemas.microsoft.com/office/powerpoint/2010/main" val="8875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傷口感染的症狀與徵象</a:t>
            </a:r>
            <a:b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lvl="0">
              <a:lnSpc>
                <a:spcPts val="4200"/>
              </a:lnSpc>
            </a:pP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正常的氣味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(革蘭氏陰性菌及厭氧菌)</a:t>
            </a:r>
          </a:p>
          <a:p>
            <a:pPr lvl="0">
              <a:lnSpc>
                <a:spcPts val="4200"/>
              </a:lnSpc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糖尿病病人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突發性高血糖</a:t>
            </a:r>
          </a:p>
          <a:p>
            <a:pPr lvl="0">
              <a:lnSpc>
                <a:spcPts val="4200"/>
              </a:lnSpc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乾淨的傷口兩週後仍無法癒合</a:t>
            </a:r>
          </a:p>
          <a:p>
            <a:pPr lvl="0">
              <a:lnSpc>
                <a:spcPts val="4200"/>
              </a:lnSpc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系統感染徵象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911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傷口</a:t>
            </a:r>
            <a:r>
              <a:rPr lang="zh-TW" altLang="en-US" dirty="0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消毒正確步驟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74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04813"/>
            <a:ext cx="7423150" cy="669925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傷口消毒無菌原則</a:t>
            </a:r>
            <a:endPara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8801"/>
            <a:ext cx="8964488" cy="5229200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>
                <a:ea typeface="標楷體" pitchFamily="65" charset="-120"/>
              </a:rPr>
              <a:t>滅菌物品須在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有效期限內</a:t>
            </a:r>
          </a:p>
          <a:p>
            <a:pPr>
              <a:defRPr/>
            </a:pPr>
            <a:r>
              <a:rPr lang="zh-TW" altLang="en-US" dirty="0" smtClean="0">
                <a:ea typeface="標楷體" pitchFamily="65" charset="-120"/>
              </a:rPr>
              <a:t>滅菌物品需置於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腰部以上</a:t>
            </a:r>
            <a:r>
              <a:rPr lang="zh-TW" altLang="en-US" dirty="0" smtClean="0">
                <a:ea typeface="標楷體" pitchFamily="65" charset="-120"/>
              </a:rPr>
              <a:t>、胸部以下，視線直視範圍內的無菌區域中。</a:t>
            </a:r>
          </a:p>
          <a:p>
            <a:pPr>
              <a:defRPr/>
            </a:pPr>
            <a:r>
              <a:rPr kumimoji="0" lang="zh-TW" altLang="en-US" dirty="0" smtClean="0">
                <a:ea typeface="標楷體" pitchFamily="65" charset="-120"/>
              </a:rPr>
              <a:t>滅菌物品或無菌區應避免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長期暴露於空氣</a:t>
            </a:r>
            <a:r>
              <a:rPr kumimoji="0" lang="zh-TW" altLang="en-US" dirty="0" smtClean="0">
                <a:ea typeface="標楷體" pitchFamily="65" charset="-120"/>
              </a:rPr>
              <a:t>中。</a:t>
            </a:r>
          </a:p>
          <a:p>
            <a:pPr>
              <a:defRPr/>
            </a:pPr>
            <a:r>
              <a:rPr kumimoji="0" lang="zh-TW" altLang="en-US" dirty="0" smtClean="0">
                <a:ea typeface="標楷體" pitchFamily="65" charset="-120"/>
              </a:rPr>
              <a:t>滅菌物品應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保持乾燥</a:t>
            </a:r>
            <a:r>
              <a:rPr kumimoji="0" lang="zh-TW" altLang="en-US" dirty="0" smtClean="0">
                <a:ea typeface="標楷體" pitchFamily="65" charset="-120"/>
              </a:rPr>
              <a:t>，避免因毛細現象而造成染汙。</a:t>
            </a:r>
          </a:p>
          <a:p>
            <a:pPr>
              <a:defRPr/>
            </a:pPr>
            <a:r>
              <a:rPr kumimoji="0" lang="zh-TW" altLang="en-US" dirty="0" smtClean="0">
                <a:ea typeface="標楷體" pitchFamily="65" charset="-120"/>
              </a:rPr>
              <a:t>勿面對無菌區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說話、咳嗽或打噴嚏</a:t>
            </a:r>
            <a:r>
              <a:rPr kumimoji="0" lang="zh-TW" altLang="en-US" dirty="0" smtClean="0">
                <a:ea typeface="標楷體" pitchFamily="65" charset="-120"/>
              </a:rPr>
              <a:t>。</a:t>
            </a:r>
          </a:p>
          <a:p>
            <a:pPr>
              <a:defRPr/>
            </a:pPr>
            <a:r>
              <a:rPr kumimoji="0" lang="zh-TW" altLang="en-US" dirty="0" smtClean="0">
                <a:ea typeface="標楷體" pitchFamily="65" charset="-120"/>
              </a:rPr>
              <a:t>勿將非無菌物品橫跨過無菌區。</a:t>
            </a:r>
          </a:p>
        </p:txBody>
      </p:sp>
    </p:spTree>
    <p:extLst>
      <p:ext uri="{BB962C8B-B14F-4D97-AF65-F5344CB8AC3E}">
        <p14:creationId xmlns:p14="http://schemas.microsoft.com/office/powerpoint/2010/main" val="288855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391400" cy="1066800"/>
          </a:xfrm>
        </p:spPr>
        <p:txBody>
          <a:bodyPr/>
          <a:lstStyle/>
          <a:p>
            <a:pPr>
              <a:defRPr/>
            </a:pP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無菌</a:t>
            </a:r>
            <a:r>
              <a:rPr lang="zh-TW" altLang="en-US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原則</a:t>
            </a:r>
            <a:endParaRPr lang="zh-TW" altLang="en-US" sz="4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484313"/>
            <a:ext cx="4679950" cy="6477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zh-TW" altLang="en-US" sz="2800" dirty="0" smtClean="0">
                <a:ea typeface="新細明體" pitchFamily="18" charset="-120"/>
              </a:rPr>
              <a:t>    </a:t>
            </a:r>
            <a:r>
              <a:rPr lang="zh-TW" altLang="en-US" dirty="0" smtClean="0">
                <a:ea typeface="標楷體" pitchFamily="65" charset="-120"/>
              </a:rPr>
              <a:t>打開無菌單包敷料法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1908175" y="6237288"/>
            <a:ext cx="432117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TW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(C)</a:t>
            </a:r>
            <a:r>
              <a:rPr kumimoji="1" lang="zh-TW" altLang="en-US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抓出敷料的一角取出</a:t>
            </a:r>
          </a:p>
        </p:txBody>
      </p:sp>
      <p:pic>
        <p:nvPicPr>
          <p:cNvPr id="29701" name="Picture 7" descr="DSC008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33600"/>
            <a:ext cx="57578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20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7639050" cy="669925"/>
          </a:xfrm>
        </p:spPr>
        <p:txBody>
          <a:bodyPr/>
          <a:lstStyle/>
          <a:p>
            <a:pPr>
              <a:defRPr/>
            </a:pPr>
            <a:r>
              <a:rPr lang="zh-TW" altLang="en-US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傷口消毒基本步驟</a:t>
            </a:r>
            <a:endParaRPr lang="zh-TW" altLang="en-US" sz="4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412776"/>
            <a:ext cx="7524874" cy="5256584"/>
          </a:xfrm>
        </p:spPr>
        <p:txBody>
          <a:bodyPr/>
          <a:lstStyle/>
          <a:p>
            <a:pPr>
              <a:lnSpc>
                <a:spcPts val="5200"/>
              </a:lnSpc>
              <a:buFont typeface="Wingdings" pitchFamily="2" charset="2"/>
              <a:buNone/>
              <a:defRPr/>
            </a:pP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洗手</a:t>
            </a:r>
          </a:p>
          <a:p>
            <a:pPr>
              <a:lnSpc>
                <a:spcPts val="5200"/>
              </a:lnSpc>
              <a:buFont typeface="Wingdings" pitchFamily="2" charset="2"/>
              <a:buNone/>
              <a:defRPr/>
            </a:pP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準備用物</a:t>
            </a:r>
            <a:endParaRPr kumimoji="0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  <a:buFont typeface="Wingdings" pitchFamily="2" charset="2"/>
              <a:buNone/>
              <a:defRPr/>
            </a:pP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關門窗，維護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個案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隱私</a:t>
            </a:r>
            <a:endParaRPr kumimoji="0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  <a:buFont typeface="Wingdings" pitchFamily="2" charset="2"/>
              <a:buNone/>
              <a:defRPr/>
            </a:pP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移去髒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敷料</a:t>
            </a:r>
            <a:endParaRPr kumimoji="0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  <a:buFont typeface="Wingdings" pitchFamily="2" charset="2"/>
              <a:buNone/>
              <a:defRPr/>
            </a:pP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評估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傷口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大小</a:t>
            </a:r>
            <a:r>
              <a:rPr lang="zh-TW" altLang="en-US" dirty="0" smtClean="0">
                <a:solidFill>
                  <a:srgbClr val="FF0000"/>
                </a:solidFill>
                <a:latin typeface="標楷體"/>
                <a:ea typeface="標楷體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顏色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有無紅腫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熱痛或滲出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液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量、顏色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氣味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>
              <a:lnSpc>
                <a:spcPts val="5200"/>
              </a:lnSpc>
              <a:buFont typeface="Wingdings" pitchFamily="2" charset="2"/>
              <a:buNone/>
              <a:defRPr/>
            </a:pPr>
            <a:endParaRPr kumimoji="0" lang="zh-TW" altLang="en-US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85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pPr>
              <a:defRPr/>
            </a:pPr>
            <a:r>
              <a:rPr kumimoji="0" lang="zh-TW" altLang="en-US" sz="4800" dirty="0" smtClean="0">
                <a:latin typeface="標楷體" pitchFamily="65" charset="-120"/>
                <a:ea typeface="標楷體" pitchFamily="65" charset="-120"/>
              </a:rPr>
              <a:t>膠帶正確的撕除方法</a:t>
            </a:r>
            <a:br>
              <a:rPr kumimoji="0" lang="zh-TW" altLang="en-US" sz="48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4800" dirty="0" smtClean="0">
              <a:solidFill>
                <a:srgbClr val="80008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628775"/>
            <a:ext cx="6480175" cy="52863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kumimoji="0" lang="zh-TW" altLang="en-US" sz="3500" dirty="0" smtClean="0">
                <a:latin typeface="標楷體" pitchFamily="65" charset="-120"/>
                <a:ea typeface="標楷體" pitchFamily="65" charset="-120"/>
              </a:rPr>
              <a:t>    </a:t>
            </a:r>
          </a:p>
        </p:txBody>
      </p:sp>
      <p:sp>
        <p:nvSpPr>
          <p:cNvPr id="354308" name="Rectangle 4"/>
          <p:cNvSpPr>
            <a:spLocks noChangeArrowheads="1"/>
          </p:cNvSpPr>
          <p:nvPr/>
        </p:nvSpPr>
        <p:spPr bwMode="auto">
          <a:xfrm>
            <a:off x="3563938" y="6021388"/>
            <a:ext cx="1809750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水平移除</a:t>
            </a:r>
          </a:p>
        </p:txBody>
      </p:sp>
      <p:pic>
        <p:nvPicPr>
          <p:cNvPr id="31749" name="Picture 7" descr="DSC008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777"/>
            <a:ext cx="5757862" cy="4537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4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7639050" cy="669925"/>
          </a:xfrm>
        </p:spPr>
        <p:txBody>
          <a:bodyPr/>
          <a:lstStyle/>
          <a:p>
            <a:pPr>
              <a:defRPr/>
            </a:pPr>
            <a:r>
              <a:rPr lang="zh-TW" altLang="en-US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傷口消毒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基本</a:t>
            </a:r>
            <a:r>
              <a:rPr lang="zh-TW" altLang="en-US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步驟</a:t>
            </a:r>
            <a:endParaRPr lang="zh-TW" altLang="en-US" sz="4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820026" cy="4896544"/>
          </a:xfrm>
        </p:spPr>
        <p:txBody>
          <a:bodyPr/>
          <a:lstStyle/>
          <a:p>
            <a:pPr>
              <a:lnSpc>
                <a:spcPts val="4400"/>
              </a:lnSpc>
              <a:buNone/>
              <a:defRPr/>
            </a:pP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消毒傷口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400"/>
              </a:lnSpc>
              <a:buFont typeface="Wingdings" pitchFamily="2" charset="2"/>
              <a:buNone/>
              <a:defRPr/>
            </a:pPr>
            <a:r>
              <a:rPr kumimoji="0"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0" lang="en-US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a.</a:t>
            </a:r>
            <a:r>
              <a:rPr kumimoji="0"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有感染傷口</a:t>
            </a:r>
            <a:r>
              <a:rPr kumimoji="0" lang="en-US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kumimoji="0"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kumimoji="0" lang="en-US" altLang="zh-TW" b="1" dirty="0" smtClean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400"/>
              </a:lnSpc>
              <a:buFont typeface="Wingdings" pitchFamily="2" charset="2"/>
              <a:buNone/>
              <a:defRPr/>
            </a:pP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kumimoji="0"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優點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棉棒由</a:t>
            </a:r>
            <a:r>
              <a:rPr kumimoji="0" lang="zh-TW" altLang="en-US" dirty="0" smtClean="0">
                <a:solidFill>
                  <a:srgbClr val="800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傷口</a:t>
            </a:r>
            <a:r>
              <a:rPr kumimoji="0"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中央</a:t>
            </a:r>
            <a:r>
              <a:rPr kumimoji="0" lang="zh-TW" altLang="en-US" dirty="0" smtClean="0">
                <a:solidFill>
                  <a:srgbClr val="80008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環形</a:t>
            </a:r>
            <a:r>
              <a:rPr kumimoji="0"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向外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擦拭清洗，</a:t>
            </a:r>
            <a:endParaRPr kumimoji="0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400"/>
              </a:lnSpc>
              <a:buFont typeface="Wingdings" pitchFamily="2" charset="2"/>
              <a:buNone/>
              <a:defRPr/>
            </a:pP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清洗的範圍從傷口本身一直到傷口周圍外</a:t>
            </a:r>
            <a:endParaRPr kumimoji="0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400"/>
              </a:lnSpc>
              <a:buFont typeface="Wingdings" pitchFamily="2" charset="2"/>
              <a:buNone/>
              <a:defRPr/>
            </a:pPr>
            <a:r>
              <a:rPr kumimoji="0"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5</a:t>
            </a:r>
            <a:r>
              <a:rPr kumimoji="0"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公分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處。</a:t>
            </a:r>
            <a:endParaRPr kumimoji="0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400"/>
              </a:lnSpc>
              <a:buFont typeface="Wingdings" pitchFamily="2" charset="2"/>
              <a:buNone/>
              <a:defRPr/>
            </a:pP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生理食鹽水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由內往外將優碘擦拭乾淨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400"/>
              </a:lnSpc>
              <a:buNone/>
              <a:defRPr/>
            </a:pPr>
            <a:r>
              <a:rPr kumimoji="0" lang="en-US" altLang="zh-TW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en-US" altLang="zh-TW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0" lang="en-US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b.</a:t>
            </a:r>
            <a:r>
              <a:rPr kumimoji="0"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無感染</a:t>
            </a:r>
            <a:r>
              <a:rPr kumimoji="0"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傷口</a:t>
            </a:r>
            <a:r>
              <a:rPr kumimoji="0" lang="en-US" altLang="zh-TW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>
              <a:lnSpc>
                <a:spcPts val="4400"/>
              </a:lnSpc>
              <a:buNone/>
              <a:defRPr/>
            </a:pPr>
            <a:r>
              <a:rPr kumimoji="0" lang="zh-TW" altLang="en-US" b="1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0" lang="zh-TW" altLang="en-US" b="1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生理食鹽水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傷口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由內往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外消毒</a:t>
            </a:r>
            <a:endParaRPr kumimoji="0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400"/>
              </a:lnSpc>
              <a:buNone/>
              <a:defRPr/>
            </a:pPr>
            <a:endParaRPr kumimoji="0" lang="en-US" altLang="zh-TW" b="1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400"/>
              </a:lnSpc>
              <a:buFont typeface="Wingdings" pitchFamily="2" charset="2"/>
              <a:buNone/>
              <a:defRPr/>
            </a:pPr>
            <a:endParaRPr kumimoji="0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200"/>
              </a:lnSpc>
              <a:buFont typeface="Wingdings" pitchFamily="2" charset="2"/>
              <a:buNone/>
              <a:defRPr/>
            </a:pPr>
            <a:endParaRPr kumimoji="0"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1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04813"/>
            <a:ext cx="7639050" cy="669925"/>
          </a:xfrm>
        </p:spPr>
        <p:txBody>
          <a:bodyPr/>
          <a:lstStyle/>
          <a:p>
            <a:pPr>
              <a:defRPr/>
            </a:pPr>
            <a:r>
              <a:rPr lang="zh-TW" altLang="en-US" sz="4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傷口消毒基本步驟</a:t>
            </a:r>
            <a:endParaRPr lang="zh-TW" altLang="en-US" sz="4800" dirty="0" smtClean="0">
              <a:solidFill>
                <a:srgbClr val="80008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6793"/>
            <a:ext cx="8820150" cy="5688558"/>
          </a:xfrm>
        </p:spPr>
        <p:txBody>
          <a:bodyPr/>
          <a:lstStyle/>
          <a:p>
            <a:pPr marL="609600" indent="-609600">
              <a:lnSpc>
                <a:spcPts val="5100"/>
              </a:lnSpc>
              <a:buNone/>
              <a:defRPr/>
            </a:pPr>
            <a:r>
              <a:rPr kumimoji="0"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kumimoji="0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選擇敷料或藥膏塗抹於傷口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由內至外</a:t>
            </a:r>
            <a:r>
              <a:rPr kumimoji="0"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kumimoji="0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0" lang="en-US" altLang="zh-TW" dirty="0" smtClean="0">
              <a:ea typeface="標楷體" pitchFamily="65" charset="-120"/>
            </a:endParaRPr>
          </a:p>
          <a:p>
            <a:pPr marL="609600" indent="-609600">
              <a:lnSpc>
                <a:spcPts val="5100"/>
              </a:lnSpc>
              <a:buFont typeface="Wingdings" pitchFamily="2" charset="2"/>
              <a:buNone/>
              <a:defRPr/>
            </a:pPr>
            <a:r>
              <a:rPr kumimoji="0" lang="en-US" altLang="zh-TW" dirty="0">
                <a:ea typeface="標楷體" pitchFamily="65" charset="-120"/>
              </a:rPr>
              <a:t>8</a:t>
            </a:r>
            <a:r>
              <a:rPr kumimoji="0" lang="en-US" altLang="zh-TW" dirty="0" smtClean="0">
                <a:ea typeface="標楷體" pitchFamily="65" charset="-120"/>
              </a:rPr>
              <a:t>. </a:t>
            </a:r>
            <a:r>
              <a:rPr kumimoji="0" lang="zh-TW" altLang="en-US" dirty="0" smtClean="0">
                <a:ea typeface="標楷體" pitchFamily="65" charset="-120"/>
              </a:rPr>
              <a:t>依傷口大小選擇合適的無菌敷料覆蓋傷口。</a:t>
            </a:r>
          </a:p>
          <a:p>
            <a:pPr marL="609600" indent="-609600">
              <a:lnSpc>
                <a:spcPts val="5100"/>
              </a:lnSpc>
              <a:buFont typeface="Wingdings" pitchFamily="2" charset="2"/>
              <a:buNone/>
              <a:defRPr/>
            </a:pPr>
            <a:r>
              <a:rPr kumimoji="0" lang="en-US" altLang="zh-TW" dirty="0">
                <a:ea typeface="標楷體" pitchFamily="65" charset="-120"/>
              </a:rPr>
              <a:t>9</a:t>
            </a:r>
            <a:r>
              <a:rPr kumimoji="0" lang="en-US" altLang="zh-TW" dirty="0" smtClean="0">
                <a:ea typeface="標楷體" pitchFamily="65" charset="-120"/>
              </a:rPr>
              <a:t>. </a:t>
            </a:r>
            <a:r>
              <a:rPr kumimoji="0" lang="zh-TW" altLang="en-US" dirty="0" smtClean="0">
                <a:ea typeface="標楷體" pitchFamily="65" charset="-120"/>
              </a:rPr>
              <a:t>膠布固定敷料</a:t>
            </a:r>
            <a:r>
              <a:rPr kumimoji="0" lang="en-US" altLang="zh-TW" dirty="0" smtClean="0">
                <a:ea typeface="標楷體" pitchFamily="65" charset="-120"/>
              </a:rPr>
              <a:t>(</a:t>
            </a:r>
            <a:r>
              <a:rPr kumimoji="0" lang="zh-TW" altLang="en-US" dirty="0" smtClean="0">
                <a:ea typeface="標楷體" pitchFamily="65" charset="-120"/>
              </a:rPr>
              <a:t>黏貼方式與肌肉組織成</a:t>
            </a:r>
            <a:r>
              <a:rPr kumimoji="0" lang="zh-TW" altLang="en-US" dirty="0" smtClean="0">
                <a:solidFill>
                  <a:srgbClr val="800080"/>
                </a:solidFill>
                <a:ea typeface="標楷體" pitchFamily="65" charset="-120"/>
              </a:rPr>
              <a:t>垂直</a:t>
            </a:r>
            <a:r>
              <a:rPr kumimoji="0" lang="en-US" altLang="zh-TW" dirty="0" smtClean="0">
                <a:ea typeface="標楷體" pitchFamily="65" charset="-120"/>
              </a:rPr>
              <a:t>)</a:t>
            </a:r>
            <a:r>
              <a:rPr kumimoji="0" lang="zh-TW" altLang="en-US" dirty="0" smtClean="0">
                <a:ea typeface="標楷體" pitchFamily="65" charset="-120"/>
              </a:rPr>
              <a:t>。</a:t>
            </a:r>
            <a:endParaRPr kumimoji="0" lang="en-US" altLang="zh-TW" dirty="0" smtClean="0">
              <a:ea typeface="標楷體" pitchFamily="65" charset="-120"/>
            </a:endParaRPr>
          </a:p>
          <a:p>
            <a:pPr>
              <a:lnSpc>
                <a:spcPts val="5100"/>
              </a:lnSpc>
              <a:buFont typeface="Wingdings" pitchFamily="2" charset="2"/>
              <a:buNone/>
              <a:defRPr/>
            </a:pPr>
            <a:r>
              <a:rPr kumimoji="0" lang="en-US" altLang="zh-TW" dirty="0" smtClean="0">
                <a:ea typeface="標楷體" pitchFamily="65" charset="-120"/>
              </a:rPr>
              <a:t>10.</a:t>
            </a:r>
            <a:r>
              <a:rPr kumimoji="0" lang="zh-TW" altLang="en-US" dirty="0">
                <a:ea typeface="標楷體" pitchFamily="65" charset="-120"/>
              </a:rPr>
              <a:t>洗手</a:t>
            </a:r>
            <a:r>
              <a:rPr kumimoji="0" lang="zh-TW" altLang="en-US" dirty="0" smtClean="0">
                <a:ea typeface="標楷體" pitchFamily="65" charset="-120"/>
              </a:rPr>
              <a:t>。</a:t>
            </a:r>
            <a:endParaRPr kumimoji="0" lang="zh-TW" altLang="en-US" dirty="0">
              <a:ea typeface="標楷體" pitchFamily="65" charset="-120"/>
            </a:endParaRPr>
          </a:p>
          <a:p>
            <a:pPr>
              <a:lnSpc>
                <a:spcPts val="5100"/>
              </a:lnSpc>
              <a:buFont typeface="Wingdings" pitchFamily="2" charset="2"/>
              <a:buNone/>
              <a:defRPr/>
            </a:pPr>
            <a:r>
              <a:rPr kumimoji="0" lang="en-US" altLang="zh-TW" dirty="0" smtClean="0">
                <a:ea typeface="標楷體" pitchFamily="65" charset="-120"/>
              </a:rPr>
              <a:t>11.</a:t>
            </a:r>
            <a:r>
              <a:rPr kumimoji="0" lang="zh-TW" altLang="en-US" dirty="0">
                <a:ea typeface="標楷體" pitchFamily="65" charset="-120"/>
              </a:rPr>
              <a:t>記錄傷口情形 </a:t>
            </a:r>
            <a:r>
              <a:rPr kumimoji="0" lang="en-US" altLang="zh-TW" dirty="0">
                <a:ea typeface="標楷體" pitchFamily="65" charset="-120"/>
              </a:rPr>
              <a:t>( </a:t>
            </a:r>
            <a:r>
              <a:rPr kumimoji="0" lang="zh-TW" altLang="en-US" dirty="0">
                <a:ea typeface="標楷體" pitchFamily="65" charset="-120"/>
              </a:rPr>
              <a:t>傷口大小、顏色、</a:t>
            </a:r>
            <a:r>
              <a:rPr kumimoji="0" lang="zh-TW" altLang="en-US" dirty="0" smtClean="0">
                <a:ea typeface="標楷體" pitchFamily="65" charset="-120"/>
              </a:rPr>
              <a:t>分泌物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量</a:t>
            </a:r>
            <a:endParaRPr kumimoji="0" lang="en-US" altLang="zh-TW" dirty="0" smtClean="0">
              <a:solidFill>
                <a:srgbClr val="FF0000"/>
              </a:solidFill>
              <a:ea typeface="標楷體" pitchFamily="65" charset="-120"/>
            </a:endParaRPr>
          </a:p>
          <a:p>
            <a:pPr>
              <a:lnSpc>
                <a:spcPts val="5100"/>
              </a:lnSpc>
              <a:buFont typeface="Wingdings" pitchFamily="2" charset="2"/>
              <a:buNone/>
              <a:defRPr/>
            </a:pPr>
            <a:r>
              <a:rPr kumimoji="0" lang="en-US" altLang="zh-TW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kumimoji="0" lang="en-US" altLang="zh-TW" dirty="0" smtClean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kumimoji="0" lang="zh-TW" altLang="en-US" dirty="0" smtClean="0">
                <a:solidFill>
                  <a:srgbClr val="FF0000"/>
                </a:solidFill>
                <a:ea typeface="標楷體" pitchFamily="65" charset="-120"/>
              </a:rPr>
              <a:t>、</a:t>
            </a:r>
            <a:r>
              <a:rPr kumimoji="0" lang="zh-TW" altLang="en-US" dirty="0">
                <a:solidFill>
                  <a:srgbClr val="FF0000"/>
                </a:solidFill>
                <a:ea typeface="標楷體" pitchFamily="65" charset="-120"/>
              </a:rPr>
              <a:t>色、味</a:t>
            </a:r>
            <a:r>
              <a:rPr kumimoji="0" lang="zh-TW" altLang="en-US" dirty="0">
                <a:ea typeface="標楷體" pitchFamily="65" charset="-120"/>
              </a:rPr>
              <a:t>、傷口周圍</a:t>
            </a:r>
            <a:r>
              <a:rPr kumimoji="0" lang="zh-TW" altLang="en-US" dirty="0" smtClean="0">
                <a:ea typeface="標楷體" pitchFamily="65" charset="-120"/>
              </a:rPr>
              <a:t>皮膚 </a:t>
            </a:r>
            <a:r>
              <a:rPr kumimoji="0" lang="en-US" altLang="zh-TW" dirty="0">
                <a:ea typeface="標楷體" pitchFamily="65" charset="-120"/>
              </a:rPr>
              <a:t>) </a:t>
            </a:r>
            <a:r>
              <a:rPr kumimoji="0" lang="zh-TW" altLang="en-US" dirty="0">
                <a:ea typeface="標楷體" pitchFamily="65" charset="-120"/>
              </a:rPr>
              <a:t>。</a:t>
            </a:r>
          </a:p>
          <a:p>
            <a:pPr marL="609600" indent="-609600">
              <a:buFont typeface="Wingdings" pitchFamily="2" charset="2"/>
              <a:buNone/>
              <a:defRPr/>
            </a:pPr>
            <a:endParaRPr kumimoji="0" lang="zh-TW" altLang="en-US" dirty="0" smtClean="0">
              <a:ea typeface="標楷體" pitchFamily="65" charset="-120"/>
            </a:endParaRPr>
          </a:p>
          <a:p>
            <a:pPr marL="609600" indent="-609600">
              <a:buFont typeface="Wingdings" pitchFamily="2" charset="2"/>
              <a:buNone/>
              <a:defRPr/>
            </a:pPr>
            <a:endParaRPr kumimoji="0" lang="zh-TW" altLang="en-US" dirty="0" smtClean="0">
              <a:ea typeface="標楷體" pitchFamily="65" charset="-120"/>
            </a:endParaRPr>
          </a:p>
          <a:p>
            <a:pPr marL="609600" indent="-609600">
              <a:buFont typeface="Wingdings" pitchFamily="2" charset="2"/>
              <a:buNone/>
              <a:defRPr/>
            </a:pPr>
            <a:endParaRPr kumimoji="0" lang="zh-TW" altLang="en-US" dirty="0" smtClean="0">
              <a:ea typeface="標楷體" pitchFamily="65" charset="-120"/>
            </a:endParaRPr>
          </a:p>
          <a:p>
            <a:pPr marL="609600" indent="-609600">
              <a:buFont typeface="Wingdings" pitchFamily="2" charset="2"/>
              <a:buNone/>
              <a:defRPr/>
            </a:pPr>
            <a:r>
              <a:rPr kumimoji="0" lang="zh-TW" altLang="en-US" dirty="0" smtClean="0">
                <a:ea typeface="標楷體" pitchFamily="65" charset="-120"/>
              </a:rPr>
              <a:t>   </a:t>
            </a:r>
          </a:p>
          <a:p>
            <a:pPr marL="609600" indent="-609600">
              <a:buFont typeface="Wingdings" pitchFamily="2" charset="2"/>
              <a:buNone/>
              <a:defRPr/>
            </a:pPr>
            <a:r>
              <a:rPr kumimoji="0" lang="en-US" altLang="zh-TW" dirty="0" smtClean="0">
                <a:ea typeface="標楷體" pitchFamily="65" charset="-120"/>
              </a:rPr>
              <a:t>   </a:t>
            </a:r>
            <a:endParaRPr kumimoji="0" lang="zh-TW" altLang="en-US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363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上課大綱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104456"/>
          </a:xfrm>
        </p:spPr>
        <p:txBody>
          <a:bodyPr/>
          <a:lstStyle/>
          <a:p>
            <a:pPr>
              <a:lnSpc>
                <a:spcPts val="56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障礙者傷口特殊照護的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方法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6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協助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身心障礙者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及吞嚥障礙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技巧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56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清潔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照顧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6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實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作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演練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/>
                <a:ea typeface="標楷體"/>
              </a:rPr>
              <a:t>傷口照</a:t>
            </a:r>
            <a:r>
              <a:rPr lang="zh-TW" altLang="en-US" dirty="0" smtClean="0">
                <a:latin typeface="標楷體"/>
                <a:ea typeface="標楷體"/>
              </a:rPr>
              <a:t>護</a:t>
            </a:r>
            <a:r>
              <a:rPr lang="zh-TW" altLang="en-US" dirty="0">
                <a:latin typeface="標楷體"/>
                <a:ea typeface="標楷體"/>
              </a:rPr>
              <a:t>、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穿脫衣褲</a:t>
            </a:r>
            <a:r>
              <a:rPr lang="zh-TW" altLang="en-US" dirty="0" smtClean="0">
                <a:latin typeface="標楷體"/>
                <a:ea typeface="標楷體"/>
              </a:rPr>
              <a:t>、換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尿布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….)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700"/>
              </a:lnSpc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000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850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007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96944" cy="1584176"/>
          </a:xfrm>
        </p:spPr>
        <p:txBody>
          <a:bodyPr/>
          <a:lstStyle/>
          <a:p>
            <a:r>
              <a:rPr lang="zh-TW" altLang="zh-TW" sz="5400" i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新興的傷口敷料─人工皮</a:t>
            </a:r>
            <a:r>
              <a:rPr lang="en-US" altLang="zh-TW" sz="5400" i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i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5400" i="1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140968"/>
            <a:ext cx="669674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人工皮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/>
          <a:lstStyle/>
          <a:p>
            <a:pPr>
              <a:lnSpc>
                <a:spcPts val="4700"/>
              </a:lnSpc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皮貼上去後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不用擦藥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，除非傷口因組織液太多需要更換，否則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一般來說人工皮可貼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2~3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，但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建議不可使用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超過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400"/>
              </a:lnSpc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人工皮是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膠體狀的親水性材質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，可使傷口周圍皮膚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保持濕潤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，促進傷口癒合過程。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400"/>
              </a:lnSpc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因其能有效吸收傷口滲出液，可延長敷料的使用時間、減少換藥次數以及避免換藥時造成傷口撕裂或拉扯，導致二次傷害。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4700"/>
              </a:lnSpc>
              <a:buNone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700"/>
              </a:lnSpc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99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人工皮注意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400"/>
              </a:lnSpc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人工皮前，應先徹底清潔雙手，並用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生理食鹽水清潔傷口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>
              <a:lnSpc>
                <a:spcPts val="4400"/>
              </a:lnSpc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待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傷口及周圍皮膚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表面乾燥後再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400"/>
              </a:lnSpc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視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傷口面積裁剪敷料，覆蓋於傷口時，需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大於傷口邊緣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1~2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公分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4400"/>
              </a:lnSpc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黏貼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後輕壓傷口邊緣，使敷料與皮膚密合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87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人工皮注意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人工皮只能使用於</a:t>
            </a: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乾淨傷口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，若有些微感染，則要改用其他敷料。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期間如滲出液顏色改變、傷口化膿、出現異味或發燒，應暫停使用並立即就醫。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29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376264"/>
          </a:xfrm>
        </p:spPr>
        <p:txBody>
          <a:bodyPr/>
          <a:lstStyle/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i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協助身心障礙者</a:t>
            </a:r>
            <a:r>
              <a:rPr lang="zh-TW" altLang="en-US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餵食及</a:t>
            </a:r>
            <a:r>
              <a:rPr lang="en-US" altLang="zh-TW" i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i="1" dirty="0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i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i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吞嚥困難之進食原則與技巧</a:t>
            </a:r>
            <a:r>
              <a:rPr lang="en-US" altLang="zh-TW" i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i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i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i="1" dirty="0">
              <a:solidFill>
                <a:schemeClr val="tx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212976"/>
            <a:ext cx="514806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協助身心障礙者</a:t>
            </a:r>
            <a:r>
              <a:rPr lang="zh-TW" altLang="en-US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餵食</a:t>
            </a: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之技巧</a:t>
            </a:r>
            <a:endParaRPr lang="zh-TW" altLang="en-US" dirty="0" smtClean="0">
              <a:solidFill>
                <a:schemeClr val="tx1"/>
              </a:solidFill>
            </a:endParaRPr>
          </a:p>
        </p:txBody>
      </p:sp>
      <p:sp>
        <p:nvSpPr>
          <p:cNvPr id="73731" name="內容版面配置區 2"/>
          <p:cNvSpPr>
            <a:spLocks noGrp="1"/>
          </p:cNvSpPr>
          <p:nvPr>
            <p:ph idx="1"/>
          </p:nvPr>
        </p:nvSpPr>
        <p:spPr>
          <a:xfrm>
            <a:off x="468312" y="1628775"/>
            <a:ext cx="8424167" cy="4525963"/>
          </a:xfrm>
        </p:spPr>
        <p:txBody>
          <a:bodyPr/>
          <a:lstStyle/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使用輕巧、易於使用的食具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彎湯匙、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5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高邊盤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、可彎式吸管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依個案需要準備切碎或切片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易於咀嚼吞嚥</a:t>
            </a:r>
            <a:endParaRPr lang="en-US" altLang="zh-TW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500"/>
              </a:lnSpc>
              <a:buNone/>
            </a:pPr>
            <a:r>
              <a:rPr lang="en-US" altLang="zh-TW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之飲食。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給予個案</a:t>
            </a:r>
            <a:r>
              <a:rPr lang="zh-TW" altLang="en-US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充裕用餐時間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鼓勵個案自行進食，若能做到給予適當的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ts val="45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讚美，以增其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自信心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7373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F4DD2B-FCA8-4ACF-9C6D-4026D34CCA69}" type="slidenum">
              <a:rPr lang="en-US" altLang="zh-TW" smtClean="0">
                <a:ea typeface="新細明體" pitchFamily="18" charset="-120"/>
              </a:rPr>
              <a:pPr/>
              <a:t>26</a:t>
            </a:fld>
            <a:endParaRPr lang="en-US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51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2563675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8975" y="0"/>
            <a:ext cx="4645025" cy="3617913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700808"/>
            <a:ext cx="81534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TW" dirty="0"/>
              <a:t> </a:t>
            </a:r>
          </a:p>
        </p:txBody>
      </p:sp>
      <p:pic>
        <p:nvPicPr>
          <p:cNvPr id="12294" name="Picture 6" descr="Bendable%20Sp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8975" cy="6857999"/>
          </a:xfrm>
          <a:prstGeom prst="rect">
            <a:avLst/>
          </a:prstGeom>
          <a:noFill/>
        </p:spPr>
      </p:pic>
      <p:pic>
        <p:nvPicPr>
          <p:cNvPr id="6" name="Picture 4" descr="rty25645u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3612753"/>
            <a:ext cx="4645025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43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吞嚥困難、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易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嗆咳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者餵食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 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zh-TW" smtClean="0">
                <a:latin typeface="標楷體" pitchFamily="65" charset="-120"/>
                <a:ea typeface="標楷體" pitchFamily="65" charset="-120"/>
              </a:rPr>
            </a:br>
            <a:endParaRPr lang="zh-TW" altLang="en-US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227" name="內容版面配置區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4525963"/>
          </a:xfrm>
        </p:spPr>
        <p:txBody>
          <a:bodyPr/>
          <a:lstStyle/>
          <a:p>
            <a:pPr>
              <a:lnSpc>
                <a:spcPts val="4700"/>
              </a:lnSpc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吞嚥困難、嗆咳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是許多退化性疾病常見的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47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症狀，也是導致患者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吸入性肺炎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的主要原因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700"/>
              </a:lnSpc>
            </a:pP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吸入性肺炎常是導致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晚期死亡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的重要原因。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700"/>
              </a:lnSpc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常可做「</a:t>
            </a:r>
            <a:r>
              <a:rPr lang="zh-TW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健口瑜珈操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」來增進吞嚥功能。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700"/>
              </a:lnSpc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平常照顧需評估吞嚥功能及執行正確餵食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4700"/>
              </a:lnSpc>
              <a:buNone/>
            </a:pP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技巧</a:t>
            </a:r>
            <a:endParaRPr lang="zh-TW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700"/>
              </a:lnSpc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649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64"/>
            <a:ext cx="9144000" cy="79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96944" cy="1470025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身心障礙者傷口特殊照護的方法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248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>
          <a:xfrm>
            <a:off x="539552" y="285750"/>
            <a:ext cx="8272661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協助吞嚥障礙餵食</a:t>
            </a:r>
            <a:r>
              <a:rPr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原則</a:t>
            </a:r>
            <a:endPara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2227" name="內容版面配置區 2"/>
          <p:cNvSpPr>
            <a:spLocks noGrp="1"/>
          </p:cNvSpPr>
          <p:nvPr>
            <p:ph idx="1"/>
          </p:nvPr>
        </p:nvSpPr>
        <p:spPr>
          <a:xfrm>
            <a:off x="395536" y="1700808"/>
            <a:ext cx="8534722" cy="4268788"/>
          </a:xfrm>
        </p:spPr>
        <p:txBody>
          <a:bodyPr/>
          <a:lstStyle/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進餐時姿勢要坐直，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下巴內縮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，以利吞嚥。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食物須置於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健側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的口中，以防積存於患頰。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飲食內容以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軟質、半軟質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為宜。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餐後須檢視個案口腔，以防食物積存於患頰，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5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並協助口腔護理。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鼓勵下床進食，並給予</a:t>
            </a: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充裕的用餐時間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222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4488EB-8469-40CA-9715-3E6503217A60}" type="slidenum">
              <a:rPr lang="en-US" altLang="zh-TW" smtClean="0">
                <a:ea typeface="新細明體" pitchFamily="18" charset="-120"/>
              </a:rPr>
              <a:pPr/>
              <a:t>30</a:t>
            </a:fld>
            <a:endParaRPr lang="en-US" altLang="zh-TW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577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吞嚥困難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餵食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技巧</a:t>
            </a:r>
            <a:endParaRPr lang="zh-TW" altLang="en-US" smtClean="0"/>
          </a:p>
        </p:txBody>
      </p:sp>
      <p:sp>
        <p:nvSpPr>
          <p:cNvPr id="58371" name="內容版面配置區 2"/>
          <p:cNvSpPr>
            <a:spLocks noGrp="1"/>
          </p:cNvSpPr>
          <p:nvPr>
            <p:ph idx="1"/>
          </p:nvPr>
        </p:nvSpPr>
        <p:spPr>
          <a:xfrm>
            <a:off x="0" y="1556792"/>
            <a:ext cx="9324975" cy="4713387"/>
          </a:xfrm>
        </p:spPr>
        <p:txBody>
          <a:bodyPr/>
          <a:lstStyle/>
          <a:p>
            <a:pPr>
              <a:lnSpc>
                <a:spcPts val="4600"/>
              </a:lnSpc>
              <a:defRPr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調整用餐姿勢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保持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坐姿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進餐，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切勿仰頭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600"/>
              </a:lnSpc>
              <a:defRPr/>
            </a:pP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進餐後繼續保持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分鐘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，以防食物誤入氣管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600"/>
              </a:lnSpc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餐後須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檢視個案口腔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，以防食物積存於患頰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ts val="4600"/>
              </a:lnSpc>
              <a:defRPr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將食物切成小片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有利於充分咀嚼，避免誤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吞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lnSpc>
                <a:spcPts val="4600"/>
              </a:lnSpc>
              <a:defRPr/>
            </a:pP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養成良好的吞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嚥</a:t>
            </a:r>
            <a:r>
              <a:rPr lang="zh-TW" altLang="zh-TW" b="1" dirty="0" smtClean="0">
                <a:latin typeface="標楷體" pitchFamily="65" charset="-120"/>
                <a:ea typeface="標楷體" pitchFamily="65" charset="-120"/>
              </a:rPr>
              <a:t>習慣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進餐時充分咀嚼後分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</a:p>
          <a:p>
            <a:pPr marL="0" indent="0">
              <a:lnSpc>
                <a:spcPts val="4600"/>
              </a:lnSpc>
              <a:buFont typeface="Arial" charset="0"/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次吞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嚥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下去；如果食物卡在喉部，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輕輕咳嗽或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4600"/>
              </a:lnSpc>
              <a:buFont typeface="Arial" charset="0"/>
              <a:buNone/>
              <a:defRPr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清理喉部</a:t>
            </a:r>
            <a:r>
              <a:rPr lang="zh-TW" altLang="zh-TW" dirty="0" smtClean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4557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吞嚥困難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餵食</a:t>
            </a:r>
            <a:r>
              <a:rPr lang="zh-TW" altLang="zh-TW" smtClean="0">
                <a:latin typeface="標楷體" pitchFamily="65" charset="-120"/>
                <a:ea typeface="標楷體" pitchFamily="65" charset="-120"/>
              </a:rPr>
              <a:t>技巧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0825" y="1124744"/>
            <a:ext cx="8713788" cy="5693246"/>
          </a:xfrm>
        </p:spPr>
        <p:txBody>
          <a:bodyPr/>
          <a:lstStyle/>
          <a:p>
            <a:pPr>
              <a:lnSpc>
                <a:spcPts val="3800"/>
              </a:lnSpc>
              <a:defRPr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食物選擇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儘量吃一些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質軟、易吞嚥的食物</a:t>
            </a:r>
            <a:endPara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800"/>
              </a:lnSpc>
              <a:buFont typeface="Arial" charset="0"/>
              <a:buNone/>
              <a:defRPr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爛飯、稠粥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、果泥、米糊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、等。</a:t>
            </a:r>
            <a:r>
              <a:rPr lang="zh-TW" altLang="zh-TW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泡飯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之類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800"/>
              </a:lnSpc>
              <a:buFont typeface="Arial" charset="0"/>
              <a:buNone/>
              <a:defRPr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食物不適合患者食用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ts val="3800"/>
              </a:lnSpc>
              <a:defRPr/>
            </a:pP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適當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黏稠度的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食物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濃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稠一點的流質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食物比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水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ts val="3800"/>
              </a:lnSpc>
              <a:buNone/>
              <a:defRPr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更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易於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吞咽。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可添加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吉利丁或快凝寶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90" y="4149080"/>
            <a:ext cx="385192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53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9" descr="蝴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fld id="{E1BC35CF-F6AE-4B8E-8659-1A911502CB3B}" type="slidenum">
              <a:rPr lang="en-US" altLang="zh-TW" smtClean="0">
                <a:ea typeface="新細明體" charset="-120"/>
              </a:rPr>
              <a:pPr/>
              <a:t>35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2540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1323578"/>
          </a:xfrm>
        </p:spPr>
        <p:txBody>
          <a:bodyPr/>
          <a:lstStyle/>
          <a:p>
            <a:pPr>
              <a:lnSpc>
                <a:spcPts val="56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身體清潔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如廁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照顧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56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FF00FF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FF00FF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920738-71CE-4222-82A5-E35AE8B53750}" type="slidenum">
              <a:rPr lang="en-US" altLang="zh-TW" sz="1400" smtClean="0">
                <a:latin typeface="Arial Narrow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zh-TW" sz="1400" smtClean="0">
              <a:latin typeface="Arial Narrow" pitchFamily="34" charset="0"/>
            </a:endParaRPr>
          </a:p>
        </p:txBody>
      </p:sp>
      <p:pic>
        <p:nvPicPr>
          <p:cNvPr id="30723" name="圖片 3" descr="洗澡床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90612"/>
            <a:ext cx="4355975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圖片 4" descr="沐浴車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4643438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矩形 5"/>
          <p:cNvSpPr>
            <a:spLocks noChangeArrowheads="1"/>
          </p:cNvSpPr>
          <p:nvPr/>
        </p:nvSpPr>
        <p:spPr bwMode="auto">
          <a:xfrm>
            <a:off x="1042988" y="260350"/>
            <a:ext cx="7200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FF00FF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FF00FF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800">
                <a:latin typeface="標楷體" pitchFamily="65" charset="-120"/>
                <a:ea typeface="標楷體" pitchFamily="65" charset="-120"/>
              </a:rPr>
              <a:t>協 助 沐 浴</a:t>
            </a:r>
            <a:endParaRPr lang="zh-TW" altLang="en-US" sz="4800">
              <a:latin typeface="Arial Narrow" pitchFamily="34" charset="0"/>
            </a:endParaRPr>
          </a:p>
        </p:txBody>
      </p:sp>
      <p:pic>
        <p:nvPicPr>
          <p:cNvPr id="30726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0613"/>
            <a:ext cx="4643438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06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ea typeface="標楷體" pitchFamily="65" charset="-120"/>
              </a:rPr>
              <a:t>身體清潔之重要性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676400"/>
            <a:ext cx="8501063" cy="5181600"/>
          </a:xfrm>
        </p:spPr>
        <p:txBody>
          <a:bodyPr/>
          <a:lstStyle/>
          <a:p>
            <a:r>
              <a:rPr lang="zh-TW" altLang="en-US" dirty="0">
                <a:ea typeface="標楷體" pitchFamily="65" charset="-120"/>
              </a:rPr>
              <a:t>身體清潔是人體的</a:t>
            </a:r>
            <a:r>
              <a:rPr lang="zh-TW" altLang="en-US" b="1" dirty="0">
                <a:ea typeface="標楷體" pitchFamily="65" charset="-120"/>
              </a:rPr>
              <a:t>基本需要</a:t>
            </a:r>
            <a:r>
              <a:rPr lang="zh-TW" altLang="en-US" dirty="0">
                <a:ea typeface="標楷體" pitchFamily="65" charset="-120"/>
              </a:rPr>
              <a:t>，也是影響</a:t>
            </a:r>
            <a:endParaRPr lang="en-US" altLang="zh-TW" dirty="0"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>
                <a:ea typeface="標楷體" pitchFamily="65" charset="-120"/>
              </a:rPr>
              <a:t>   個案舒適的要素之一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ea typeface="標楷體" pitchFamily="65" charset="-120"/>
              </a:rPr>
              <a:t>維持儀容整潔</a:t>
            </a:r>
            <a:r>
              <a:rPr lang="zh-TW" altLang="en-US" dirty="0" smtClean="0">
                <a:solidFill>
                  <a:srgbClr val="FF3300"/>
                </a:solidFill>
                <a:ea typeface="標楷體" pitchFamily="65" charset="-120"/>
              </a:rPr>
              <a:t>有助良好人際關係之建立</a:t>
            </a:r>
            <a:r>
              <a:rPr lang="zh-TW" altLang="en-US" dirty="0" smtClean="0">
                <a:ea typeface="標楷體" pitchFamily="65" charset="-120"/>
              </a:rPr>
              <a:t>，並增進自我心 像與</a:t>
            </a:r>
            <a:r>
              <a:rPr lang="zh-TW" altLang="en-US" dirty="0" smtClean="0">
                <a:solidFill>
                  <a:srgbClr val="FF3300"/>
                </a:solidFill>
                <a:ea typeface="標楷體" pitchFamily="65" charset="-120"/>
              </a:rPr>
              <a:t>自尊</a:t>
            </a:r>
            <a:r>
              <a:rPr lang="zh-TW" altLang="en-US" dirty="0" smtClean="0">
                <a:ea typeface="標楷體" pitchFamily="65" charset="-120"/>
              </a:rPr>
              <a:t>之滿足感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 smtClean="0"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dirty="0" smtClean="0">
              <a:ea typeface="標楷體" pitchFamily="65" charset="-120"/>
            </a:endParaRPr>
          </a:p>
          <a:p>
            <a:pPr eaLnBrk="1" hangingPunct="1"/>
            <a:r>
              <a:rPr lang="zh-TW" altLang="en-US" dirty="0" smtClean="0">
                <a:ea typeface="標楷體" pitchFamily="65" charset="-120"/>
              </a:rPr>
              <a:t>維持身體清潔可</a:t>
            </a:r>
            <a:r>
              <a:rPr lang="zh-TW" altLang="en-US" dirty="0" smtClean="0">
                <a:solidFill>
                  <a:srgbClr val="FF3300"/>
                </a:solidFill>
                <a:ea typeface="標楷體" pitchFamily="65" charset="-120"/>
              </a:rPr>
              <a:t>促進血液循環</a:t>
            </a:r>
            <a:r>
              <a:rPr lang="zh-TW" altLang="en-US" dirty="0" smtClean="0">
                <a:ea typeface="標楷體" pitchFamily="65" charset="-120"/>
              </a:rPr>
              <a:t>，放鬆肌肉，增進舒適感覺，消除疲勞，使病人易於入睡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 smtClean="0">
              <a:ea typeface="標楷體" pitchFamily="65" charset="-120"/>
            </a:endParaRPr>
          </a:p>
        </p:txBody>
      </p:sp>
      <p:sp>
        <p:nvSpPr>
          <p:cNvPr id="717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9pPr>
          </a:lstStyle>
          <a:p>
            <a:pPr eaLnBrk="1" hangingPunct="1"/>
            <a:fld id="{C8E71EB1-3714-46BD-93F0-267DFA514DC6}" type="slidenum">
              <a:rPr lang="en-US" altLang="zh-TW" sz="1400" smtClean="0"/>
              <a:pPr eaLnBrk="1" hangingPunct="1"/>
              <a:t>38</a:t>
            </a:fld>
            <a:endParaRPr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33402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ea typeface="標楷體" pitchFamily="65" charset="-120"/>
              </a:rPr>
              <a:t>身體清潔的重要性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6793"/>
            <a:ext cx="8675687" cy="5301208"/>
          </a:xfrm>
        </p:spPr>
        <p:txBody>
          <a:bodyPr/>
          <a:lstStyle/>
          <a:p>
            <a:pPr eaLnBrk="1" hangingPunct="1">
              <a:lnSpc>
                <a:spcPts val="4700"/>
              </a:lnSpc>
            </a:pPr>
            <a:r>
              <a:rPr lang="zh-TW" altLang="en-US" dirty="0" smtClean="0">
                <a:ea typeface="標楷體" pitchFamily="65" charset="-120"/>
              </a:rPr>
              <a:t>可增進身體各部位功能正常，增強抵抗力，</a:t>
            </a:r>
            <a:endParaRPr lang="en-US" altLang="zh-TW" dirty="0" smtClean="0">
              <a:ea typeface="標楷體" pitchFamily="65" charset="-120"/>
            </a:endParaRPr>
          </a:p>
          <a:p>
            <a:pPr marL="0" indent="0" eaLnBrk="1" hangingPunct="1">
              <a:lnSpc>
                <a:spcPts val="4700"/>
              </a:lnSpc>
              <a:buNone/>
            </a:pPr>
            <a:r>
              <a:rPr lang="zh-TW" altLang="en-US" dirty="0">
                <a:solidFill>
                  <a:srgbClr val="FF3300"/>
                </a:solidFill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FF3300"/>
                </a:solidFill>
                <a:ea typeface="標楷體" pitchFamily="65" charset="-120"/>
              </a:rPr>
              <a:t>  減少外來細菌之侵入，降低感染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 smtClean="0">
              <a:ea typeface="標楷體" pitchFamily="65" charset="-120"/>
            </a:endParaRPr>
          </a:p>
          <a:p>
            <a:pPr eaLnBrk="1" hangingPunct="1">
              <a:lnSpc>
                <a:spcPts val="4700"/>
              </a:lnSpc>
            </a:pPr>
            <a:r>
              <a:rPr lang="zh-TW" altLang="en-US" dirty="0" smtClean="0">
                <a:ea typeface="標楷體" pitchFamily="65" charset="-120"/>
              </a:rPr>
              <a:t>增知覺刺激，</a:t>
            </a:r>
            <a:r>
              <a:rPr lang="zh-TW" altLang="en-US" dirty="0" smtClean="0">
                <a:solidFill>
                  <a:srgbClr val="FF3300"/>
                </a:solidFill>
                <a:ea typeface="標楷體" pitchFamily="65" charset="-120"/>
              </a:rPr>
              <a:t>促進關節活動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 smtClean="0">
              <a:solidFill>
                <a:srgbClr val="FF3300"/>
              </a:solidFill>
              <a:ea typeface="標楷體" pitchFamily="65" charset="-120"/>
            </a:endParaRPr>
          </a:p>
          <a:p>
            <a:pPr eaLnBrk="1" hangingPunct="1">
              <a:lnSpc>
                <a:spcPts val="4700"/>
              </a:lnSpc>
            </a:pPr>
            <a:r>
              <a:rPr lang="zh-TW" altLang="en-US" dirty="0" smtClean="0">
                <a:ea typeface="標楷體" pitchFamily="65" charset="-120"/>
              </a:rPr>
              <a:t>藉由清潔活動過程</a:t>
            </a:r>
            <a:r>
              <a:rPr lang="zh-TW" altLang="en-US" dirty="0" smtClean="0">
                <a:solidFill>
                  <a:srgbClr val="FF3300"/>
                </a:solidFill>
                <a:ea typeface="標楷體" pitchFamily="65" charset="-120"/>
              </a:rPr>
              <a:t>評估案主身體狀況</a:t>
            </a:r>
            <a:r>
              <a:rPr lang="zh-TW" altLang="en-US" dirty="0" smtClean="0">
                <a:ea typeface="標楷體" pitchFamily="65" charset="-120"/>
              </a:rPr>
              <a:t>與</a:t>
            </a:r>
            <a:endParaRPr lang="en-US" altLang="zh-TW" dirty="0" smtClean="0">
              <a:ea typeface="標楷體" pitchFamily="65" charset="-120"/>
            </a:endParaRPr>
          </a:p>
          <a:p>
            <a:pPr marL="0" indent="0" eaLnBrk="1" hangingPunct="1">
              <a:lnSpc>
                <a:spcPts val="4700"/>
              </a:lnSpc>
              <a:buNone/>
            </a:pPr>
            <a:r>
              <a:rPr lang="zh-TW" altLang="en-US" dirty="0">
                <a:solidFill>
                  <a:srgbClr val="FF0000"/>
                </a:solidFill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ea typeface="標楷體" pitchFamily="65" charset="-120"/>
              </a:rPr>
              <a:t>  及早發現潛在問題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700"/>
              </a:lnSpc>
            </a:pPr>
            <a:r>
              <a:rPr lang="zh-TW" altLang="en-US" dirty="0">
                <a:ea typeface="標楷體" pitchFamily="65" charset="-120"/>
              </a:rPr>
              <a:t>評估案主</a:t>
            </a:r>
            <a:r>
              <a:rPr lang="zh-TW" altLang="en-US" b="1" dirty="0">
                <a:ea typeface="標楷體" pitchFamily="65" charset="-120"/>
              </a:rPr>
              <a:t>肢體受限程</a:t>
            </a:r>
            <a:r>
              <a:rPr lang="zh-TW" altLang="en-US" dirty="0">
                <a:ea typeface="標楷體" pitchFamily="65" charset="-120"/>
              </a:rPr>
              <a:t>度，鼓勵案主用自身可動部份執行</a:t>
            </a:r>
            <a:r>
              <a:rPr lang="zh-TW" altLang="en-US" dirty="0" smtClean="0">
                <a:ea typeface="標楷體" pitchFamily="65" charset="-120"/>
              </a:rPr>
              <a:t>活動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>
              <a:ea typeface="標楷體" pitchFamily="65" charset="-120"/>
            </a:endParaRPr>
          </a:p>
          <a:p>
            <a:pPr eaLnBrk="1" hangingPunct="1">
              <a:lnSpc>
                <a:spcPts val="4700"/>
              </a:lnSpc>
            </a:pPr>
            <a:endParaRPr lang="zh-TW" altLang="en-US" dirty="0" smtClean="0">
              <a:solidFill>
                <a:srgbClr val="FF0000"/>
              </a:solidFill>
              <a:ea typeface="標楷體" pitchFamily="65" charset="-120"/>
            </a:endParaRPr>
          </a:p>
          <a:p>
            <a:pPr eaLnBrk="1" hangingPunct="1"/>
            <a:endParaRPr lang="zh-TW" altLang="en-US" dirty="0" smtClean="0">
              <a:solidFill>
                <a:srgbClr val="FF3300"/>
              </a:solidFill>
              <a:ea typeface="標楷體" pitchFamily="65" charset="-120"/>
            </a:endParaRPr>
          </a:p>
          <a:p>
            <a:pPr eaLnBrk="1" hangingPunct="1"/>
            <a:endParaRPr lang="en-US" altLang="zh-TW" dirty="0" smtClean="0"/>
          </a:p>
        </p:txBody>
      </p:sp>
      <p:sp>
        <p:nvSpPr>
          <p:cNvPr id="819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9pPr>
          </a:lstStyle>
          <a:p>
            <a:pPr eaLnBrk="1" hangingPunct="1"/>
            <a:fld id="{923BB77A-9ED7-4432-B1D9-BF73C64ADA4B}" type="slidenum">
              <a:rPr lang="en-US" altLang="zh-TW" sz="1400" smtClean="0"/>
              <a:pPr eaLnBrk="1" hangingPunct="1"/>
              <a:t>39</a:t>
            </a:fld>
            <a:endParaRPr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26872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26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16633"/>
            <a:ext cx="7246938" cy="864095"/>
          </a:xfrm>
        </p:spPr>
        <p:txBody>
          <a:bodyPr/>
          <a:lstStyle/>
          <a:p>
            <a:pPr eaLnBrk="1" hangingPunct="1"/>
            <a:r>
              <a:rPr lang="zh-TW" altLang="en-US" dirty="0">
                <a:ea typeface="標楷體" pitchFamily="65" charset="-120"/>
              </a:rPr>
              <a:t>沐浴</a:t>
            </a:r>
            <a:r>
              <a:rPr lang="zh-TW" altLang="en-US" dirty="0" smtClean="0">
                <a:ea typeface="標楷體" pitchFamily="65" charset="-120"/>
              </a:rPr>
              <a:t>前之健康評估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052737"/>
            <a:ext cx="7702550" cy="55893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1600" dirty="0" smtClean="0"/>
          </a:p>
          <a:p>
            <a:pPr eaLnBrk="1" hangingPunct="1">
              <a:lnSpc>
                <a:spcPts val="4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有感冒跡象或體溫在</a:t>
            </a:r>
            <a:r>
              <a:rPr lang="en-US" altLang="zh-TW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37℃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以上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時</a:t>
            </a:r>
          </a:p>
          <a:p>
            <a:pPr eaLnBrk="1" hangingPunct="1">
              <a:lnSpc>
                <a:spcPts val="4000"/>
              </a:lnSpc>
            </a:pP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目眩、脈搏跳動或呼吸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比平常快或慢時</a:t>
            </a:r>
          </a:p>
          <a:p>
            <a:pPr eaLnBrk="1" hangingPunct="1">
              <a:lnSpc>
                <a:spcPts val="4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血壓比平常高、有頭昏的症狀時</a:t>
            </a:r>
          </a:p>
          <a:p>
            <a:pPr eaLnBrk="1" hangingPunct="1">
              <a:lnSpc>
                <a:spcPts val="4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連續引發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心律不整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者</a:t>
            </a:r>
          </a:p>
          <a:p>
            <a:pPr eaLnBrk="1" hangingPunct="1">
              <a:lnSpc>
                <a:spcPts val="4000"/>
              </a:lnSpc>
            </a:pP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痰液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量突然增加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者</a:t>
            </a:r>
          </a:p>
          <a:p>
            <a:pPr eaLnBrk="1" hangingPunct="1">
              <a:lnSpc>
                <a:spcPts val="4000"/>
              </a:lnSpc>
            </a:pP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咳嗽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突然加劇、或咳嗽次數增加</a:t>
            </a:r>
          </a:p>
          <a:p>
            <a:pPr eaLnBrk="1" hangingPunct="1">
              <a:lnSpc>
                <a:spcPts val="4000"/>
              </a:lnSpc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急性嘔吐</a:t>
            </a:r>
          </a:p>
          <a:p>
            <a:pPr eaLnBrk="1" hangingPunct="1">
              <a:lnSpc>
                <a:spcPts val="4000"/>
              </a:lnSpc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急性腹瀉</a:t>
            </a:r>
          </a:p>
          <a:p>
            <a:pPr eaLnBrk="1" hangingPunct="1">
              <a:lnSpc>
                <a:spcPts val="4000"/>
              </a:lnSpc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褥瘡</a:t>
            </a:r>
          </a:p>
        </p:txBody>
      </p:sp>
      <p:sp>
        <p:nvSpPr>
          <p:cNvPr id="34820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9pPr>
          </a:lstStyle>
          <a:p>
            <a:pPr eaLnBrk="1" hangingPunct="1"/>
            <a:fld id="{E2740431-2A4C-46B6-9813-6CE9510A4F0A}" type="slidenum">
              <a:rPr lang="en-US" altLang="zh-TW" sz="1400" smtClean="0"/>
              <a:pPr eaLnBrk="1" hangingPunct="1"/>
              <a:t>40</a:t>
            </a:fld>
            <a:endParaRPr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134757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214313"/>
            <a:ext cx="7000875" cy="1462087"/>
          </a:xfrm>
        </p:spPr>
        <p:txBody>
          <a:bodyPr/>
          <a:lstStyle/>
          <a:p>
            <a:pPr eaLnBrk="1" hangingPunct="1"/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準   備   工  作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00125" y="1714500"/>
            <a:ext cx="7954963" cy="51435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脫除手錶、手鍊，並洗雙手。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向沐浴者招呼：「洗澡了」</a:t>
            </a:r>
          </a:p>
          <a:p>
            <a:pPr eaLnBrk="1" hangingPunct="1"/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關上房門窗戶</a:t>
            </a:r>
            <a:r>
              <a:rPr lang="zh-TW" altLang="zh-TW" dirty="0" smtClean="0">
                <a:solidFill>
                  <a:schemeClr val="hlink"/>
                </a:solidFill>
                <a:ea typeface="標楷體" pitchFamily="65" charset="-120"/>
              </a:rPr>
              <a:t>、風扇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及圍簾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準備沐浴用品：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脫褲子，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除去尿布並清理大便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將沐浴者移位至洗澡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設備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上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推至公共浴室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--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浴室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溫暖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且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不通風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  <p:sp>
        <p:nvSpPr>
          <p:cNvPr id="35844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9pPr>
          </a:lstStyle>
          <a:p>
            <a:pPr eaLnBrk="1" hangingPunct="1"/>
            <a:fld id="{EBFA9D28-A4C8-4373-A3FD-AB645C7BED67}" type="slidenum">
              <a:rPr lang="en-US" altLang="zh-TW" sz="1400" smtClean="0"/>
              <a:pPr eaLnBrk="1" hangingPunct="1"/>
              <a:t>41</a:t>
            </a:fld>
            <a:endParaRPr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175420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765175"/>
            <a:ext cx="6635750" cy="911225"/>
          </a:xfrm>
        </p:spPr>
        <p:txBody>
          <a:bodyPr/>
          <a:lstStyle/>
          <a:p>
            <a:pPr eaLnBrk="1" hangingPunct="1"/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沖洗、暖身</a:t>
            </a:r>
            <a:r>
              <a:rPr lang="zh-TW" altLang="en-US" sz="4800" b="1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800" b="1" smtClean="0">
                <a:latin typeface="標楷體" pitchFamily="65" charset="-120"/>
                <a:ea typeface="標楷體" pitchFamily="65" charset="-120"/>
              </a:rPr>
            </a:br>
            <a:endParaRPr lang="zh-TW" altLang="en-US" sz="4800" b="1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2017713"/>
            <a:ext cx="816927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手腕內側試水溫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約</a:t>
            </a:r>
            <a:r>
              <a:rPr lang="en-US" altLang="zh-TW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37~40℃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dirty="0" smtClean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手腳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先沖水，再全身沖水。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天冷時須給個案足夠的暖身時間，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避免造成感冒。</a:t>
            </a:r>
          </a:p>
        </p:txBody>
      </p:sp>
      <p:sp>
        <p:nvSpPr>
          <p:cNvPr id="36868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9pPr>
          </a:lstStyle>
          <a:p>
            <a:pPr eaLnBrk="1" hangingPunct="1"/>
            <a:fld id="{B67A629B-B08B-447D-8F6D-F57E04F78513}" type="slidenum">
              <a:rPr lang="en-US" altLang="zh-TW" sz="1400" smtClean="0"/>
              <a:pPr eaLnBrk="1" hangingPunct="1"/>
              <a:t>42</a:t>
            </a:fld>
            <a:endParaRPr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34094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5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洗  髮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700809"/>
            <a:ext cx="8343900" cy="5157192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hlin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溫水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沖髮。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手沾洗髮精抹向頭髮，沾少許水，以按摩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頭皮的方式洗頭。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用溫水沖洗。</a:t>
            </a:r>
          </a:p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注意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眼、耳朵儘量不要進水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，可應用耳塞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或沐浴帽。</a:t>
            </a:r>
          </a:p>
          <a:p>
            <a:pPr eaLnBrk="1" hangingPunct="1"/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勿殘留洗髮精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於頭皮造成頭皮疾病。  </a:t>
            </a:r>
          </a:p>
        </p:txBody>
      </p:sp>
      <p:sp>
        <p:nvSpPr>
          <p:cNvPr id="37892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9pPr>
          </a:lstStyle>
          <a:p>
            <a:pPr eaLnBrk="1" hangingPunct="1"/>
            <a:fld id="{C1CE6EAB-21F6-4E23-88F3-32D534552C04}" type="slidenum">
              <a:rPr lang="en-US" altLang="zh-TW" sz="1400" smtClean="0"/>
              <a:pPr eaLnBrk="1" hangingPunct="1"/>
              <a:t>43</a:t>
            </a:fld>
            <a:endParaRPr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273036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eaLnBrk="1" hangingPunct="1"/>
            <a:r>
              <a:rPr lang="en-US" altLang="zh-TW" b="1" dirty="0" smtClean="0"/>
              <a:t>   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洗    澡</a:t>
            </a:r>
            <a:r>
              <a:rPr lang="zh-TW" altLang="en-US" dirty="0" smtClean="0"/>
              <a:t>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1268760"/>
            <a:ext cx="8678168" cy="5589240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洗臉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，特別是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眼睛四週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、鼻翼、嘴邊和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脖子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1" dirty="0" smtClean="0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全身沖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水。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沐浴乳塗抹清潔身體。</a:t>
            </a: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清潔方向：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指縫、腋窩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→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、腳縫、      小腿→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大腿。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洗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脖子→胸部→腹部→背部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，方向應為脖子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到腰雙向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上下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搓洗，肚子以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劃圈圈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的方式洗。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清洗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方向從</a:t>
            </a:r>
            <a:r>
              <a:rPr lang="zh-TW" altLang="en-US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末梢開始，洗到驅幹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 </a:t>
            </a:r>
          </a:p>
          <a:p>
            <a:pPr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＊清洗身體必須注意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關節及皮膚皺摺處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>
              <a:buNone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sp>
        <p:nvSpPr>
          <p:cNvPr id="38916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9pPr>
          </a:lstStyle>
          <a:p>
            <a:pPr eaLnBrk="1" hangingPunct="1"/>
            <a:fld id="{626F500C-FC92-453D-91EF-5F172AC14C3D}" type="slidenum">
              <a:rPr lang="en-US" altLang="zh-TW" sz="1400" smtClean="0"/>
              <a:pPr eaLnBrk="1" hangingPunct="1"/>
              <a:t>44</a:t>
            </a:fld>
            <a:endParaRPr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371119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洗    澡</a:t>
            </a:r>
            <a:r>
              <a:rPr lang="zh-TW" altLang="en-US" dirty="0" smtClean="0"/>
              <a:t> 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484784"/>
            <a:ext cx="8669338" cy="5373216"/>
          </a:xfrm>
        </p:spPr>
        <p:txBody>
          <a:bodyPr/>
          <a:lstStyle/>
          <a:p>
            <a:pPr eaLnBrk="1" hangingPunct="1">
              <a:lnSpc>
                <a:spcPts val="43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沖洗的時間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至少</a:t>
            </a:r>
            <a:r>
              <a:rPr lang="en-US" altLang="zh-TW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分鐘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並用水搓洗身體</a:t>
            </a:r>
          </a:p>
          <a:p>
            <a:pPr>
              <a:lnSpc>
                <a:spcPts val="4300"/>
              </a:lnSpc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（將沐浴乳沖淨）。</a:t>
            </a:r>
          </a:p>
          <a:p>
            <a:pPr eaLnBrk="1" hangingPunct="1">
              <a:lnSpc>
                <a:spcPts val="4300"/>
              </a:lnSpc>
              <a:buFont typeface="Wingdings" pitchFamily="2" charset="2"/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7.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洗陰部、臀部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、特別清洗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男性的陰莖、陰囊，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300"/>
              </a:lnSpc>
              <a:buFont typeface="Wingdings" pitchFamily="2" charset="2"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 女性陰部，以及肛門口。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3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8.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大浴巾擦乾身體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（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腋下、陰部</a:t>
            </a:r>
            <a:r>
              <a:rPr lang="zh-TW" altLang="en-US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、腿間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等應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特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3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擦拭，穿衣服時應先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從</a:t>
            </a:r>
            <a:r>
              <a:rPr lang="zh-TW" altLang="en-US" b="1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患</a:t>
            </a:r>
            <a:r>
              <a:rPr lang="zh-TW" altLang="en-US" b="1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側</a:t>
            </a:r>
            <a:r>
              <a:rPr lang="zh-TW" altLang="en-US" dirty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先穿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注意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3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 smtClean="0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腳趾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縫是否擦乾）。 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9940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9pPr>
          </a:lstStyle>
          <a:p>
            <a:pPr eaLnBrk="1" hangingPunct="1"/>
            <a:fld id="{6BB0DE4A-B83A-4E58-920B-46630BD7692B}" type="slidenum">
              <a:rPr lang="en-US" altLang="zh-TW" sz="1400" smtClean="0"/>
              <a:pPr eaLnBrk="1" hangingPunct="1"/>
              <a:t>45</a:t>
            </a:fld>
            <a:endParaRPr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18887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沐  浴  後  照  護</a:t>
            </a:r>
            <a:r>
              <a:rPr lang="zh-TW" altLang="en-US" dirty="0" smtClean="0"/>
              <a:t>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556793"/>
            <a:ext cx="8415536" cy="5112296"/>
          </a:xfrm>
        </p:spPr>
        <p:txBody>
          <a:bodyPr/>
          <a:lstStyle/>
          <a:p>
            <a:pPr>
              <a:lnSpc>
                <a:spcPts val="5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全身抹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乳液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+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凡士林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防止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皮膚太過乾燥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穿尿布、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上衣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褲子。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用吹風機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吹乾頭髮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推出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浴室。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給予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溫開水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500c.c.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飲用。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5000"/>
              </a:lnSpc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6.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休息約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分鐘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b="1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988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9pPr>
          </a:lstStyle>
          <a:p>
            <a:pPr eaLnBrk="1" hangingPunct="1"/>
            <a:fld id="{D2EB51C8-F39B-40DF-A60B-4015D4DF8A19}" type="slidenum">
              <a:rPr lang="en-US" altLang="zh-TW" sz="1400" smtClean="0"/>
              <a:pPr eaLnBrk="1" hangingPunct="1"/>
              <a:t>46</a:t>
            </a:fld>
            <a:endParaRPr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645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ea typeface="標楷體" pitchFamily="65" charset="-120"/>
              </a:rPr>
              <a:t>結        論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12875"/>
            <a:ext cx="8064500" cy="5256213"/>
          </a:xfrm>
        </p:spPr>
        <p:txBody>
          <a:bodyPr/>
          <a:lstStyle/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ea typeface="標楷體" pitchFamily="65" charset="-120"/>
              </a:rPr>
              <a:t>切記注意個案的</a:t>
            </a:r>
            <a:r>
              <a:rPr lang="zh-TW" altLang="en-US" b="1" dirty="0" smtClean="0">
                <a:solidFill>
                  <a:schemeClr val="hlink"/>
                </a:solidFill>
                <a:ea typeface="標楷體" pitchFamily="65" charset="-120"/>
              </a:rPr>
              <a:t>隱私權</a:t>
            </a:r>
            <a:r>
              <a:rPr lang="zh-TW" altLang="en-US" b="1" dirty="0" smtClean="0">
                <a:ea typeface="標楷體" pitchFamily="65" charset="-120"/>
              </a:rPr>
              <a:t>。 </a:t>
            </a:r>
          </a:p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ea typeface="標楷體" pitchFamily="65" charset="-120"/>
              </a:rPr>
              <a:t>個案因</a:t>
            </a:r>
            <a:r>
              <a:rPr lang="zh-TW" altLang="en-US" b="1" dirty="0" smtClean="0">
                <a:solidFill>
                  <a:schemeClr val="hlink"/>
                </a:solidFill>
                <a:ea typeface="標楷體" pitchFamily="65" charset="-120"/>
              </a:rPr>
              <a:t>皮膚乾燥</a:t>
            </a:r>
            <a:r>
              <a:rPr lang="zh-TW" altLang="en-US" dirty="0" smtClean="0">
                <a:ea typeface="標楷體" pitchFamily="65" charset="-120"/>
              </a:rPr>
              <a:t>，請勿每天使用肥皂或</a:t>
            </a:r>
            <a:endParaRPr lang="en-US" altLang="zh-TW" dirty="0" smtClean="0">
              <a:ea typeface="標楷體" pitchFamily="65" charset="-120"/>
            </a:endParaRPr>
          </a:p>
          <a:p>
            <a:pPr eaLnBrk="1" hangingPunct="1">
              <a:lnSpc>
                <a:spcPts val="4500"/>
              </a:lnSpc>
              <a:buFont typeface="Arial" charset="0"/>
              <a:buNone/>
            </a:pPr>
            <a:r>
              <a:rPr lang="zh-TW" altLang="en-US" dirty="0" smtClean="0">
                <a:ea typeface="標楷體" pitchFamily="65" charset="-120"/>
              </a:rPr>
              <a:t>   用力搓洗。</a:t>
            </a:r>
          </a:p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ea typeface="標楷體" pitchFamily="65" charset="-120"/>
              </a:rPr>
              <a:t>沐浴完個案</a:t>
            </a:r>
            <a:r>
              <a:rPr lang="zh-TW" altLang="en-US" b="1" dirty="0" smtClean="0">
                <a:solidFill>
                  <a:schemeClr val="hlink"/>
                </a:solidFill>
                <a:ea typeface="標楷體" pitchFamily="65" charset="-120"/>
              </a:rPr>
              <a:t>眼睛沒有紅腫</a:t>
            </a:r>
            <a:r>
              <a:rPr lang="zh-TW" altLang="en-US" b="1" dirty="0" smtClean="0"/>
              <a:t>，</a:t>
            </a:r>
            <a:r>
              <a:rPr lang="zh-TW" altLang="en-US" b="1" dirty="0" smtClean="0">
                <a:solidFill>
                  <a:schemeClr val="hlink"/>
                </a:solidFill>
                <a:ea typeface="標楷體" pitchFamily="65" charset="-120"/>
              </a:rPr>
              <a:t>耳朵無不適</a:t>
            </a:r>
            <a:r>
              <a:rPr lang="zh-TW" altLang="en-US" b="1" dirty="0" smtClean="0">
                <a:ea typeface="標楷體" pitchFamily="65" charset="-120"/>
              </a:rPr>
              <a:t>。</a:t>
            </a:r>
          </a:p>
          <a:p>
            <a:pPr eaLnBrk="1" hangingPunct="1">
              <a:lnSpc>
                <a:spcPts val="4500"/>
              </a:lnSpc>
            </a:pPr>
            <a:r>
              <a:rPr lang="zh-TW" altLang="en-US" dirty="0" smtClean="0">
                <a:ea typeface="標楷體" pitchFamily="65" charset="-120"/>
              </a:rPr>
              <a:t>用餐前後</a:t>
            </a:r>
            <a:r>
              <a:rPr lang="en-US" altLang="zh-TW" b="1" dirty="0" smtClean="0">
                <a:solidFill>
                  <a:schemeClr val="hlink"/>
                </a:solidFill>
                <a:ea typeface="標楷體" pitchFamily="65" charset="-120"/>
              </a:rPr>
              <a:t>30</a:t>
            </a:r>
            <a:r>
              <a:rPr lang="zh-TW" altLang="en-US" b="1" dirty="0" smtClean="0">
                <a:solidFill>
                  <a:schemeClr val="hlink"/>
                </a:solidFill>
                <a:ea typeface="標楷體" pitchFamily="65" charset="-120"/>
              </a:rPr>
              <a:t>分鐘</a:t>
            </a:r>
            <a:r>
              <a:rPr lang="zh-TW" altLang="en-US" dirty="0" smtClean="0">
                <a:ea typeface="標楷體" pitchFamily="65" charset="-120"/>
              </a:rPr>
              <a:t>內避免洗澡</a:t>
            </a:r>
            <a:r>
              <a:rPr lang="zh-TW" altLang="en-US" b="1" dirty="0" smtClean="0">
                <a:ea typeface="標楷體" pitchFamily="65" charset="-120"/>
              </a:rPr>
              <a:t>。</a:t>
            </a:r>
            <a:endParaRPr lang="en-US" altLang="zh-TW" b="1" dirty="0" smtClean="0">
              <a:ea typeface="標楷體" pitchFamily="65" charset="-120"/>
            </a:endParaRPr>
          </a:p>
          <a:p>
            <a:pPr eaLnBrk="1" hangingPunct="1">
              <a:lnSpc>
                <a:spcPts val="4500"/>
              </a:lnSpc>
            </a:pPr>
            <a:r>
              <a:rPr lang="zh-TW" altLang="en-US" b="1" dirty="0" smtClean="0">
                <a:solidFill>
                  <a:srgbClr val="990099"/>
                </a:solidFill>
                <a:ea typeface="標楷體" pitchFamily="65" charset="-120"/>
              </a:rPr>
              <a:t>讓我們的個案能洗個</a:t>
            </a:r>
            <a:r>
              <a:rPr lang="en-US" altLang="zh-TW" b="1" dirty="0" smtClean="0"/>
              <a:t>『</a:t>
            </a:r>
            <a:r>
              <a:rPr lang="zh-TW" altLang="en-US" b="1" dirty="0" smtClean="0">
                <a:solidFill>
                  <a:srgbClr val="990099"/>
                </a:solidFill>
                <a:ea typeface="標楷體" pitchFamily="65" charset="-120"/>
              </a:rPr>
              <a:t>舒服的澡！</a:t>
            </a:r>
            <a:r>
              <a:rPr lang="en-US" altLang="zh-TW" b="1" dirty="0" smtClean="0"/>
              <a:t>』</a:t>
            </a:r>
          </a:p>
        </p:txBody>
      </p:sp>
      <p:sp>
        <p:nvSpPr>
          <p:cNvPr id="44036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 Narrow" pitchFamily="34" charset="0"/>
                <a:ea typeface="新細明體" charset="-120"/>
              </a:defRPr>
            </a:lvl9pPr>
          </a:lstStyle>
          <a:p>
            <a:pPr eaLnBrk="1" hangingPunct="1"/>
            <a:fld id="{5E4A66DA-89B5-4B28-B42F-486E55105770}" type="slidenum">
              <a:rPr lang="en-US" altLang="zh-TW" sz="1400" smtClean="0"/>
              <a:pPr eaLnBrk="1" hangingPunct="1"/>
              <a:t>47</a:t>
            </a:fld>
            <a:endParaRPr lang="en-US" altLang="zh-TW" sz="1400" smtClean="0"/>
          </a:p>
        </p:txBody>
      </p:sp>
    </p:spTree>
    <p:extLst>
      <p:ext uri="{BB962C8B-B14F-4D97-AF65-F5344CB8AC3E}">
        <p14:creationId xmlns:p14="http://schemas.microsoft.com/office/powerpoint/2010/main" val="301783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4800" i="1" dirty="0">
                <a:latin typeface="標楷體" pitchFamily="65" charset="-120"/>
                <a:ea typeface="標楷體" pitchFamily="65" charset="-120"/>
              </a:rPr>
              <a:t>如 廁 照 顧</a:t>
            </a:r>
            <a:r>
              <a:rPr lang="en-US" altLang="zh-TW" sz="4800" i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800" i="1" dirty="0">
                <a:latin typeface="標楷體" pitchFamily="65" charset="-120"/>
                <a:ea typeface="標楷體" pitchFamily="65" charset="-120"/>
              </a:rPr>
            </a:br>
            <a:endParaRPr lang="zh-TW" altLang="en-US" sz="4800" dirty="0"/>
          </a:p>
        </p:txBody>
      </p:sp>
      <p:pic>
        <p:nvPicPr>
          <p:cNvPr id="4" name="圖片 7" descr="下載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933055"/>
            <a:ext cx="3923928" cy="292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6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圖片預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DD298-D877-4A01-A4A1-D6C73A0A873A}" type="slidenum">
              <a:rPr lang="en-US" altLang="zh-TW" smtClean="0"/>
              <a:pPr>
                <a:defRPr/>
              </a:pPr>
              <a:t>49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142874"/>
            <a:ext cx="6815137" cy="184596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傷口的分類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700809"/>
            <a:ext cx="8496300" cy="5157192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sz="3600" dirty="0" smtClean="0">
                <a:solidFill>
                  <a:schemeClr val="accent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3500" dirty="0">
              <a:solidFill>
                <a:schemeClr val="bg2"/>
              </a:solidFill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皮膚完整但局部皮膚受壓處，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其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壓力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去除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分鐘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，局部皮膚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發紅仍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存在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  </a:t>
            </a: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局部皮膚呈現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紅腫，表皮、真皮破損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疼痛且有滲出液，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有可能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出現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水泡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傷口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表面潮濕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分泌物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 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0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促進正常排便的方法</a:t>
            </a:r>
            <a:br>
              <a:rPr lang="zh-TW" altLang="en-US" smtClean="0">
                <a:latin typeface="標楷體" pitchFamily="65" charset="-120"/>
                <a:ea typeface="標楷體" pitchFamily="65" charset="-120"/>
              </a:rPr>
            </a:br>
            <a:endParaRPr lang="zh-TW" altLang="en-US" smtClean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纖維質</a:t>
            </a: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水份</a:t>
            </a:r>
            <a:r>
              <a:rPr lang="en-US" altLang="zh-TW" sz="360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除非有限制</a:t>
            </a: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養成排便習慣</a:t>
            </a: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增加活動量</a:t>
            </a: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排便姿勢</a:t>
            </a: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排便環境之隱私與舒適</a:t>
            </a:r>
            <a:endParaRPr lang="en-US" altLang="zh-TW" sz="360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z="3600" smtClean="0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FFCD1-8771-4AD1-A634-0C48F219024A}" type="slidenum">
              <a:rPr lang="en-US" altLang="zh-TW" smtClean="0"/>
              <a:pPr>
                <a:defRPr/>
              </a:pPr>
              <a:t>50</a:t>
            </a:fld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/>
          <p:cNvSpPr>
            <a:spLocks noGrp="1"/>
          </p:cNvSpPr>
          <p:nvPr>
            <p:ph type="title"/>
          </p:nvPr>
        </p:nvSpPr>
        <p:spPr>
          <a:xfrm>
            <a:off x="879475" y="214313"/>
            <a:ext cx="7807325" cy="857250"/>
          </a:xfrm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便秘之照護技巧</a:t>
            </a:r>
          </a:p>
        </p:txBody>
      </p:sp>
      <p:sp>
        <p:nvSpPr>
          <p:cNvPr id="71683" name="內容版面配置區 2"/>
          <p:cNvSpPr>
            <a:spLocks noGrp="1"/>
          </p:cNvSpPr>
          <p:nvPr>
            <p:ph idx="1"/>
          </p:nvPr>
        </p:nvSpPr>
        <p:spPr>
          <a:xfrm>
            <a:off x="323529" y="1484785"/>
            <a:ext cx="8363272" cy="4641378"/>
          </a:xfrm>
        </p:spPr>
        <p:txBody>
          <a:bodyPr/>
          <a:lstStyle/>
          <a:p>
            <a:pPr eaLnBrk="1" hangingPunct="1">
              <a:lnSpc>
                <a:spcPts val="44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充分攝取水分與適度的運動。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4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養成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固定排便的習慣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飯後半小時。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4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適度攝取富含纖維質食物如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水果、蔬菜、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ts val="44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麥片、糙米等，管灌飲食採高纖配方。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400"/>
              </a:lnSpc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按摩方式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促進排便。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400"/>
              </a:lnSpc>
            </a:pPr>
            <a:r>
              <a:rPr lang="zh-TW" altLang="en-US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糞石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的挖除。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40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切勿依賴灌腸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它是不得已的方法</a:t>
            </a:r>
            <a:endParaRPr lang="en-US" altLang="zh-TW" sz="40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168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8449C9-6940-41BF-9B70-A321DCD073DB}" type="slidenum">
              <a:rPr lang="en-US" altLang="zh-TW" smtClean="0">
                <a:ea typeface="新細明體" pitchFamily="18" charset="-120"/>
              </a:rPr>
              <a:pPr/>
              <a:t>51</a:t>
            </a:fld>
            <a:endParaRPr lang="en-US" altLang="zh-TW" smtClean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DA22706-A53D-4F10-A446-F2ABEBC1A8E6}" type="slidenum">
              <a:rPr kumimoji="0" lang="zh-TW" altLang="en-US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kumimoji="0" lang="en-US" altLang="zh-TW" sz="2600" smtClean="0">
              <a:solidFill>
                <a:schemeClr val="bg1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60648"/>
            <a:ext cx="8641655" cy="1008112"/>
          </a:xfrm>
        </p:spPr>
        <p:txBody>
          <a:bodyPr anchor="ctr"/>
          <a:lstStyle/>
          <a:p>
            <a:pPr eaLnBrk="1" hangingPunct="1"/>
            <a:r>
              <a:rPr lang="zh-TW" altLang="en-US" sz="4400" b="0" dirty="0" smtClean="0">
                <a:latin typeface="標楷體" pitchFamily="65" charset="-120"/>
                <a:ea typeface="標楷體" pitchFamily="65" charset="-120"/>
              </a:rPr>
              <a:t>  甘油球灌腸執行步驟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(1)</a:t>
            </a:r>
            <a:endParaRPr lang="zh-TW" altLang="zh-TW" sz="20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1844824"/>
            <a:ext cx="9432677" cy="5013176"/>
          </a:xfrm>
        </p:spPr>
        <p:txBody>
          <a:bodyPr/>
          <a:lstStyle/>
          <a:p>
            <a:pPr eaLnBrk="1" hangingPunct="1">
              <a:lnSpc>
                <a:spcPts val="44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配合醫師處方使用軟便劑。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4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用手掌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順時鐘方向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在腹部做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環形按摩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以增加腸蠕動。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4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協助患者採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左側式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雙膝彎曲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ts val="44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將甘油球前端塑膠蓋移去。</a:t>
            </a:r>
          </a:p>
          <a:p>
            <a:pPr eaLnBrk="1" hangingPunct="1">
              <a:lnSpc>
                <a:spcPts val="44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以潤滑劑或凡士林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潤滑前端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lnSpc>
                <a:spcPts val="44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驅出管中空氣。</a:t>
            </a:r>
          </a:p>
        </p:txBody>
      </p:sp>
    </p:spTree>
    <p:extLst>
      <p:ext uri="{BB962C8B-B14F-4D97-AF65-F5344CB8AC3E}">
        <p14:creationId xmlns:p14="http://schemas.microsoft.com/office/powerpoint/2010/main" val="32590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85A2AC1-0D41-4435-A0B6-7D4C88B47EDA}" type="slidenum">
              <a:rPr kumimoji="0" lang="zh-TW" altLang="en-US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kumimoji="0" lang="en-US" altLang="zh-TW" sz="2600" smtClean="0">
              <a:solidFill>
                <a:schemeClr val="bg1"/>
              </a:solidFill>
            </a:endParaRPr>
          </a:p>
        </p:txBody>
      </p:sp>
      <p:sp>
        <p:nvSpPr>
          <p:cNvPr id="13315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131175" cy="1143000"/>
          </a:xfrm>
        </p:spPr>
        <p:txBody>
          <a:bodyPr/>
          <a:lstStyle/>
          <a:p>
            <a:pPr eaLnBrk="1" hangingPunct="1"/>
            <a:r>
              <a:rPr lang="zh-TW" altLang="en-US" sz="4400" b="0" dirty="0" smtClean="0">
                <a:latin typeface="標楷體" pitchFamily="65" charset="-120"/>
                <a:ea typeface="標楷體" pitchFamily="65" charset="-120"/>
              </a:rPr>
              <a:t>甘油球灌腸執行步驟</a:t>
            </a:r>
            <a:r>
              <a:rPr lang="en-US" altLang="zh-TW" sz="2000" b="0" dirty="0" smtClean="0">
                <a:latin typeface="標楷體" pitchFamily="65" charset="-120"/>
                <a:ea typeface="標楷體" pitchFamily="65" charset="-120"/>
              </a:rPr>
              <a:t>(2)</a:t>
            </a:r>
            <a:endParaRPr lang="zh-TW" altLang="en-US" sz="2000" b="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76872"/>
            <a:ext cx="8748464" cy="4247753"/>
          </a:xfrm>
        </p:spPr>
        <p:txBody>
          <a:bodyPr/>
          <a:lstStyle/>
          <a:p>
            <a:pPr eaLnBrk="1" hangingPunct="1">
              <a:lnSpc>
                <a:spcPts val="44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用拇指</a:t>
            </a:r>
            <a:r>
              <a:rPr lang="zh-TW" altLang="en-US" sz="3200" dirty="0" smtClean="0"/>
              <a:t>、</a:t>
            </a:r>
            <a:r>
              <a:rPr lang="zh-TW" altLang="en-US" sz="3200" dirty="0" smtClean="0">
                <a:ea typeface="標楷體" pitchFamily="65" charset="-120"/>
              </a:rPr>
              <a:t>食指輕輕</a:t>
            </a:r>
            <a:r>
              <a:rPr lang="zh-TW" altLang="en-US" sz="3200" dirty="0" smtClean="0">
                <a:solidFill>
                  <a:srgbClr val="FF3300"/>
                </a:solidFill>
                <a:ea typeface="標楷體" pitchFamily="65" charset="-120"/>
              </a:rPr>
              <a:t>撥開肛門口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3200" dirty="0" smtClean="0">
              <a:solidFill>
                <a:srgbClr val="FF3300"/>
              </a:solidFill>
              <a:ea typeface="標楷體" pitchFamily="65" charset="-120"/>
            </a:endParaRPr>
          </a:p>
          <a:p>
            <a:pPr eaLnBrk="1" hangingPunct="1">
              <a:lnSpc>
                <a:spcPts val="44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將甘油球前端完全插入肛門，擠壓入灌腸液。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ts val="44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使用萊潔請病患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張嘴哈氣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以放鬆肛門肌肉。</a:t>
            </a:r>
          </a:p>
          <a:p>
            <a:pPr eaLnBrk="1" hangingPunct="1">
              <a:lnSpc>
                <a:spcPts val="44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用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衛生紙抵住肛門口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，勿鬆手將甘油球抽出，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ts val="44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請盡量憋住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15-30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分鐘。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解出後</a:t>
            </a:r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觀察排泄物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之性質、顏色及量。</a:t>
            </a:r>
          </a:p>
          <a:p>
            <a:pPr eaLnBrk="1" hangingPunct="1">
              <a:lnSpc>
                <a:spcPts val="4400"/>
              </a:lnSpc>
            </a:pPr>
            <a:endParaRPr lang="zh-TW" altLang="en-US" sz="3200" dirty="0" smtClean="0"/>
          </a:p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06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6BD630B-12C0-4F45-A792-A3C9320A3125}" type="slidenum">
              <a:rPr kumimoji="0" lang="zh-TW" altLang="en-US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kumimoji="0" lang="en-US" altLang="zh-TW" sz="2600" smtClean="0">
              <a:solidFill>
                <a:schemeClr val="bg1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zh-TW" altLang="zh-TW" sz="3200" dirty="0" smtClean="0"/>
              <a:t>    </a:t>
            </a:r>
            <a:r>
              <a:rPr lang="zh-TW" altLang="zh-TW" sz="4400" b="0" dirty="0" smtClean="0">
                <a:latin typeface="標楷體" pitchFamily="65" charset="-120"/>
                <a:ea typeface="標楷體" pitchFamily="65" charset="-120"/>
              </a:rPr>
              <a:t>甘油球灌腸</a:t>
            </a:r>
            <a:r>
              <a:rPr lang="zh-TW" altLang="en-US" sz="4400" b="0" dirty="0" smtClean="0">
                <a:latin typeface="標楷體" pitchFamily="65" charset="-120"/>
                <a:ea typeface="標楷體" pitchFamily="65" charset="-120"/>
              </a:rPr>
              <a:t>注意事項</a:t>
            </a:r>
            <a:endParaRPr lang="zh-TW" altLang="zh-TW" sz="4400" b="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0" y="1844824"/>
            <a:ext cx="8640960" cy="5013176"/>
          </a:xfrm>
        </p:spPr>
        <p:txBody>
          <a:bodyPr/>
          <a:lstStyle/>
          <a:p>
            <a:pPr eaLnBrk="1" hangingPunct="1">
              <a:lnSpc>
                <a:spcPts val="4200"/>
              </a:lnSpc>
            </a:pPr>
            <a:r>
              <a:rPr lang="zh-TW" altLang="en-US" sz="3200" dirty="0" smtClean="0">
                <a:ea typeface="標楷體" pitchFamily="65" charset="-120"/>
              </a:rPr>
              <a:t>一般甘油球開口為</a:t>
            </a:r>
            <a:r>
              <a:rPr lang="zh-TW" altLang="en-US" sz="3200" dirty="0" smtClean="0">
                <a:solidFill>
                  <a:srgbClr val="FF3300"/>
                </a:solidFill>
                <a:ea typeface="標楷體" pitchFamily="65" charset="-120"/>
              </a:rPr>
              <a:t>硬管</a:t>
            </a:r>
            <a:r>
              <a:rPr lang="zh-TW" altLang="en-US" sz="3200" dirty="0" smtClean="0">
                <a:ea typeface="標楷體" pitchFamily="65" charset="-120"/>
              </a:rPr>
              <a:t>，且有</a:t>
            </a:r>
            <a:r>
              <a:rPr lang="zh-TW" altLang="en-US" sz="3200" dirty="0" smtClean="0">
                <a:solidFill>
                  <a:srgbClr val="FF3300"/>
                </a:solidFill>
                <a:ea typeface="標楷體" pitchFamily="65" charset="-120"/>
              </a:rPr>
              <a:t>粗糙毛邊</a:t>
            </a:r>
            <a:r>
              <a:rPr lang="zh-TW" altLang="en-US" sz="3200" dirty="0" smtClean="0">
                <a:ea typeface="標楷體" pitchFamily="65" charset="-120"/>
              </a:rPr>
              <a:t>。</a:t>
            </a:r>
          </a:p>
          <a:p>
            <a:pPr eaLnBrk="1" hangingPunct="1">
              <a:lnSpc>
                <a:spcPts val="4200"/>
              </a:lnSpc>
            </a:pPr>
            <a:r>
              <a:rPr lang="zh-TW" altLang="en-US" sz="3200" dirty="0" smtClean="0">
                <a:ea typeface="標楷體" pitchFamily="65" charset="-120"/>
              </a:rPr>
              <a:t>從肛門放入如果使用不當、角度不對，容易</a:t>
            </a:r>
            <a:endParaRPr lang="en-US" altLang="zh-TW" sz="3200" dirty="0" smtClean="0">
              <a:ea typeface="標楷體" pitchFamily="65" charset="-120"/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zh-TW" altLang="en-US" dirty="0" smtClean="0">
                <a:ea typeface="標楷體" pitchFamily="65" charset="-120"/>
              </a:rPr>
              <a:t>   戳</a:t>
            </a:r>
            <a:r>
              <a:rPr lang="zh-TW" altLang="en-US" dirty="0">
                <a:ea typeface="標楷體" pitchFamily="65" charset="-120"/>
              </a:rPr>
              <a:t>傷直腸肛門，造成</a:t>
            </a:r>
            <a:r>
              <a:rPr lang="zh-TW" altLang="en-US" dirty="0">
                <a:solidFill>
                  <a:srgbClr val="FF3300"/>
                </a:solidFill>
                <a:ea typeface="標楷體" pitchFamily="65" charset="-120"/>
              </a:rPr>
              <a:t>潰爛</a:t>
            </a:r>
            <a:r>
              <a:rPr lang="zh-TW" altLang="en-US" dirty="0">
                <a:ea typeface="標楷體" pitchFamily="65" charset="-120"/>
              </a:rPr>
              <a:t>。</a:t>
            </a:r>
            <a:endParaRPr lang="en-US" altLang="zh-TW" dirty="0">
              <a:ea typeface="標楷體" pitchFamily="65" charset="-120"/>
            </a:endParaRPr>
          </a:p>
          <a:p>
            <a:pPr eaLnBrk="1" hangingPunct="1">
              <a:lnSpc>
                <a:spcPts val="42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個案</a:t>
            </a:r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扺抗力較差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，肛門直腸一旦被戳傷，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很容易</a:t>
            </a:r>
            <a:r>
              <a:rPr lang="zh-TW" altLang="en-US" dirty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發炎潰爛</a:t>
            </a:r>
            <a:r>
              <a:rPr lang="zh-TW" altLang="en-US" dirty="0" smtClean="0">
                <a:ea typeface="標楷體" pitchFamily="65" charset="-120"/>
              </a:rPr>
              <a:t>。</a:t>
            </a:r>
            <a:endParaRPr lang="en-US" altLang="zh-TW" sz="3200" dirty="0" smtClean="0">
              <a:ea typeface="標楷體" pitchFamily="65" charset="-120"/>
            </a:endParaRPr>
          </a:p>
          <a:p>
            <a:pPr eaLnBrk="1" hangingPunct="1">
              <a:lnSpc>
                <a:spcPts val="42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糖尿病患者對疼痛的感覺較遲鈍，還可能因此延誤發現治療，導致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敗血症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的風險升高</a:t>
            </a:r>
            <a:r>
              <a:rPr lang="zh-TW" altLang="en-US" sz="3200" dirty="0" smtClean="0">
                <a:ea typeface="標楷體" pitchFamily="65" charset="-120"/>
              </a:rPr>
              <a:t>。</a:t>
            </a:r>
            <a:r>
              <a:rPr lang="en-US" altLang="zh-TW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878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83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45B8C17-774B-4E0C-9A7A-20D67CB82727}" type="slidenum">
              <a:rPr kumimoji="0" lang="zh-TW" altLang="en-US" sz="2600" smtClean="0">
                <a:solidFill>
                  <a:schemeClr val="bg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kumimoji="0" lang="en-US" altLang="zh-TW" sz="2600" smtClean="0">
              <a:solidFill>
                <a:schemeClr val="bg1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4400" b="0" dirty="0" smtClean="0">
                <a:latin typeface="標楷體" pitchFamily="65" charset="-120"/>
                <a:ea typeface="標楷體" pitchFamily="65" charset="-120"/>
              </a:rPr>
              <a:t>甘油球灌腸</a:t>
            </a:r>
            <a:r>
              <a:rPr lang="zh-TW" altLang="en-US" sz="4400" b="0" dirty="0" smtClean="0">
                <a:latin typeface="標楷體" pitchFamily="65" charset="-120"/>
                <a:ea typeface="標楷體" pitchFamily="65" charset="-120"/>
              </a:rPr>
              <a:t>注意事項</a:t>
            </a:r>
            <a:endParaRPr lang="zh-TW" altLang="zh-TW" sz="4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51521" y="1844825"/>
            <a:ext cx="8640960" cy="5013176"/>
          </a:xfrm>
        </p:spPr>
        <p:txBody>
          <a:bodyPr/>
          <a:lstStyle/>
          <a:p>
            <a:pPr eaLnBrk="1" hangingPunct="1">
              <a:lnSpc>
                <a:spcPts val="44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多攝取水果及多飲水，每天早上起床後可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ts val="4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手抹嬰兒油依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順時針方向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按摩腹部。    </a:t>
            </a:r>
          </a:p>
          <a:p>
            <a:pPr eaLnBrk="1" hangingPunct="1">
              <a:lnSpc>
                <a:spcPts val="4400"/>
              </a:lnSpc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如常有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滲水便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情形，可能是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大便解不乾淨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ts val="4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可以灌腸使其解乾淨。 </a:t>
            </a:r>
          </a:p>
          <a:p>
            <a:pPr eaLnBrk="1" hangingPunct="1">
              <a:lnSpc>
                <a:spcPts val="4400"/>
              </a:lnSpc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個案若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有時吃軟便劑協助排泄，腹瀉時需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marL="0" indent="0" eaLnBrk="1" hangingPunct="1">
              <a:lnSpc>
                <a:spcPts val="4400"/>
              </a:lnSpc>
              <a:buNone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減量或</a:t>
            </a:r>
            <a:r>
              <a:rPr lang="zh-TW" altLang="en-US" sz="3200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暫停使用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，並告訴護士。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6076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示範及實務演練開始囉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313" y="2492896"/>
            <a:ext cx="8229600" cy="3661842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zh-TW" altLang="en-US" dirty="0" smtClean="0">
                <a:latin typeface="標楷體"/>
                <a:ea typeface="標楷體"/>
              </a:rPr>
              <a:t>傷口</a:t>
            </a:r>
            <a:r>
              <a:rPr lang="zh-TW" altLang="en-US" dirty="0">
                <a:latin typeface="標楷體"/>
                <a:ea typeface="標楷體"/>
              </a:rPr>
              <a:t>照護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800"/>
              </a:lnSpc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8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穿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脫衣褲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800"/>
              </a:lnSpc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800"/>
              </a:lnSpc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更換尿布</a:t>
            </a:r>
            <a:endParaRPr lang="en-US" altLang="zh-TW" dirty="0" smtClean="0">
              <a:latin typeface="標楷體"/>
              <a:ea typeface="標楷體"/>
            </a:endParaRPr>
          </a:p>
          <a:p>
            <a:pPr marL="0" indent="0">
              <a:lnSpc>
                <a:spcPts val="4800"/>
              </a:lnSpc>
              <a:buNone/>
            </a:pPr>
            <a:endParaRPr lang="en-US" altLang="zh-TW" dirty="0" smtClean="0">
              <a:latin typeface="標楷體"/>
              <a:ea typeface="標楷體"/>
            </a:endParaRPr>
          </a:p>
          <a:p>
            <a:pPr>
              <a:lnSpc>
                <a:spcPts val="4800"/>
              </a:lnSpc>
            </a:pPr>
            <a:endParaRPr lang="en-US" altLang="zh-TW" dirty="0">
              <a:latin typeface="標楷體"/>
              <a:ea typeface="標楷體"/>
            </a:endParaRPr>
          </a:p>
          <a:p>
            <a:pPr marL="0" indent="0">
              <a:lnSpc>
                <a:spcPts val="4800"/>
              </a:lnSpc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zh-TW" altLang="en-US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猜猜看</a:t>
            </a:r>
            <a:r>
              <a:rPr lang="en-US" altLang="zh-TW" sz="6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~~~~</a:t>
            </a:r>
            <a:endParaRPr lang="zh-TW" altLang="en-US" sz="6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1507" name="Picture 2" descr="ScabiesF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784"/>
            <a:ext cx="9144000" cy="5517232"/>
          </a:xfrm>
          <a:noFill/>
        </p:spPr>
      </p:pic>
    </p:spTree>
    <p:extLst>
      <p:ext uri="{BB962C8B-B14F-4D97-AF65-F5344CB8AC3E}">
        <p14:creationId xmlns:p14="http://schemas.microsoft.com/office/powerpoint/2010/main" val="37048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aaaa\My Documents\My Pictures\2009_05_24\DSC01117.JP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533400" y="3276600"/>
            <a:ext cx="81534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TW" alt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謝謝大家！</a:t>
            </a:r>
            <a:r>
              <a:rPr lang="en-US" altLang="zh-TW" sz="4800" dirty="0">
                <a:solidFill>
                  <a:srgbClr val="FFFF00"/>
                </a:solidFill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TW" sz="4800" dirty="0">
                <a:solidFill>
                  <a:srgbClr val="FFFF00"/>
                </a:solidFill>
              </a:rPr>
              <a:t>Thank you for your listening！</a:t>
            </a:r>
          </a:p>
        </p:txBody>
      </p:sp>
    </p:spTree>
    <p:extLst>
      <p:ext uri="{BB962C8B-B14F-4D97-AF65-F5344CB8AC3E}">
        <p14:creationId xmlns:p14="http://schemas.microsoft.com/office/powerpoint/2010/main" val="267104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5940425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4787900" cy="566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1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傷口的分類</a:t>
            </a: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916832"/>
            <a:ext cx="8569325" cy="4483968"/>
          </a:xfrm>
        </p:spPr>
        <p:txBody>
          <a:bodyPr/>
          <a:lstStyle/>
          <a:p>
            <a:pPr marL="365125" indent="-282575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真皮及皮下組織受損，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傷口有漿液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65125" indent="-282575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膿液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或血液滲出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；傷口周圍有結痂及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365125" indent="-282575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壞死的組織。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365125" indent="-282575" eaLnBrk="1" hangingPunct="1">
              <a:lnSpc>
                <a:spcPct val="80000"/>
              </a:lnSpc>
              <a:buFontTx/>
              <a:buNone/>
              <a:defRPr/>
            </a:pP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 marL="365125" indent="-282575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</a:t>
            </a:r>
          </a:p>
          <a:p>
            <a:pPr marL="365125" indent="-282575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級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全層皮膚破損，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傷口深到骨頭、筋膜及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 marL="365125" indent="-282575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      肌肉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；局部組織呈現焦痂、潰爛的壞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365125" indent="-282575" eaLnBrk="1" hangingPunct="1">
              <a:lnSpc>
                <a:spcPct val="80000"/>
              </a:lnSpc>
              <a:buFontTx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   死組織，有滲出液並散佈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惡臭的異味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93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214313"/>
            <a:ext cx="5810969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800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傷口的顏色</a:t>
            </a:r>
            <a:endParaRPr lang="zh-TW" altLang="en-US" sz="4800" dirty="0">
              <a:solidFill>
                <a:srgbClr val="002060"/>
              </a:solidFill>
              <a:ea typeface="標楷體" pitchFamily="65" charset="-120"/>
            </a:endParaRPr>
          </a:p>
        </p:txBody>
      </p:sp>
      <p:pic>
        <p:nvPicPr>
          <p:cNvPr id="27651" name="Picture 3" descr="E:\結案傷口\陳林善\970604 (5).JPG"/>
          <p:cNvPicPr>
            <a:picLocks noChangeAspect="1" noChangeArrowheads="1"/>
          </p:cNvPicPr>
          <p:nvPr/>
        </p:nvPicPr>
        <p:blipFill>
          <a:blip r:embed="rId2"/>
          <a:srcRect r="9324"/>
          <a:stretch>
            <a:fillRect/>
          </a:stretch>
        </p:blipFill>
        <p:spPr bwMode="auto">
          <a:xfrm>
            <a:off x="220663" y="1340768"/>
            <a:ext cx="4392612" cy="2665412"/>
          </a:xfrm>
          <a:prstGeom prst="rect">
            <a:avLst/>
          </a:prstGeom>
          <a:noFill/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80" name="圖片 2" descr="DSC000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972" y="1340768"/>
            <a:ext cx="4530725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圖片 2" descr="DSC0002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179" y="4006180"/>
            <a:ext cx="5106987" cy="285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3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傷口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滲出液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484784"/>
            <a:ext cx="9036050" cy="5087466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sz="3900" dirty="0" smtClean="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a.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量</a:t>
            </a:r>
            <a:r>
              <a:rPr lang="en-US" altLang="zh-TW" sz="3000" dirty="0">
                <a:solidFill>
                  <a:schemeClr val="accent5">
                    <a:lumMod val="60000"/>
                    <a:lumOff val="40000"/>
                  </a:schemeClr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少量、中量、大量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             </a:t>
            </a:r>
          </a:p>
          <a:p>
            <a:pPr marL="365760" indent="-283464" eaLnBrk="1" fontAlgn="auto" hangingPunct="1">
              <a:lnSpc>
                <a:spcPts val="4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b.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顏色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000" b="1" dirty="0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漿液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含有血清，外觀清澈液體滲漏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lnSpc>
                <a:spcPts val="4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sz="30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3000" dirty="0" smtClean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漿液</a:t>
            </a:r>
            <a:r>
              <a:rPr lang="zh-TW" altLang="en-US" sz="3000" dirty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血液混合性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是被血液所染色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的液體，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lnSpc>
                <a:spcPts val="4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是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漿液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與血液混合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lnSpc>
                <a:spcPts val="4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        </a:t>
            </a:r>
            <a:r>
              <a:rPr lang="zh-TW" altLang="en-US" sz="3000" dirty="0">
                <a:solidFill>
                  <a:srgbClr val="800080"/>
                </a:solidFill>
                <a:latin typeface="標楷體" pitchFamily="65" charset="-120"/>
                <a:ea typeface="標楷體" pitchFamily="65" charset="-120"/>
              </a:rPr>
              <a:t>膿液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膿液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外觀會隨著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不同的微生物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感染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lnSpc>
                <a:spcPts val="4000"/>
              </a:lnSpc>
              <a:spcAft>
                <a:spcPts val="0"/>
              </a:spcAft>
              <a:buFontTx/>
              <a:buNone/>
              <a:defRPr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      而出現不同顏色，如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黃色、褐色、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綠色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 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en-US" altLang="zh-TW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c.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氣味</a:t>
            </a:r>
            <a:endParaRPr lang="zh-TW" altLang="en-US" sz="30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0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蜻蜓設計簡報範本">
  <a:themeElements>
    <a:clrScheme name="蜻蜓設計簡報範本 14">
      <a:dk1>
        <a:srgbClr val="000000"/>
      </a:dk1>
      <a:lt1>
        <a:srgbClr val="FFFFFF"/>
      </a:lt1>
      <a:dk2>
        <a:srgbClr val="3333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蜻蜓設計簡報範本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蜻蜓設計簡報範本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蜻蜓設計簡報範本 13">
        <a:dk1>
          <a:srgbClr val="000000"/>
        </a:dk1>
        <a:lt1>
          <a:srgbClr val="FFFFFF"/>
        </a:lt1>
        <a:dk2>
          <a:srgbClr val="FF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蜻蜓設計簡報範本 14">
        <a:dk1>
          <a:srgbClr val="000000"/>
        </a:dk1>
        <a:lt1>
          <a:srgbClr val="FFFFFF"/>
        </a:lt1>
        <a:dk2>
          <a:srgbClr val="3333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蜻蜓</Template>
  <TotalTime>1107</TotalTime>
  <Words>2466</Words>
  <Application>Microsoft Office PowerPoint</Application>
  <PresentationFormat>如螢幕大小 (4:3)</PresentationFormat>
  <Paragraphs>318</Paragraphs>
  <Slides>59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0" baseType="lpstr">
      <vt:lpstr>蜻蜓設計簡報範本</vt:lpstr>
      <vt:lpstr>健康維護專業知識與技能</vt:lpstr>
      <vt:lpstr>上課大綱</vt:lpstr>
      <vt:lpstr>身心障礙者傷口特殊照護的方法 </vt:lpstr>
      <vt:lpstr>PowerPoint 簡報</vt:lpstr>
      <vt:lpstr>傷口的分類</vt:lpstr>
      <vt:lpstr>PowerPoint 簡報</vt:lpstr>
      <vt:lpstr>傷口的分類</vt:lpstr>
      <vt:lpstr>傷口的顏色</vt:lpstr>
      <vt:lpstr>傷口滲出液</vt:lpstr>
      <vt:lpstr>組織創傷癒合過程(三階段)</vt:lpstr>
      <vt:lpstr>完整的傷口評估內容 </vt:lpstr>
      <vt:lpstr>傷口感染的症狀與徵象 </vt:lpstr>
      <vt:lpstr>傷口消毒正確步驟</vt:lpstr>
      <vt:lpstr>傷口消毒無菌原則</vt:lpstr>
      <vt:lpstr>無菌原則</vt:lpstr>
      <vt:lpstr>傷口消毒基本步驟</vt:lpstr>
      <vt:lpstr>膠帶正確的撕除方法 </vt:lpstr>
      <vt:lpstr>傷口消毒基本步驟</vt:lpstr>
      <vt:lpstr>傷口消毒基本步驟</vt:lpstr>
      <vt:lpstr>PowerPoint 簡報</vt:lpstr>
      <vt:lpstr>新興的傷口敷料─人工皮 </vt:lpstr>
      <vt:lpstr>人工皮</vt:lpstr>
      <vt:lpstr>使用人工皮注意事項</vt:lpstr>
      <vt:lpstr>使用人工皮注意事項</vt:lpstr>
      <vt:lpstr> 協助身心障礙者餵食及  吞嚥困難之進食原則與技巧  </vt:lpstr>
      <vt:lpstr> 協助身心障礙者餵食之技巧</vt:lpstr>
      <vt:lpstr>PowerPoint 簡報</vt:lpstr>
      <vt:lpstr> 吞嚥困難、易嗆咳者餵食   </vt:lpstr>
      <vt:lpstr>PowerPoint 簡報</vt:lpstr>
      <vt:lpstr>協助吞嚥障礙餵食原則</vt:lpstr>
      <vt:lpstr>PowerPoint 簡報</vt:lpstr>
      <vt:lpstr>吞嚥困難餵食技巧</vt:lpstr>
      <vt:lpstr>PowerPoint 簡報</vt:lpstr>
      <vt:lpstr>吞嚥困難餵食技巧</vt:lpstr>
      <vt:lpstr>PowerPoint 簡報</vt:lpstr>
      <vt:lpstr>身體清潔與如廁照顧</vt:lpstr>
      <vt:lpstr>PowerPoint 簡報</vt:lpstr>
      <vt:lpstr>身體清潔之重要性</vt:lpstr>
      <vt:lpstr>身體清潔的重要性</vt:lpstr>
      <vt:lpstr>沐浴前之健康評估</vt:lpstr>
      <vt:lpstr>準   備   工  作</vt:lpstr>
      <vt:lpstr>沖洗、暖身 </vt:lpstr>
      <vt:lpstr> 洗  髮</vt:lpstr>
      <vt:lpstr>    洗    澡 （1）</vt:lpstr>
      <vt:lpstr>洗    澡 （2）</vt:lpstr>
      <vt:lpstr> 沐  浴  後  照  護 </vt:lpstr>
      <vt:lpstr>結        論</vt:lpstr>
      <vt:lpstr>如 廁 照 顧 </vt:lpstr>
      <vt:lpstr>PowerPoint 簡報</vt:lpstr>
      <vt:lpstr>促進正常排便的方法 </vt:lpstr>
      <vt:lpstr>便秘之照護技巧</vt:lpstr>
      <vt:lpstr>  甘油球灌腸執行步驟(1)</vt:lpstr>
      <vt:lpstr>甘油球灌腸執行步驟(2)</vt:lpstr>
      <vt:lpstr>    甘油球灌腸注意事項</vt:lpstr>
      <vt:lpstr>PowerPoint 簡報</vt:lpstr>
      <vt:lpstr> 甘油球灌腸注意事項</vt:lpstr>
      <vt:lpstr>示範及實務演練開始囉!</vt:lpstr>
      <vt:lpstr>  猜猜看~~~~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身心障礙者照顧技巧</dc:title>
  <dc:creator>user</dc:creator>
  <cp:lastModifiedBy>ASUS</cp:lastModifiedBy>
  <cp:revision>111</cp:revision>
  <dcterms:created xsi:type="dcterms:W3CDTF">2012-10-26T03:08:08Z</dcterms:created>
  <dcterms:modified xsi:type="dcterms:W3CDTF">2019-10-07T04:37:42Z</dcterms:modified>
</cp:coreProperties>
</file>