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  <p:sldId id="263" r:id="rId6"/>
    <p:sldId id="266" r:id="rId7"/>
    <p:sldId id="257" r:id="rId8"/>
    <p:sldId id="264" r:id="rId9"/>
    <p:sldId id="265" r:id="rId10"/>
    <p:sldId id="267" r:id="rId11"/>
    <p:sldId id="271" r:id="rId12"/>
    <p:sldId id="272" r:id="rId13"/>
    <p:sldId id="270" r:id="rId14"/>
    <p:sldId id="258" r:id="rId15"/>
    <p:sldId id="269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95F07-3326-49DF-B8FF-718BC5CBD89E}" type="datetimeFigureOut">
              <a:rPr lang="zh-TW" altLang="en-US" smtClean="0"/>
              <a:pPr/>
              <a:t>2014/9/10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E5E3B-5676-4DA3-897E-DB76D589B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兒少福利服務方案設計</a:t>
            </a:r>
            <a:r>
              <a:rPr lang="en-US" altLang="zh-TW" dirty="0" smtClean="0">
                <a:solidFill>
                  <a:srgbClr val="C00000"/>
                </a:solidFill>
              </a:rPr>
              <a:t/>
            </a:r>
            <a:br>
              <a:rPr lang="en-US" altLang="zh-TW" dirty="0" smtClean="0">
                <a:solidFill>
                  <a:srgbClr val="C00000"/>
                </a:solidFill>
              </a:rPr>
            </a:br>
            <a:r>
              <a:rPr lang="zh-TW" altLang="en-US" dirty="0">
                <a:solidFill>
                  <a:srgbClr val="C00000"/>
                </a:solidFill>
              </a:rPr>
              <a:t>理論與實務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400" dirty="0" smtClean="0"/>
              <a:t>中山醫大醫社系</a:t>
            </a:r>
            <a:endParaRPr lang="en-US" altLang="zh-TW" sz="2400" dirty="0" smtClean="0"/>
          </a:p>
          <a:p>
            <a:endParaRPr lang="en-US" altLang="zh-TW" sz="2400" dirty="0"/>
          </a:p>
          <a:p>
            <a:r>
              <a:rPr lang="zh-TW" altLang="en-US" sz="2400" dirty="0" smtClean="0"/>
              <a:t>翁慧圓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何時做評估</a:t>
            </a:r>
            <a:r>
              <a:rPr lang="zh-TW" altLang="en-US" dirty="0" smtClean="0"/>
              <a:t>？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zh-TW" altLang="en-US" dirty="0"/>
          </a:p>
          <a:p>
            <a:r>
              <a:rPr lang="en-US" dirty="0"/>
              <a:t>     1. </a:t>
            </a:r>
            <a:r>
              <a:rPr lang="zh-TW" altLang="en-US" dirty="0"/>
              <a:t>需求面</a:t>
            </a:r>
            <a:r>
              <a:rPr lang="en-US" dirty="0"/>
              <a:t> : </a:t>
            </a:r>
            <a:r>
              <a:rPr lang="zh-TW" altLang="en-US" dirty="0"/>
              <a:t>需求</a:t>
            </a:r>
            <a:r>
              <a:rPr lang="zh-TW" altLang="en-US" dirty="0" smtClean="0"/>
              <a:t>評估 </a:t>
            </a:r>
            <a:r>
              <a:rPr lang="en-US" altLang="zh-TW" dirty="0" smtClean="0"/>
              <a:t>( assessment)</a:t>
            </a:r>
          </a:p>
          <a:p>
            <a:pPr>
              <a:buNone/>
            </a:pPr>
            <a:endParaRPr lang="zh-TW" altLang="en-US" dirty="0"/>
          </a:p>
          <a:p>
            <a:r>
              <a:rPr lang="en-US" dirty="0"/>
              <a:t>     2. </a:t>
            </a:r>
            <a:r>
              <a:rPr lang="zh-TW" altLang="en-US" dirty="0"/>
              <a:t>執行面</a:t>
            </a:r>
            <a:r>
              <a:rPr lang="en-US" dirty="0"/>
              <a:t> : </a:t>
            </a:r>
            <a:r>
              <a:rPr lang="zh-TW" altLang="en-US" dirty="0"/>
              <a:t>期中</a:t>
            </a:r>
            <a:r>
              <a:rPr lang="zh-TW" altLang="en-US" dirty="0" smtClean="0"/>
              <a:t>評估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  <a:p>
            <a:r>
              <a:rPr lang="en-US" dirty="0"/>
              <a:t>     3. </a:t>
            </a:r>
            <a:r>
              <a:rPr lang="zh-TW" altLang="en-US" dirty="0"/>
              <a:t>評鑑面</a:t>
            </a:r>
            <a:r>
              <a:rPr lang="en-US" dirty="0"/>
              <a:t> : </a:t>
            </a:r>
            <a:r>
              <a:rPr lang="zh-TW" altLang="en-US" dirty="0"/>
              <a:t>總結</a:t>
            </a:r>
            <a:r>
              <a:rPr lang="zh-TW" altLang="en-US" dirty="0" smtClean="0"/>
              <a:t>評估</a:t>
            </a:r>
            <a:r>
              <a:rPr lang="en-US" altLang="zh-TW" dirty="0" smtClean="0"/>
              <a:t>(evaluation)</a:t>
            </a:r>
            <a:endParaRPr lang="zh-TW" altLang="en-US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3600" dirty="0"/>
              <a:t>評估與評鑑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400"/>
              <a:t>評估、評量：</a:t>
            </a:r>
            <a:r>
              <a:rPr lang="en-US" altLang="zh-TW" sz="2400"/>
              <a:t>assessment</a:t>
            </a:r>
          </a:p>
          <a:p>
            <a:pPr>
              <a:buFont typeface="Wingdings" pitchFamily="2" charset="2"/>
              <a:buNone/>
            </a:pPr>
            <a:r>
              <a:rPr lang="en-US" altLang="zh-TW" sz="2400"/>
              <a:t>    </a:t>
            </a:r>
            <a:r>
              <a:rPr lang="zh-TW" altLang="en-US" sz="2000"/>
              <a:t>決策或行動前的資料收集，為收集、分析、統整資訊，以決定適當之服務和滿足案主需求，或處理案主問題的過程。</a:t>
            </a:r>
          </a:p>
          <a:p>
            <a:pPr>
              <a:buFont typeface="Wingdings" pitchFamily="2" charset="2"/>
              <a:buNone/>
            </a:pPr>
            <a:r>
              <a:rPr lang="zh-TW" altLang="en-US" sz="2400"/>
              <a:t>   重要性：</a:t>
            </a:r>
            <a:r>
              <a:rPr lang="zh-TW" altLang="en-US" sz="2000"/>
              <a:t>沒有評估，無法掌握案主真正的問題與需求</a:t>
            </a:r>
          </a:p>
          <a:p>
            <a:pPr>
              <a:buFont typeface="Wingdings" pitchFamily="2" charset="2"/>
              <a:buNone/>
            </a:pPr>
            <a:r>
              <a:rPr lang="zh-TW" altLang="en-US" sz="2000"/>
              <a:t>                                  也無法掌握案主的資源與需求</a:t>
            </a:r>
          </a:p>
          <a:p>
            <a:pPr>
              <a:buFont typeface="Wingdings" pitchFamily="2" charset="2"/>
              <a:buNone/>
            </a:pPr>
            <a:r>
              <a:rPr lang="zh-TW" altLang="en-US" sz="2000"/>
              <a:t>                                  更無法提出適當的服務計畫</a:t>
            </a:r>
          </a:p>
          <a:p>
            <a:pPr>
              <a:buFont typeface="Wingdings" pitchFamily="2" charset="2"/>
              <a:buNone/>
            </a:pPr>
            <a:endParaRPr lang="en-US" altLang="zh-TW" sz="2400"/>
          </a:p>
          <a:p>
            <a:r>
              <a:rPr lang="zh-TW" altLang="en-US" sz="2400"/>
              <a:t>評鑑、評價：</a:t>
            </a:r>
            <a:r>
              <a:rPr lang="en-US" altLang="zh-TW" sz="2400"/>
              <a:t>evaluation </a:t>
            </a:r>
          </a:p>
          <a:p>
            <a:pPr>
              <a:buFont typeface="Wingdings" pitchFamily="2" charset="2"/>
              <a:buNone/>
            </a:pPr>
            <a:r>
              <a:rPr lang="en-US" altLang="zh-TW" sz="2400"/>
              <a:t>    </a:t>
            </a:r>
            <a:r>
              <a:rPr lang="zh-TW" altLang="en-US" sz="2400"/>
              <a:t>行動或決策後的檢討</a:t>
            </a:r>
          </a:p>
          <a:p>
            <a:pPr>
              <a:buFont typeface="Wingdings" pitchFamily="2" charset="2"/>
              <a:buNone/>
            </a:pPr>
            <a:endParaRPr lang="zh-TW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/>
              <a:t>服務需求評估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/>
              <a:t>需求評估：</a:t>
            </a:r>
            <a:r>
              <a:rPr lang="en-US" altLang="zh-TW" sz="2800"/>
              <a:t>need assessment</a:t>
            </a:r>
          </a:p>
          <a:p>
            <a:pPr>
              <a:buFont typeface="Wingdings" pitchFamily="2" charset="2"/>
              <a:buNone/>
            </a:pPr>
            <a:r>
              <a:rPr lang="en-US" altLang="zh-TW" sz="2800"/>
              <a:t>                </a:t>
            </a:r>
            <a:r>
              <a:rPr lang="zh-TW" altLang="en-US" sz="2800"/>
              <a:t>評估、評量、評鑑、評價？</a:t>
            </a:r>
          </a:p>
          <a:p>
            <a:pPr>
              <a:buFont typeface="Wingdings" pitchFamily="2" charset="2"/>
              <a:buNone/>
            </a:pPr>
            <a:endParaRPr lang="zh-TW" altLang="en-US" sz="2800"/>
          </a:p>
          <a:p>
            <a:r>
              <a:rPr lang="zh-TW" altLang="en-US" sz="2800"/>
              <a:t>分析述問題原因，案主需要何種服務？</a:t>
            </a:r>
          </a:p>
          <a:p>
            <a:r>
              <a:rPr lang="zh-TW" altLang="en-US" sz="2800"/>
              <a:t>如何探究問題原因</a:t>
            </a:r>
          </a:p>
          <a:p>
            <a:r>
              <a:rPr lang="zh-TW" altLang="en-US" sz="2800"/>
              <a:t>如何認定案主的需求？誰來認定？</a:t>
            </a:r>
          </a:p>
          <a:p>
            <a:pPr>
              <a:buFont typeface="Wingdings" pitchFamily="2" charset="2"/>
              <a:buNone/>
            </a:pPr>
            <a:r>
              <a:rPr lang="zh-TW" altLang="en-US" sz="2800"/>
              <a:t>   </a:t>
            </a:r>
            <a:r>
              <a:rPr lang="zh-TW" altLang="en-US" sz="2000"/>
              <a:t>官方、學者、專家、社福機構、當事人、媒體------？</a:t>
            </a:r>
            <a:endParaRPr lang="zh-TW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/>
              <a:t>        需求測量 ---</a:t>
            </a:r>
            <a:r>
              <a:rPr lang="zh-TW" altLang="en-US" sz="2800"/>
              <a:t>-</a:t>
            </a:r>
            <a:r>
              <a:rPr lang="en-US" altLang="zh-TW" sz="2800"/>
              <a:t>Bradshow 1972</a:t>
            </a:r>
            <a:r>
              <a:rPr lang="en-US" altLang="zh-TW" sz="3600"/>
              <a:t/>
            </a:r>
            <a:br>
              <a:rPr lang="en-US" altLang="zh-TW" sz="3600"/>
            </a:br>
            <a:endParaRPr lang="en-US" altLang="zh-TW" sz="360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/>
              <a:t>規範性需求</a:t>
            </a:r>
          </a:p>
          <a:p>
            <a:r>
              <a:rPr lang="zh-TW" altLang="en-US" sz="2800"/>
              <a:t>感受性需求</a:t>
            </a:r>
          </a:p>
          <a:p>
            <a:r>
              <a:rPr lang="zh-TW" altLang="en-US" sz="2800"/>
              <a:t>表達性需求</a:t>
            </a:r>
          </a:p>
          <a:p>
            <a:r>
              <a:rPr lang="zh-TW" altLang="en-US" sz="2800"/>
              <a:t>比較性需求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3600" dirty="0" smtClean="0">
                <a:solidFill>
                  <a:srgbClr val="C00000"/>
                </a:solidFill>
              </a:rPr>
              <a:t>服務業對顧客的需求認知</a:t>
            </a:r>
            <a:r>
              <a:rPr lang="en-US" altLang="zh-TW" sz="3600" dirty="0" smtClean="0">
                <a:solidFill>
                  <a:srgbClr val="C00000"/>
                </a:solidFill>
              </a:rPr>
              <a:t>—</a:t>
            </a:r>
            <a:r>
              <a:rPr lang="zh-TW" altLang="en-US" sz="3600" dirty="0" smtClean="0">
                <a:solidFill>
                  <a:srgbClr val="C00000"/>
                </a:solidFill>
              </a:rPr>
              <a:t>誠品公司</a:t>
            </a:r>
            <a:endParaRPr lang="zh-TW" altLang="en-US" sz="3600" dirty="0">
              <a:solidFill>
                <a:srgbClr val="C00000"/>
              </a:solidFill>
            </a:endParaRPr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smtClean="0"/>
              <a:t>服務業發展三階段</a:t>
            </a:r>
            <a:endParaRPr lang="en-US" altLang="zh-TW" sz="2400" smtClean="0"/>
          </a:p>
          <a:p>
            <a:pPr>
              <a:buFontTx/>
              <a:buNone/>
            </a:pPr>
            <a:r>
              <a:rPr lang="zh-TW" altLang="en-US" sz="2400" smtClean="0"/>
              <a:t>    </a:t>
            </a:r>
            <a:r>
              <a:rPr lang="en-US" altLang="zh-TW" sz="2000" smtClean="0"/>
              <a:t>1.</a:t>
            </a:r>
            <a:r>
              <a:rPr lang="zh-TW" altLang="en-US" sz="2000" smtClean="0"/>
              <a:t> 你尊我卑</a:t>
            </a:r>
            <a:endParaRPr lang="en-US" altLang="zh-TW" sz="2000" smtClean="0"/>
          </a:p>
          <a:p>
            <a:pPr>
              <a:buFontTx/>
              <a:buNone/>
            </a:pPr>
            <a:r>
              <a:rPr lang="zh-TW" altLang="en-US" sz="2000" smtClean="0"/>
              <a:t>     </a:t>
            </a:r>
            <a:r>
              <a:rPr lang="en-US" altLang="zh-TW" sz="2000" smtClean="0"/>
              <a:t>2.</a:t>
            </a:r>
            <a:r>
              <a:rPr lang="zh-TW" altLang="en-US" sz="2000" smtClean="0"/>
              <a:t> 靠專業與效率獲顧客信賴</a:t>
            </a:r>
            <a:endParaRPr lang="en-US" altLang="zh-TW" sz="2000" smtClean="0"/>
          </a:p>
          <a:p>
            <a:pPr>
              <a:buFontTx/>
              <a:buNone/>
            </a:pPr>
            <a:r>
              <a:rPr lang="zh-TW" altLang="en-US" sz="2000" smtClean="0"/>
              <a:t>     </a:t>
            </a:r>
            <a:r>
              <a:rPr lang="en-US" altLang="zh-TW" sz="2000" smtClean="0"/>
              <a:t>3.</a:t>
            </a:r>
            <a:r>
              <a:rPr lang="zh-TW" altLang="en-US" sz="2000" smtClean="0"/>
              <a:t> 搶在顧客需求前服務 </a:t>
            </a:r>
            <a:r>
              <a:rPr lang="en-US" altLang="zh-TW" sz="2000" smtClean="0"/>
              <a:t>-- </a:t>
            </a:r>
            <a:r>
              <a:rPr lang="zh-TW" altLang="en-US" sz="2000" smtClean="0"/>
              <a:t>「讓對方信賴你，你成為他的朋友，甚</a:t>
            </a:r>
            <a:endParaRPr lang="en-US" altLang="zh-TW" sz="2000" smtClean="0"/>
          </a:p>
          <a:p>
            <a:pPr>
              <a:buFontTx/>
              <a:buNone/>
            </a:pPr>
            <a:r>
              <a:rPr lang="zh-TW" altLang="en-US" sz="2000" smtClean="0"/>
              <a:t>                                          至可以成為他學習的對象」</a:t>
            </a:r>
            <a:endParaRPr lang="en-US" altLang="zh-TW" sz="2400" smtClean="0"/>
          </a:p>
          <a:p>
            <a:pPr>
              <a:buFontTx/>
              <a:buNone/>
            </a:pPr>
            <a:endParaRPr lang="en-US" altLang="zh-TW" sz="2400" smtClean="0"/>
          </a:p>
          <a:p>
            <a:r>
              <a:rPr lang="zh-TW" altLang="en-US" sz="2400" smtClean="0"/>
              <a:t>誠品在職訓練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   </a:t>
            </a:r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00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誠品員工永遠記得「在我們面前的，不單單是一個錢在的消費者或顧客，而是有著不同生活背景、故事的人，有自己的恐懼與期待，有自己的失望與希望」</a:t>
            </a:r>
            <a:endParaRPr lang="en-US" altLang="zh-TW" sz="200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目標撰寫之原則</a:t>
            </a:r>
            <a:r>
              <a:rPr lang="en-US" altLang="zh-TW" smtClean="0"/>
              <a:t>(SMART</a:t>
            </a:r>
            <a:r>
              <a:rPr lang="zh-TW" altLang="en-US" smtClean="0"/>
              <a:t>原則</a:t>
            </a:r>
            <a:r>
              <a:rPr lang="en-US" altLang="zh-TW" smtClean="0"/>
              <a:t>)</a:t>
            </a:r>
            <a:endParaRPr lang="zh-TW" altLang="en-US" smtClean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S(Specific)</a:t>
            </a:r>
            <a:r>
              <a:rPr lang="zh-TW" altLang="en-US" smtClean="0">
                <a:latin typeface="新細明體" charset="-120"/>
              </a:rPr>
              <a:t>：明確性</a:t>
            </a:r>
            <a:endParaRPr lang="en-US" altLang="zh-TW" smtClean="0">
              <a:latin typeface="新細明體" charset="-120"/>
            </a:endParaRPr>
          </a:p>
          <a:p>
            <a:pPr eaLnBrk="1" hangingPunct="1"/>
            <a:r>
              <a:rPr lang="en-US" altLang="zh-TW" smtClean="0">
                <a:latin typeface="新細明體" charset="-120"/>
              </a:rPr>
              <a:t>M(</a:t>
            </a:r>
            <a:r>
              <a:rPr lang="en-US" altLang="zh-TW" smtClean="0"/>
              <a:t>Measurable)</a:t>
            </a:r>
            <a:r>
              <a:rPr lang="zh-TW" altLang="en-US" smtClean="0">
                <a:latin typeface="新細明體" charset="-120"/>
              </a:rPr>
              <a:t>：可衡量性</a:t>
            </a:r>
            <a:endParaRPr lang="en-US" altLang="zh-TW" smtClean="0">
              <a:latin typeface="新細明體" charset="-120"/>
            </a:endParaRPr>
          </a:p>
          <a:p>
            <a:pPr eaLnBrk="1" hangingPunct="1"/>
            <a:r>
              <a:rPr lang="en-US" altLang="zh-TW" smtClean="0">
                <a:latin typeface="新細明體" charset="-120"/>
              </a:rPr>
              <a:t>A(</a:t>
            </a:r>
            <a:r>
              <a:rPr lang="en-US" altLang="zh-TW" smtClean="0"/>
              <a:t>Attainable)</a:t>
            </a:r>
            <a:r>
              <a:rPr lang="zh-TW" altLang="en-US" smtClean="0">
                <a:latin typeface="新細明體" charset="-120"/>
              </a:rPr>
              <a:t>：可達成性</a:t>
            </a:r>
            <a:endParaRPr lang="en-US" altLang="zh-TW" smtClean="0">
              <a:latin typeface="新細明體" charset="-120"/>
            </a:endParaRPr>
          </a:p>
          <a:p>
            <a:pPr eaLnBrk="1" hangingPunct="1"/>
            <a:r>
              <a:rPr lang="en-US" altLang="zh-TW" smtClean="0">
                <a:latin typeface="新細明體" charset="-120"/>
              </a:rPr>
              <a:t>R(</a:t>
            </a:r>
            <a:r>
              <a:rPr lang="en-US" altLang="zh-TW" smtClean="0"/>
              <a:t>Realistic)</a:t>
            </a:r>
            <a:r>
              <a:rPr lang="zh-TW" altLang="en-US" smtClean="0">
                <a:latin typeface="新細明體" charset="-120"/>
              </a:rPr>
              <a:t>：具體性</a:t>
            </a:r>
            <a:endParaRPr lang="en-US" altLang="zh-TW" smtClean="0">
              <a:latin typeface="新細明體" charset="-120"/>
            </a:endParaRPr>
          </a:p>
          <a:p>
            <a:pPr eaLnBrk="1" hangingPunct="1"/>
            <a:r>
              <a:rPr lang="en-US" altLang="zh-TW" smtClean="0">
                <a:latin typeface="新細明體" charset="-120"/>
              </a:rPr>
              <a:t>T(</a:t>
            </a:r>
            <a:r>
              <a:rPr lang="en-US" altLang="zh-TW" smtClean="0"/>
              <a:t>Time-bound)</a:t>
            </a:r>
            <a:r>
              <a:rPr lang="zh-TW" altLang="en-US" smtClean="0">
                <a:latin typeface="新細明體" charset="-120"/>
              </a:rPr>
              <a:t>：時限性</a:t>
            </a:r>
            <a:endParaRPr lang="zh-TW" altLang="en-US" smtClean="0"/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成果評估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WHY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WHAT—</a:t>
            </a:r>
            <a:r>
              <a:rPr lang="zh-TW" altLang="en-US" dirty="0" smtClean="0"/>
              <a:t>評估甚麼？以何為基礎？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HOW—</a:t>
            </a:r>
            <a:r>
              <a:rPr lang="zh-TW" altLang="en-US" dirty="0" smtClean="0"/>
              <a:t>何時做？誰來做？如何做？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績效</a:t>
            </a:r>
            <a:r>
              <a:rPr lang="en-US" altLang="zh-TW" dirty="0" smtClean="0">
                <a:solidFill>
                  <a:srgbClr val="C00000"/>
                </a:solidFill>
              </a:rPr>
              <a:t>—</a:t>
            </a:r>
            <a:r>
              <a:rPr lang="zh-TW" altLang="en-US" dirty="0" smtClean="0">
                <a:solidFill>
                  <a:srgbClr val="C00000"/>
                </a:solidFill>
              </a:rPr>
              <a:t>誰說了算？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資料如何收集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用何工具收集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收集甚麼資料</a:t>
            </a:r>
            <a:r>
              <a:rPr lang="en-US" altLang="zh-TW" smtClean="0"/>
              <a:t>?</a:t>
            </a:r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方案設計與評估相關理論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一、需求評估</a:t>
            </a:r>
            <a:r>
              <a:rPr lang="en-US" altLang="zh-TW" dirty="0" smtClean="0"/>
              <a:t>—</a:t>
            </a:r>
            <a:r>
              <a:rPr lang="zh-TW" altLang="en-US" dirty="0" smtClean="0"/>
              <a:t>與兒少議題有關之理論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二、處遇服務相關理論</a:t>
            </a:r>
            <a:r>
              <a:rPr lang="en-US" altLang="zh-TW" dirty="0" smtClean="0"/>
              <a:t>/</a:t>
            </a:r>
            <a:r>
              <a:rPr lang="zh-TW" altLang="en-US" smtClean="0"/>
              <a:t>觀點</a:t>
            </a:r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分組實務演練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重點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     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</a:t>
            </a: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smtClean="0"/>
              <a:t>WHAT ：</a:t>
            </a:r>
            <a:r>
              <a:rPr lang="zh-TW" altLang="en-US" dirty="0" smtClean="0"/>
              <a:t>甚麼</a:t>
            </a:r>
            <a:r>
              <a:rPr lang="zh-TW" altLang="en-US" dirty="0"/>
              <a:t>是方案評估 </a:t>
            </a:r>
            <a:r>
              <a:rPr lang="en-US" dirty="0"/>
              <a:t>?</a:t>
            </a:r>
            <a:endParaRPr lang="zh-TW" altLang="en-US" dirty="0"/>
          </a:p>
          <a:p>
            <a:pPr>
              <a:buNone/>
            </a:pPr>
            <a:r>
              <a:rPr lang="en-US" dirty="0" smtClean="0"/>
              <a:t>      2</a:t>
            </a:r>
            <a:r>
              <a:rPr lang="en-US" dirty="0"/>
              <a:t>. </a:t>
            </a:r>
            <a:r>
              <a:rPr lang="en-US" dirty="0" smtClean="0"/>
              <a:t>WHY ：</a:t>
            </a:r>
            <a:r>
              <a:rPr lang="zh-TW" altLang="en-US" dirty="0" smtClean="0"/>
              <a:t>為何</a:t>
            </a:r>
            <a:r>
              <a:rPr lang="zh-TW" altLang="en-US" dirty="0"/>
              <a:t>要做方案評估 </a:t>
            </a:r>
            <a:r>
              <a:rPr lang="en-US" dirty="0"/>
              <a:t>? </a:t>
            </a:r>
            <a:r>
              <a:rPr lang="zh-TW" altLang="en-US" dirty="0"/>
              <a:t>評估的</a:t>
            </a:r>
            <a:r>
              <a:rPr lang="zh-TW" altLang="en-US" dirty="0" smtClean="0"/>
              <a:t>目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                    </a:t>
            </a:r>
            <a:r>
              <a:rPr lang="zh-TW" altLang="en-US" dirty="0" smtClean="0"/>
              <a:t>的</a:t>
            </a:r>
            <a:r>
              <a:rPr lang="zh-TW" altLang="en-US" dirty="0"/>
              <a:t>是</a:t>
            </a:r>
            <a:r>
              <a:rPr lang="en-US" dirty="0"/>
              <a:t>---</a:t>
            </a:r>
            <a:endParaRPr lang="zh-TW" altLang="en-US" dirty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/>
              <a:t>3. </a:t>
            </a:r>
            <a:r>
              <a:rPr lang="en-US" dirty="0" smtClean="0"/>
              <a:t>HOW ：</a:t>
            </a:r>
            <a:r>
              <a:rPr lang="zh-TW" altLang="en-US" dirty="0" smtClean="0"/>
              <a:t>如何</a:t>
            </a:r>
            <a:r>
              <a:rPr lang="zh-TW" altLang="en-US" dirty="0"/>
              <a:t>做？ 誰做</a:t>
            </a:r>
            <a:r>
              <a:rPr lang="en-US" dirty="0"/>
              <a:t> / </a:t>
            </a:r>
            <a:r>
              <a:rPr lang="zh-TW" altLang="en-US" dirty="0"/>
              <a:t>何時</a:t>
            </a:r>
            <a:r>
              <a:rPr lang="en-US" dirty="0"/>
              <a:t> / </a:t>
            </a:r>
            <a:r>
              <a:rPr lang="zh-TW" altLang="en-US" dirty="0" smtClean="0"/>
              <a:t>做甚麼</a:t>
            </a:r>
            <a:r>
              <a:rPr lang="en-US" dirty="0" smtClean="0"/>
              <a:t>  </a:t>
            </a:r>
            <a:endParaRPr lang="zh-TW" altLang="en-US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C00000"/>
                </a:solidFill>
              </a:rPr>
              <a:t>WHAT</a:t>
            </a:r>
            <a:r>
              <a:rPr lang="zh-TW" altLang="en-US" dirty="0" smtClean="0">
                <a:solidFill>
                  <a:srgbClr val="C00000"/>
                </a:solidFill>
              </a:rPr>
              <a:t> </a:t>
            </a:r>
            <a:r>
              <a:rPr lang="en-US" altLang="zh-TW" dirty="0" smtClean="0">
                <a:solidFill>
                  <a:srgbClr val="C00000"/>
                </a:solidFill>
              </a:rPr>
              <a:t>--</a:t>
            </a:r>
            <a:r>
              <a:rPr lang="zh-TW" altLang="en-US" dirty="0" smtClean="0">
                <a:solidFill>
                  <a:srgbClr val="C00000"/>
                </a:solidFill>
              </a:rPr>
              <a:t>方案</a:t>
            </a:r>
            <a:r>
              <a:rPr lang="zh-TW" altLang="en-US" dirty="0">
                <a:solidFill>
                  <a:srgbClr val="C00000"/>
                </a:solidFill>
              </a:rPr>
              <a:t>設計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  <a:p>
            <a:r>
              <a:rPr lang="zh-TW" altLang="en-US"/>
              <a:t>方案：是有計畫的解決一群有相似問題之服務對象，以有系統的方法運用社會資源，藉由周密的策劃，提供套裝式、整體性的服務方法，滿足其需求的措施，以提升其生活福祉。</a:t>
            </a:r>
          </a:p>
          <a:p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4000" dirty="0">
                <a:latin typeface="新細明體" pitchFamily="18" charset="-120"/>
              </a:rPr>
              <a:t>              </a:t>
            </a:r>
            <a:r>
              <a:rPr lang="zh-TW" altLang="en-US" sz="4000" dirty="0">
                <a:solidFill>
                  <a:srgbClr val="C00000"/>
                </a:solidFill>
                <a:latin typeface="新細明體" pitchFamily="18" charset="-120"/>
              </a:rPr>
              <a:t>什麼叫設計？</a:t>
            </a:r>
            <a:r>
              <a:rPr lang="zh-TW" altLang="en-US" sz="4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400" dirty="0"/>
              <a:t>「設」：訂定謀略、籌畫、藝術方面的構圖</a:t>
            </a:r>
          </a:p>
          <a:p>
            <a:r>
              <a:rPr lang="zh-TW" altLang="en-US" sz="2400" dirty="0"/>
              <a:t>「計」：計畫</a:t>
            </a:r>
          </a:p>
          <a:p>
            <a:pPr>
              <a:buFontTx/>
              <a:buNone/>
            </a:pPr>
            <a:r>
              <a:rPr lang="zh-TW" altLang="en-US" sz="2400" dirty="0"/>
              <a:t>          即是針對尚未發生的事件或狀況，作出預先的盤算、</a:t>
            </a:r>
          </a:p>
          <a:p>
            <a:pPr>
              <a:buFontTx/>
              <a:buNone/>
            </a:pPr>
            <a:r>
              <a:rPr lang="zh-TW" altLang="en-US" sz="2400" dirty="0"/>
              <a:t>          規劃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>
              <a:buFontTx/>
              <a:buNone/>
            </a:pPr>
            <a:endParaRPr lang="zh-TW" altLang="en-US" sz="2400" dirty="0"/>
          </a:p>
          <a:p>
            <a:r>
              <a:rPr lang="zh-TW" altLang="en-US" sz="2400" dirty="0"/>
              <a:t>設計</a:t>
            </a:r>
            <a:r>
              <a:rPr lang="en-US" altLang="zh-TW" sz="2400" dirty="0"/>
              <a:t>planning</a:t>
            </a:r>
            <a:r>
              <a:rPr lang="zh-TW" altLang="en-US" sz="2400" dirty="0"/>
              <a:t>：包含三個面向</a:t>
            </a:r>
          </a:p>
          <a:p>
            <a:r>
              <a:rPr lang="en-US" altLang="zh-TW" sz="2400" dirty="0"/>
              <a:t>1. </a:t>
            </a:r>
            <a:r>
              <a:rPr lang="zh-TW" altLang="en-US" sz="2400" dirty="0"/>
              <a:t>確認未來欲達成的目標</a:t>
            </a:r>
          </a:p>
          <a:p>
            <a:r>
              <a:rPr lang="en-US" altLang="zh-TW" sz="2400" dirty="0"/>
              <a:t>2. </a:t>
            </a:r>
            <a:r>
              <a:rPr lang="zh-TW" altLang="en-US" sz="2400" dirty="0"/>
              <a:t>衡量達成目標可能採行的各種方法</a:t>
            </a:r>
          </a:p>
          <a:p>
            <a:r>
              <a:rPr lang="en-US" altLang="zh-TW" sz="2400" dirty="0"/>
              <a:t>3. </a:t>
            </a:r>
            <a:r>
              <a:rPr lang="zh-TW" altLang="en-US" sz="2400" dirty="0"/>
              <a:t>針對適當的行動過程作出抉擇</a:t>
            </a:r>
          </a:p>
          <a:p>
            <a:r>
              <a:rPr lang="zh-TW" altLang="en-US" sz="2400" b="1" dirty="0">
                <a:solidFill>
                  <a:srgbClr val="C00000"/>
                </a:solidFill>
              </a:rPr>
              <a:t>設計可視為是一種有計畫的、審慎的抉擇過程</a:t>
            </a:r>
            <a:r>
              <a:rPr lang="zh-TW" altLang="en-US" sz="2400" dirty="0">
                <a:solidFill>
                  <a:srgbClr val="C00000"/>
                </a:solidFill>
              </a:rPr>
              <a:t>。</a:t>
            </a:r>
          </a:p>
          <a:p>
            <a:endParaRPr lang="en-US" altLang="zh-TW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>
                <a:latin typeface="新細明體" pitchFamily="18" charset="-120"/>
              </a:rPr>
              <a:t>                </a:t>
            </a:r>
            <a:r>
              <a:rPr lang="zh-TW" altLang="en-US" dirty="0">
                <a:solidFill>
                  <a:srgbClr val="C00000"/>
                </a:solidFill>
                <a:latin typeface="新細明體" pitchFamily="18" charset="-120"/>
              </a:rPr>
              <a:t>什麼是評估？</a:t>
            </a:r>
            <a:r>
              <a:rPr lang="zh-TW" alt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>
                <a:latin typeface="新細明體" pitchFamily="18" charset="-120"/>
              </a:rPr>
              <a:t>評估是運用科學的思考、方法、測量和分析，提升方案的效率、品質、效益的過程。</a:t>
            </a:r>
            <a:r>
              <a:rPr lang="zh-TW" altLang="en-US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規畫之重要性</a:t>
            </a:r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altLang="zh-TW" b="1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solidFill>
                  <a:srgbClr val="C00000"/>
                </a:solidFill>
              </a:rPr>
              <a:t> 「計畫絕對趕得上變化！ </a:t>
            </a:r>
            <a:r>
              <a:rPr lang="zh-TW" altLang="en-US" sz="1800" smtClean="0">
                <a:solidFill>
                  <a:srgbClr val="C00000"/>
                </a:solidFill>
              </a:rPr>
              <a:t>」  </a:t>
            </a:r>
            <a:r>
              <a:rPr lang="en-US" altLang="zh-TW" sz="1800" smtClean="0"/>
              <a:t>~</a:t>
            </a:r>
            <a:r>
              <a:rPr lang="zh-TW" altLang="en-US" sz="1800" smtClean="0"/>
              <a:t> </a:t>
            </a:r>
            <a:r>
              <a:rPr lang="en-US" altLang="zh-TW" sz="1800" smtClean="0"/>
              <a:t>Mary Barra</a:t>
            </a:r>
            <a:r>
              <a:rPr lang="zh-TW" altLang="en-US" sz="1800" smtClean="0">
                <a:solidFill>
                  <a:srgbClr val="C00000"/>
                </a:solidFill>
              </a:rPr>
              <a:t> </a:t>
            </a:r>
            <a:r>
              <a:rPr lang="zh-TW" altLang="en-US" sz="1800" smtClean="0"/>
              <a:t>   </a:t>
            </a:r>
            <a:endParaRPr lang="en-US" altLang="zh-TW" sz="180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solidFill>
                  <a:srgbClr val="C00000"/>
                </a:solidFill>
              </a:rPr>
              <a:t>                                       </a:t>
            </a:r>
            <a:endParaRPr lang="en-US" altLang="zh-TW" b="1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solidFill>
                  <a:srgbClr val="C00000"/>
                </a:solidFill>
              </a:rPr>
              <a:t>                                     </a:t>
            </a:r>
            <a:endParaRPr lang="en-US" altLang="zh-TW" b="1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zh-TW" smtClean="0"/>
          </a:p>
          <a:p>
            <a:pPr>
              <a:buFont typeface="Wingdings" pitchFamily="2" charset="2"/>
              <a:buNone/>
            </a:pPr>
            <a:r>
              <a:rPr lang="zh-TW" altLang="en-US" smtClean="0"/>
              <a:t>                          </a:t>
            </a:r>
          </a:p>
        </p:txBody>
      </p:sp>
      <p:sp>
        <p:nvSpPr>
          <p:cNvPr id="819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0185D-938C-462A-8840-709A8657559B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pic>
        <p:nvPicPr>
          <p:cNvPr id="8197" name="圖片 5" descr="mary Barr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4025" y="3286125"/>
            <a:ext cx="4879975" cy="323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>
                <a:solidFill>
                  <a:srgbClr val="C00000"/>
                </a:solidFill>
              </a:rPr>
              <a:t>WHY –</a:t>
            </a:r>
            <a:r>
              <a:rPr lang="zh-TW" altLang="en-US" sz="3600" dirty="0" smtClean="0">
                <a:solidFill>
                  <a:srgbClr val="C00000"/>
                </a:solidFill>
              </a:rPr>
              <a:t>社工為何需要方案設計</a:t>
            </a:r>
            <a:endParaRPr lang="zh-TW" altLang="en-US" sz="36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重要性與功能有</a:t>
            </a:r>
            <a:r>
              <a:rPr lang="en-US" altLang="zh-TW" dirty="0" smtClean="0">
                <a:solidFill>
                  <a:srgbClr val="C00000"/>
                </a:solidFill>
              </a:rPr>
              <a:t>-----</a:t>
            </a: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rgbClr val="C00000"/>
                </a:solidFill>
                <a:latin typeface="新細明體" pitchFamily="18" charset="-120"/>
              </a:rPr>
              <a:t>為何需要學習「方案設計與評估」</a:t>
            </a:r>
            <a:r>
              <a:rPr lang="zh-TW" altLang="en-US" sz="3600" dirty="0">
                <a:solidFill>
                  <a:srgbClr val="C00000"/>
                </a:solidFill>
              </a:rPr>
              <a:t> </a:t>
            </a:r>
            <a:r>
              <a:rPr lang="zh-TW" altLang="en-US" sz="3600" dirty="0">
                <a:solidFill>
                  <a:srgbClr val="C00000"/>
                </a:solidFill>
                <a:latin typeface="新細明體" pitchFamily="18" charset="-120"/>
              </a:rPr>
              <a:t>？</a:t>
            </a:r>
            <a:r>
              <a:rPr lang="zh-TW" alt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zh-TW" sz="2800" dirty="0"/>
          </a:p>
          <a:p>
            <a:r>
              <a:rPr lang="en-US" altLang="zh-TW" sz="2400" dirty="0"/>
              <a:t>1.</a:t>
            </a:r>
            <a:r>
              <a:rPr lang="en-US" altLang="zh-TW" sz="2400" dirty="0">
                <a:cs typeface="Times New Roman" charset="0"/>
              </a:rPr>
              <a:t>      </a:t>
            </a:r>
            <a:r>
              <a:rPr lang="zh-TW" altLang="en-US" sz="2400" dirty="0"/>
              <a:t>規劃提供「方向」、「目標」、「分工」、「任</a:t>
            </a:r>
          </a:p>
          <a:p>
            <a:pPr>
              <a:buFontTx/>
              <a:buNone/>
            </a:pPr>
            <a:r>
              <a:rPr lang="zh-TW" altLang="en-US" sz="2400" dirty="0"/>
              <a:t>             務」、「職責」</a:t>
            </a:r>
          </a:p>
          <a:p>
            <a:r>
              <a:rPr lang="en-US" altLang="zh-TW" sz="2400" dirty="0"/>
              <a:t>2.</a:t>
            </a:r>
            <a:r>
              <a:rPr lang="en-US" altLang="zh-TW" sz="2400" dirty="0">
                <a:cs typeface="Times New Roman" charset="0"/>
              </a:rPr>
              <a:t>      </a:t>
            </a:r>
            <a:r>
              <a:rPr lang="zh-TW" altLang="en-US" sz="2400" dirty="0"/>
              <a:t>規劃提供個人 </a:t>
            </a:r>
            <a:r>
              <a:rPr lang="en-US" altLang="zh-TW" sz="2400" dirty="0"/>
              <a:t>/ </a:t>
            </a:r>
            <a:r>
              <a:rPr lang="zh-TW" altLang="en-US" sz="2400" dirty="0"/>
              <a:t>管理者，了解與適應環境變遷</a:t>
            </a:r>
          </a:p>
          <a:p>
            <a:r>
              <a:rPr lang="en-US" altLang="zh-TW" sz="2400" dirty="0"/>
              <a:t>3.</a:t>
            </a:r>
            <a:r>
              <a:rPr lang="en-US" altLang="zh-TW" sz="2400" dirty="0">
                <a:cs typeface="Times New Roman" charset="0"/>
              </a:rPr>
              <a:t>      </a:t>
            </a:r>
            <a:r>
              <a:rPr lang="zh-TW" altLang="en-US" sz="2400" dirty="0"/>
              <a:t>規劃可使成員重視整體組織的目標</a:t>
            </a:r>
          </a:p>
          <a:p>
            <a:r>
              <a:rPr lang="en-US" altLang="zh-TW" sz="2400" dirty="0"/>
              <a:t>4.</a:t>
            </a:r>
            <a:r>
              <a:rPr lang="en-US" altLang="zh-TW" sz="2400" dirty="0">
                <a:cs typeface="Times New Roman" charset="0"/>
              </a:rPr>
              <a:t>      </a:t>
            </a:r>
            <a:r>
              <a:rPr lang="zh-TW" altLang="en-US" sz="2400" dirty="0"/>
              <a:t>規劃有助組織其他功能的發揮</a:t>
            </a:r>
          </a:p>
          <a:p>
            <a:endParaRPr lang="zh-TW" altLang="en-US" sz="2400" dirty="0"/>
          </a:p>
          <a:p>
            <a:r>
              <a:rPr lang="zh-TW" altLang="en-US" sz="2400" dirty="0">
                <a:latin typeface="新細明體" pitchFamily="18" charset="-120"/>
              </a:rPr>
              <a:t>「方案設計與評估」：是一種工具，提供問題診斷與處遇時之思考與技巧的「架構」</a:t>
            </a:r>
            <a:r>
              <a:rPr lang="zh-TW" altLang="en-US" sz="2400" dirty="0"/>
              <a:t> </a:t>
            </a:r>
          </a:p>
          <a:p>
            <a:endParaRPr lang="en-US" altLang="zh-TW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rgbClr val="C00000"/>
                </a:solidFill>
              </a:rPr>
              <a:t>助人方案設計中的重要原則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altLang="zh-TW"/>
              <a:t>------------------------------------------------------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社會工作服務方案是無法直接拷貝的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對問題與需求的分析必須具體明確、並以事實為陳述的依據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透徹了解方案標的人口群的特質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對方案目的、目標的設定必須清楚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對服務策略、方式的選擇必須切合實際</a:t>
            </a:r>
          </a:p>
          <a:p>
            <a:pPr marL="609600" indent="-609600">
              <a:buFontTx/>
              <a:buAutoNum type="arabicPeriod"/>
            </a:pPr>
            <a:r>
              <a:rPr lang="zh-TW" altLang="en-US" sz="2400"/>
              <a:t>在特定策略下，能將涉及的各種活動具體明確的描述和呈現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784</Words>
  <Application>Microsoft Office PowerPoint</Application>
  <PresentationFormat>如螢幕大小 (4:3)</PresentationFormat>
  <Paragraphs>116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Office 佈景主題</vt:lpstr>
      <vt:lpstr>兒少福利服務方案設計 理論與實務</vt:lpstr>
      <vt:lpstr>重點</vt:lpstr>
      <vt:lpstr>WHAT --方案設計</vt:lpstr>
      <vt:lpstr>              什麼叫設計？ </vt:lpstr>
      <vt:lpstr>                什麼是評估？ </vt:lpstr>
      <vt:lpstr>  規畫之重要性</vt:lpstr>
      <vt:lpstr>WHY –社工為何需要方案設計</vt:lpstr>
      <vt:lpstr>為何需要學習「方案設計與評估」 ？ </vt:lpstr>
      <vt:lpstr>助人方案設計中的重要原則</vt:lpstr>
      <vt:lpstr>何時做評估？ </vt:lpstr>
      <vt:lpstr>評估與評鑑</vt:lpstr>
      <vt:lpstr>服務需求評估</vt:lpstr>
      <vt:lpstr>        需求測量 ----Bradshow 1972 </vt:lpstr>
      <vt:lpstr>服務業對顧客的需求認知—誠品公司</vt:lpstr>
      <vt:lpstr>目標撰寫之原則(SMART原則)</vt:lpstr>
      <vt:lpstr>成果評估</vt:lpstr>
      <vt:lpstr>績效—誰說了算？</vt:lpstr>
      <vt:lpstr>方案設計與評估相關理論</vt:lpstr>
      <vt:lpstr>分組實務演練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兒少福利服務方案設計 理論與實務</dc:title>
  <dc:creator>Jerry Liu</dc:creator>
  <cp:lastModifiedBy>Jerry Liu</cp:lastModifiedBy>
  <cp:revision>12</cp:revision>
  <dcterms:created xsi:type="dcterms:W3CDTF">2014-09-04T13:24:30Z</dcterms:created>
  <dcterms:modified xsi:type="dcterms:W3CDTF">2014-09-09T22:47:47Z</dcterms:modified>
</cp:coreProperties>
</file>